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743" r:id="rId3"/>
    <p:sldId id="875" r:id="rId4"/>
    <p:sldId id="550" r:id="rId5"/>
    <p:sldId id="959" r:id="rId6"/>
    <p:sldId id="952" r:id="rId7"/>
    <p:sldId id="297" r:id="rId8"/>
    <p:sldId id="276" r:id="rId9"/>
    <p:sldId id="882" r:id="rId10"/>
    <p:sldId id="305" r:id="rId11"/>
    <p:sldId id="950" r:id="rId12"/>
    <p:sldId id="897" r:id="rId13"/>
    <p:sldId id="282" r:id="rId14"/>
    <p:sldId id="932" r:id="rId15"/>
    <p:sldId id="262" r:id="rId16"/>
    <p:sldId id="358" r:id="rId17"/>
    <p:sldId id="271" r:id="rId18"/>
    <p:sldId id="303" r:id="rId19"/>
    <p:sldId id="343" r:id="rId20"/>
    <p:sldId id="342" r:id="rId21"/>
    <p:sldId id="908" r:id="rId22"/>
    <p:sldId id="265" r:id="rId23"/>
    <p:sldId id="877" r:id="rId24"/>
    <p:sldId id="986" r:id="rId25"/>
    <p:sldId id="266" r:id="rId26"/>
    <p:sldId id="955" r:id="rId27"/>
    <p:sldId id="376" r:id="rId28"/>
    <p:sldId id="927" r:id="rId29"/>
    <p:sldId id="891" r:id="rId30"/>
    <p:sldId id="885" r:id="rId31"/>
    <p:sldId id="886" r:id="rId32"/>
    <p:sldId id="887" r:id="rId33"/>
    <p:sldId id="888" r:id="rId34"/>
    <p:sldId id="890" r:id="rId35"/>
    <p:sldId id="899" r:id="rId36"/>
    <p:sldId id="896" r:id="rId37"/>
    <p:sldId id="876" r:id="rId38"/>
    <p:sldId id="433" r:id="rId39"/>
    <p:sldId id="928" r:id="rId40"/>
    <p:sldId id="930" r:id="rId41"/>
    <p:sldId id="548" r:id="rId42"/>
    <p:sldId id="284" r:id="rId43"/>
    <p:sldId id="931" r:id="rId44"/>
    <p:sldId id="956" r:id="rId45"/>
    <p:sldId id="957" r:id="rId46"/>
    <p:sldId id="272" r:id="rId47"/>
    <p:sldId id="268" r:id="rId48"/>
    <p:sldId id="267" r:id="rId49"/>
    <p:sldId id="943" r:id="rId50"/>
    <p:sldId id="940" r:id="rId51"/>
    <p:sldId id="379" r:id="rId52"/>
    <p:sldId id="280" r:id="rId53"/>
    <p:sldId id="914" r:id="rId54"/>
    <p:sldId id="915" r:id="rId55"/>
    <p:sldId id="916" r:id="rId56"/>
    <p:sldId id="917" r:id="rId57"/>
    <p:sldId id="918" r:id="rId58"/>
    <p:sldId id="919" r:id="rId59"/>
    <p:sldId id="920" r:id="rId60"/>
    <p:sldId id="944" r:id="rId61"/>
    <p:sldId id="962" r:id="rId62"/>
    <p:sldId id="964" r:id="rId63"/>
    <p:sldId id="967" r:id="rId64"/>
    <p:sldId id="968" r:id="rId65"/>
    <p:sldId id="939" r:id="rId66"/>
    <p:sldId id="894" r:id="rId67"/>
    <p:sldId id="354" r:id="rId68"/>
    <p:sldId id="546" r:id="rId69"/>
    <p:sldId id="951" r:id="rId70"/>
    <p:sldId id="954" r:id="rId71"/>
    <p:sldId id="948" r:id="rId72"/>
    <p:sldId id="378"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875"/>
          </p14:sldIdLst>
        </p14:section>
        <p14:section name="タイトルなしのセクション" id="{2222DC94-E039-4F92-8293-E592BEC64C49}">
          <p14:sldIdLst>
            <p14:sldId id="550"/>
            <p14:sldId id="959"/>
            <p14:sldId id="952"/>
            <p14:sldId id="297"/>
            <p14:sldId id="276"/>
            <p14:sldId id="882"/>
            <p14:sldId id="305"/>
            <p14:sldId id="950"/>
            <p14:sldId id="897"/>
            <p14:sldId id="282"/>
            <p14:sldId id="932"/>
            <p14:sldId id="262"/>
            <p14:sldId id="358"/>
            <p14:sldId id="271"/>
            <p14:sldId id="303"/>
            <p14:sldId id="343"/>
            <p14:sldId id="342"/>
            <p14:sldId id="908"/>
            <p14:sldId id="265"/>
            <p14:sldId id="877"/>
            <p14:sldId id="986"/>
            <p14:sldId id="266"/>
            <p14:sldId id="955"/>
            <p14:sldId id="376"/>
            <p14:sldId id="927"/>
            <p14:sldId id="891"/>
            <p14:sldId id="885"/>
            <p14:sldId id="886"/>
            <p14:sldId id="887"/>
            <p14:sldId id="888"/>
            <p14:sldId id="890"/>
            <p14:sldId id="899"/>
            <p14:sldId id="896"/>
            <p14:sldId id="876"/>
            <p14:sldId id="433"/>
            <p14:sldId id="928"/>
            <p14:sldId id="930"/>
            <p14:sldId id="548"/>
            <p14:sldId id="284"/>
            <p14:sldId id="931"/>
            <p14:sldId id="956"/>
            <p14:sldId id="957"/>
            <p14:sldId id="272"/>
            <p14:sldId id="268"/>
            <p14:sldId id="267"/>
            <p14:sldId id="943"/>
            <p14:sldId id="940"/>
            <p14:sldId id="379"/>
            <p14:sldId id="280"/>
            <p14:sldId id="914"/>
            <p14:sldId id="915"/>
            <p14:sldId id="916"/>
            <p14:sldId id="917"/>
            <p14:sldId id="918"/>
            <p14:sldId id="919"/>
            <p14:sldId id="920"/>
            <p14:sldId id="944"/>
            <p14:sldId id="962"/>
            <p14:sldId id="964"/>
            <p14:sldId id="967"/>
            <p14:sldId id="968"/>
            <p14:sldId id="939"/>
            <p14:sldId id="894"/>
            <p14:sldId id="354"/>
            <p14:sldId id="546"/>
            <p14:sldId id="951"/>
            <p14:sldId id="954"/>
            <p14:sldId id="948"/>
            <p14:sldId id="37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60"/>
  </p:normalViewPr>
  <p:slideViewPr>
    <p:cSldViewPr snapToGrid="0" showGuides="1">
      <p:cViewPr varScale="1">
        <p:scale>
          <a:sx n="99" d="100"/>
          <a:sy n="99" d="100"/>
        </p:scale>
        <p:origin x="91" y="490"/>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2024/4/23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39</a:t>
            </a:fld>
            <a:endParaRPr kumimoji="1" lang="ja-JP" altLang="en-US"/>
          </a:p>
        </p:txBody>
      </p:sp>
    </p:spTree>
    <p:extLst>
      <p:ext uri="{BB962C8B-B14F-4D97-AF65-F5344CB8AC3E}">
        <p14:creationId xmlns:p14="http://schemas.microsoft.com/office/powerpoint/2010/main" val="324199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40</a:t>
            </a:fld>
            <a:endParaRPr kumimoji="1" lang="ja-JP" altLang="en-US"/>
          </a:p>
        </p:txBody>
      </p:sp>
    </p:spTree>
    <p:extLst>
      <p:ext uri="{BB962C8B-B14F-4D97-AF65-F5344CB8AC3E}">
        <p14:creationId xmlns:p14="http://schemas.microsoft.com/office/powerpoint/2010/main" val="304211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43</a:t>
            </a:fld>
            <a:endParaRPr kumimoji="1" lang="ja-JP" altLang="en-US"/>
          </a:p>
        </p:txBody>
      </p:sp>
    </p:spTree>
    <p:extLst>
      <p:ext uri="{BB962C8B-B14F-4D97-AF65-F5344CB8AC3E}">
        <p14:creationId xmlns:p14="http://schemas.microsoft.com/office/powerpoint/2010/main" val="2895597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44</a:t>
            </a:fld>
            <a:endParaRPr kumimoji="1" lang="ja-JP" altLang="en-US"/>
          </a:p>
        </p:txBody>
      </p:sp>
    </p:spTree>
    <p:extLst>
      <p:ext uri="{BB962C8B-B14F-4D97-AF65-F5344CB8AC3E}">
        <p14:creationId xmlns:p14="http://schemas.microsoft.com/office/powerpoint/2010/main" val="402221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45</a:t>
            </a:fld>
            <a:endParaRPr kumimoji="1" lang="ja-JP" altLang="en-US"/>
          </a:p>
        </p:txBody>
      </p:sp>
    </p:spTree>
    <p:extLst>
      <p:ext uri="{BB962C8B-B14F-4D97-AF65-F5344CB8AC3E}">
        <p14:creationId xmlns:p14="http://schemas.microsoft.com/office/powerpoint/2010/main" val="200288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6</a:t>
            </a:fld>
            <a:endParaRPr kumimoji="1" lang="ja-JP" altLang="en-US"/>
          </a:p>
        </p:txBody>
      </p:sp>
    </p:spTree>
    <p:extLst>
      <p:ext uri="{BB962C8B-B14F-4D97-AF65-F5344CB8AC3E}">
        <p14:creationId xmlns:p14="http://schemas.microsoft.com/office/powerpoint/2010/main" val="734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10</a:t>
            </a:fld>
            <a:endParaRPr kumimoji="1" lang="ja-JP" altLang="en-US"/>
          </a:p>
        </p:txBody>
      </p:sp>
    </p:spTree>
    <p:extLst>
      <p:ext uri="{BB962C8B-B14F-4D97-AF65-F5344CB8AC3E}">
        <p14:creationId xmlns:p14="http://schemas.microsoft.com/office/powerpoint/2010/main" val="193398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11</a:t>
            </a:fld>
            <a:endParaRPr kumimoji="1" lang="ja-JP" altLang="en-US"/>
          </a:p>
        </p:txBody>
      </p:sp>
    </p:spTree>
    <p:extLst>
      <p:ext uri="{BB962C8B-B14F-4D97-AF65-F5344CB8AC3E}">
        <p14:creationId xmlns:p14="http://schemas.microsoft.com/office/powerpoint/2010/main" val="338291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15</a:t>
            </a:fld>
            <a:endParaRPr kumimoji="1" lang="ja-JP" altLang="en-US"/>
          </a:p>
        </p:txBody>
      </p:sp>
    </p:spTree>
    <p:extLst>
      <p:ext uri="{BB962C8B-B14F-4D97-AF65-F5344CB8AC3E}">
        <p14:creationId xmlns:p14="http://schemas.microsoft.com/office/powerpoint/2010/main" val="396801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21</a:t>
            </a:fld>
            <a:endParaRPr kumimoji="1" lang="ja-JP" altLang="en-US"/>
          </a:p>
        </p:txBody>
      </p:sp>
    </p:spTree>
    <p:extLst>
      <p:ext uri="{BB962C8B-B14F-4D97-AF65-F5344CB8AC3E}">
        <p14:creationId xmlns:p14="http://schemas.microsoft.com/office/powerpoint/2010/main" val="275208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27</a:t>
            </a:fld>
            <a:endParaRPr kumimoji="1" lang="ja-JP" altLang="en-US"/>
          </a:p>
        </p:txBody>
      </p:sp>
    </p:spTree>
    <p:extLst>
      <p:ext uri="{BB962C8B-B14F-4D97-AF65-F5344CB8AC3E}">
        <p14:creationId xmlns:p14="http://schemas.microsoft.com/office/powerpoint/2010/main" val="244836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28</a:t>
            </a:fld>
            <a:endParaRPr kumimoji="1" lang="ja-JP" altLang="en-US"/>
          </a:p>
        </p:txBody>
      </p:sp>
    </p:spTree>
    <p:extLst>
      <p:ext uri="{BB962C8B-B14F-4D97-AF65-F5344CB8AC3E}">
        <p14:creationId xmlns:p14="http://schemas.microsoft.com/office/powerpoint/2010/main" val="232415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38</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7862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2024/4/23</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2024/4/23</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modernatx.com/mrna-technology/science-mrna"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modernatx.com/" TargetMode="External"/><Relationship Id="rId5" Type="http://schemas.openxmlformats.org/officeDocument/2006/relationships/image" Target="../media/image16.png"/><Relationship Id="rId4" Type="http://schemas.openxmlformats.org/officeDocument/2006/relationships/hyperlink" Target="https://www.modernatx.com/mrna-technology/our-mrna-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image" Target="../media/image55.png"/><Relationship Id="rId21" Type="http://schemas.openxmlformats.org/officeDocument/2006/relationships/image" Target="../media/image50.png"/><Relationship Id="rId42" Type="http://schemas.openxmlformats.org/officeDocument/2006/relationships/image" Target="../media/image71.png"/><Relationship Id="rId47" Type="http://schemas.openxmlformats.org/officeDocument/2006/relationships/image" Target="../media/image76.png"/><Relationship Id="rId63" Type="http://schemas.openxmlformats.org/officeDocument/2006/relationships/image" Target="../media/image92.png"/><Relationship Id="rId68" Type="http://schemas.openxmlformats.org/officeDocument/2006/relationships/image" Target="../media/image97.png"/><Relationship Id="rId84" Type="http://schemas.openxmlformats.org/officeDocument/2006/relationships/image" Target="../media/image113.png"/><Relationship Id="rId89" Type="http://schemas.openxmlformats.org/officeDocument/2006/relationships/image" Target="../media/image118.png"/><Relationship Id="rId16" Type="http://schemas.openxmlformats.org/officeDocument/2006/relationships/image" Target="../media/image45.png"/><Relationship Id="rId11" Type="http://schemas.openxmlformats.org/officeDocument/2006/relationships/image" Target="../media/image40.png"/><Relationship Id="rId32" Type="http://schemas.openxmlformats.org/officeDocument/2006/relationships/image" Target="../media/image61.png"/><Relationship Id="rId37" Type="http://schemas.openxmlformats.org/officeDocument/2006/relationships/image" Target="../media/image66.png"/><Relationship Id="rId53" Type="http://schemas.openxmlformats.org/officeDocument/2006/relationships/image" Target="../media/image82.png"/><Relationship Id="rId58" Type="http://schemas.openxmlformats.org/officeDocument/2006/relationships/image" Target="../media/image87.png"/><Relationship Id="rId74" Type="http://schemas.openxmlformats.org/officeDocument/2006/relationships/image" Target="../media/image103.png"/><Relationship Id="rId79" Type="http://schemas.openxmlformats.org/officeDocument/2006/relationships/image" Target="../media/image108.png"/><Relationship Id="rId5" Type="http://schemas.openxmlformats.org/officeDocument/2006/relationships/image" Target="../media/image34.png"/><Relationship Id="rId90" Type="http://schemas.openxmlformats.org/officeDocument/2006/relationships/image" Target="../media/image119.png"/><Relationship Id="rId22" Type="http://schemas.openxmlformats.org/officeDocument/2006/relationships/image" Target="../media/image51.png"/><Relationship Id="rId27" Type="http://schemas.openxmlformats.org/officeDocument/2006/relationships/image" Target="../media/image56.png"/><Relationship Id="rId43" Type="http://schemas.openxmlformats.org/officeDocument/2006/relationships/image" Target="../media/image72.png"/><Relationship Id="rId48" Type="http://schemas.openxmlformats.org/officeDocument/2006/relationships/image" Target="../media/image77.png"/><Relationship Id="rId64" Type="http://schemas.openxmlformats.org/officeDocument/2006/relationships/image" Target="../media/image93.png"/><Relationship Id="rId69" Type="http://schemas.openxmlformats.org/officeDocument/2006/relationships/image" Target="../media/image98.png"/><Relationship Id="rId8" Type="http://schemas.openxmlformats.org/officeDocument/2006/relationships/image" Target="../media/image37.png"/><Relationship Id="rId51" Type="http://schemas.openxmlformats.org/officeDocument/2006/relationships/image" Target="../media/image80.png"/><Relationship Id="rId72" Type="http://schemas.openxmlformats.org/officeDocument/2006/relationships/image" Target="../media/image101.png"/><Relationship Id="rId80" Type="http://schemas.openxmlformats.org/officeDocument/2006/relationships/image" Target="../media/image109.png"/><Relationship Id="rId85" Type="http://schemas.openxmlformats.org/officeDocument/2006/relationships/image" Target="../media/image114.png"/><Relationship Id="rId93" Type="http://schemas.openxmlformats.org/officeDocument/2006/relationships/image" Target="../media/image122.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59" Type="http://schemas.openxmlformats.org/officeDocument/2006/relationships/image" Target="../media/image88.png"/><Relationship Id="rId67" Type="http://schemas.openxmlformats.org/officeDocument/2006/relationships/image" Target="../media/image96.png"/><Relationship Id="rId20" Type="http://schemas.openxmlformats.org/officeDocument/2006/relationships/image" Target="../media/image49.png"/><Relationship Id="rId41" Type="http://schemas.openxmlformats.org/officeDocument/2006/relationships/image" Target="../media/image70.png"/><Relationship Id="rId54" Type="http://schemas.openxmlformats.org/officeDocument/2006/relationships/image" Target="../media/image83.png"/><Relationship Id="rId62" Type="http://schemas.openxmlformats.org/officeDocument/2006/relationships/image" Target="../media/image91.png"/><Relationship Id="rId70" Type="http://schemas.openxmlformats.org/officeDocument/2006/relationships/image" Target="../media/image99.png"/><Relationship Id="rId75" Type="http://schemas.openxmlformats.org/officeDocument/2006/relationships/image" Target="../media/image104.png"/><Relationship Id="rId83" Type="http://schemas.openxmlformats.org/officeDocument/2006/relationships/image" Target="../media/image112.png"/><Relationship Id="rId88" Type="http://schemas.openxmlformats.org/officeDocument/2006/relationships/image" Target="../media/image117.png"/><Relationship Id="rId91"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35.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57" Type="http://schemas.openxmlformats.org/officeDocument/2006/relationships/image" Target="../media/image86.png"/><Relationship Id="rId10" Type="http://schemas.openxmlformats.org/officeDocument/2006/relationships/image" Target="../media/image39.pn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image" Target="../media/image94.png"/><Relationship Id="rId73" Type="http://schemas.openxmlformats.org/officeDocument/2006/relationships/image" Target="../media/image102.png"/><Relationship Id="rId78" Type="http://schemas.openxmlformats.org/officeDocument/2006/relationships/image" Target="../media/image107.png"/><Relationship Id="rId81" Type="http://schemas.openxmlformats.org/officeDocument/2006/relationships/image" Target="../media/image110.png"/><Relationship Id="rId86" Type="http://schemas.openxmlformats.org/officeDocument/2006/relationships/image" Target="../media/image115.png"/><Relationship Id="rId4" Type="http://schemas.openxmlformats.org/officeDocument/2006/relationships/image" Target="../media/image33.png"/><Relationship Id="rId9"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png"/><Relationship Id="rId39" Type="http://schemas.openxmlformats.org/officeDocument/2006/relationships/image" Target="../media/image68.png"/><Relationship Id="rId34" Type="http://schemas.openxmlformats.org/officeDocument/2006/relationships/image" Target="../media/image63.png"/><Relationship Id="rId50" Type="http://schemas.openxmlformats.org/officeDocument/2006/relationships/image" Target="../media/image79.png"/><Relationship Id="rId55" Type="http://schemas.openxmlformats.org/officeDocument/2006/relationships/image" Target="../media/image84.png"/><Relationship Id="rId76" Type="http://schemas.openxmlformats.org/officeDocument/2006/relationships/image" Target="../media/image105.png"/><Relationship Id="rId7" Type="http://schemas.openxmlformats.org/officeDocument/2006/relationships/image" Target="../media/image36.png"/><Relationship Id="rId71" Type="http://schemas.openxmlformats.org/officeDocument/2006/relationships/image" Target="../media/image100.png"/><Relationship Id="rId92" Type="http://schemas.openxmlformats.org/officeDocument/2006/relationships/image" Target="../media/image121.png"/><Relationship Id="rId2" Type="http://schemas.openxmlformats.org/officeDocument/2006/relationships/image" Target="../media/image31.png"/><Relationship Id="rId29" Type="http://schemas.openxmlformats.org/officeDocument/2006/relationships/image" Target="../media/image58.png"/><Relationship Id="rId24" Type="http://schemas.openxmlformats.org/officeDocument/2006/relationships/image" Target="../media/image53.png"/><Relationship Id="rId40" Type="http://schemas.openxmlformats.org/officeDocument/2006/relationships/image" Target="../media/image69.png"/><Relationship Id="rId45" Type="http://schemas.openxmlformats.org/officeDocument/2006/relationships/image" Target="../media/image74.png"/><Relationship Id="rId66" Type="http://schemas.openxmlformats.org/officeDocument/2006/relationships/image" Target="../media/image95.png"/><Relationship Id="rId87" Type="http://schemas.openxmlformats.org/officeDocument/2006/relationships/image" Target="../media/image116.png"/><Relationship Id="rId61" Type="http://schemas.openxmlformats.org/officeDocument/2006/relationships/image" Target="../media/image90.png"/><Relationship Id="rId82" Type="http://schemas.openxmlformats.org/officeDocument/2006/relationships/image" Target="../media/image111.png"/><Relationship Id="rId19" Type="http://schemas.openxmlformats.org/officeDocument/2006/relationships/image" Target="../media/image48.png"/><Relationship Id="rId14" Type="http://schemas.openxmlformats.org/officeDocument/2006/relationships/image" Target="../media/image43.png"/><Relationship Id="rId30" Type="http://schemas.openxmlformats.org/officeDocument/2006/relationships/image" Target="../media/image59.png"/><Relationship Id="rId35" Type="http://schemas.openxmlformats.org/officeDocument/2006/relationships/image" Target="../media/image64.png"/><Relationship Id="rId56" Type="http://schemas.openxmlformats.org/officeDocument/2006/relationships/image" Target="../media/image85.png"/><Relationship Id="rId77" Type="http://schemas.openxmlformats.org/officeDocument/2006/relationships/image" Target="../media/image106.png"/></Relationships>
</file>

<file path=ppt/slides/_rels/slide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pubmed.ncbi.nlm.nih.gov/16111635/" TargetMode="External"/><Relationship Id="rId4" Type="http://schemas.openxmlformats.org/officeDocument/2006/relationships/hyperlink" Target="https://www.brandeis.edu/now/2020/december/images/21rosenstiel960.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gif"/><Relationship Id="rId4" Type="http://schemas.openxmlformats.org/officeDocument/2006/relationships/image" Target="../media/image137.png"/></Relationships>
</file>

<file path=ppt/slides/_rels/slide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jp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31.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4" Type="http://schemas.openxmlformats.org/officeDocument/2006/relationships/image" Target="../media/image15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eekingalpha.com/article/4358303-biontech-promising-early-covidminus-19-data-still-long-way-to-go" TargetMode="External"/><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39.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46.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jpeg"/><Relationship Id="rId4" Type="http://schemas.openxmlformats.org/officeDocument/2006/relationships/image" Target="../media/image193.jpeg"/></Relationships>
</file>

<file path=ppt/slides/_rels/slide63.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ja.wikipedia.org/wiki/%E3%82%A8%E3%83%B3%E3%83%99%E3%83%AD%E3%83%BC%E3%83%97_(%E3%82%A6%E3%82%A4%E3%83%AB%E3%82%B9)"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205.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7.xml"/><Relationship Id="rId6" Type="http://schemas.openxmlformats.org/officeDocument/2006/relationships/image" Target="../media/image204.jpeg"/><Relationship Id="rId5" Type="http://schemas.openxmlformats.org/officeDocument/2006/relationships/image" Target="../media/image203.png"/><Relationship Id="rId4" Type="http://schemas.openxmlformats.org/officeDocument/2006/relationships/image" Target="../media/image202.jpeg"/></Relationships>
</file>

<file path=ppt/slides/_rels/slide6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7.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www.chugai-pharm.co.jp/ptn/medicine/karada/karada023.html" TargetMode="External"/><Relationship Id="rId4" Type="http://schemas.openxmlformats.org/officeDocument/2006/relationships/image" Target="../media/image208.gif"/></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8000"/>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317393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14</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en-US" altLang="ja-JP" sz="13400" b="1" dirty="0">
                  <a:solidFill>
                    <a:srgbClr val="FFC000"/>
                  </a:solidFill>
                  <a:latin typeface="BIZ UDP明朝 Medium" panose="02020500000000000000" pitchFamily="18" charset="-128"/>
                  <a:ea typeface="BIZ UDP明朝 Medium" panose="02020500000000000000" pitchFamily="18" charset="-128"/>
                </a:rPr>
                <a:t>m</a:t>
              </a:r>
              <a:r>
                <a:rPr lang="en-US" altLang="ja-JP" sz="13400" b="1" dirty="0">
                  <a:solidFill>
                    <a:schemeClr val="accent2">
                      <a:lumMod val="75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RNA</a:t>
              </a:r>
              <a:r>
                <a:rPr lang="ja-JP" altLang="en-US" sz="13400" b="1" dirty="0">
                  <a:solidFill>
                    <a:srgbClr val="C00000"/>
                  </a:solidFill>
                  <a:latin typeface="BIZ UDP明朝 Medium" panose="02020500000000000000" pitchFamily="18" charset="-128"/>
                  <a:ea typeface="BIZ UDP明朝 Medium" panose="02020500000000000000" pitchFamily="18" charset="-128"/>
                </a:rPr>
                <a:t>医薬</a:t>
              </a:r>
              <a:endParaRPr lang="en-US" altLang="ja-JP" sz="13400" b="1" dirty="0">
                <a:solidFill>
                  <a:srgbClr val="C00000"/>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～治療薬、ナノ脂質、プラスミド</a:t>
              </a:r>
              <a:r>
                <a:rPr lang="en-US" altLang="ja-JP"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DNA</a:t>
              </a: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83" y="1648405"/>
            <a:ext cx="5477949" cy="484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テキスト ボックス 4"/>
          <p:cNvSpPr txBox="1">
            <a:spLocks noChangeArrowheads="1"/>
          </p:cNvSpPr>
          <p:nvPr/>
        </p:nvSpPr>
        <p:spPr bwMode="auto">
          <a:xfrm>
            <a:off x="839452" y="6448604"/>
            <a:ext cx="44069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4"/>
              </a:rPr>
              <a:t>https://www.modernatx.com/mrna-technology/our-mrna-platform</a:t>
            </a:r>
            <a:endParaRPr lang="ja-JP" altLang="en-US" sz="900" dirty="0">
              <a:latin typeface="Meiryo UI" panose="020B0604030504040204" pitchFamily="50" charset="-128"/>
              <a:ea typeface="Meiryo UI" panose="020B0604030504040204" pitchFamily="50" charset="-128"/>
            </a:endParaRPr>
          </a:p>
        </p:txBody>
      </p:sp>
      <p:sp>
        <p:nvSpPr>
          <p:cNvPr id="55" name="テキスト ボックス 5"/>
          <p:cNvSpPr txBox="1">
            <a:spLocks noChangeArrowheads="1"/>
          </p:cNvSpPr>
          <p:nvPr/>
        </p:nvSpPr>
        <p:spPr bwMode="auto">
          <a:xfrm>
            <a:off x="3221519" y="764366"/>
            <a:ext cx="6608281"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UD デジタル 教科書体 NK-B" panose="02020700000000000000" pitchFamily="18" charset="-128"/>
                <a:ea typeface="UD デジタル 教科書体 NK-B" panose="02020700000000000000" pitchFamily="18" charset="-128"/>
              </a:rPr>
              <a:t>戦略研・市川シニア研究フェロー（三井物産を停年退職）</a:t>
            </a:r>
          </a:p>
        </p:txBody>
      </p:sp>
      <p:cxnSp>
        <p:nvCxnSpPr>
          <p:cNvPr id="56" name="直線矢印コネクタ 55"/>
          <p:cNvCxnSpPr>
            <a:cxnSpLocks/>
          </p:cNvCxnSpPr>
          <p:nvPr/>
        </p:nvCxnSpPr>
        <p:spPr>
          <a:xfrm>
            <a:off x="948990" y="2477541"/>
            <a:ext cx="720012" cy="256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テキスト ボックス 8"/>
          <p:cNvSpPr txBox="1">
            <a:spLocks noChangeArrowheads="1"/>
          </p:cNvSpPr>
          <p:nvPr/>
        </p:nvSpPr>
        <p:spPr bwMode="auto">
          <a:xfrm>
            <a:off x="193721" y="2365196"/>
            <a:ext cx="90085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latin typeface="Meiryo UI" panose="020B0604030504040204" pitchFamily="50" charset="-128"/>
                <a:ea typeface="Meiryo UI" panose="020B0604030504040204" pitchFamily="50" charset="-128"/>
              </a:rPr>
              <a:t>ナノ粒子</a:t>
            </a:r>
            <a:br>
              <a:rPr lang="en-US" altLang="ja-JP" sz="1600" b="1" dirty="0">
                <a:latin typeface="Meiryo UI" panose="020B0604030504040204" pitchFamily="50" charset="-128"/>
                <a:ea typeface="Meiryo UI" panose="020B0604030504040204" pitchFamily="50" charset="-128"/>
              </a:rPr>
            </a:br>
            <a:r>
              <a:rPr lang="ja-JP" altLang="en-US" sz="1600" b="1" dirty="0">
                <a:latin typeface="Meiryo UI" panose="020B0604030504040204" pitchFamily="50" charset="-128"/>
                <a:ea typeface="Meiryo UI" panose="020B0604030504040204" pitchFamily="50" charset="-128"/>
              </a:rPr>
              <a:t>（脂質）</a:t>
            </a:r>
          </a:p>
        </p:txBody>
      </p:sp>
      <p:sp>
        <p:nvSpPr>
          <p:cNvPr id="60" name="テキスト ボックス 12"/>
          <p:cNvSpPr txBox="1">
            <a:spLocks noChangeArrowheads="1"/>
          </p:cNvSpPr>
          <p:nvPr/>
        </p:nvSpPr>
        <p:spPr bwMode="auto">
          <a:xfrm>
            <a:off x="380993" y="2404055"/>
            <a:ext cx="7683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400" dirty="0">
                <a:latin typeface="Meiryo UI" panose="020B0604030504040204" pitchFamily="50" charset="-128"/>
                <a:ea typeface="Meiryo UI" panose="020B0604030504040204" pitchFamily="50" charset="-128"/>
              </a:rPr>
              <a:t>80nm</a:t>
            </a:r>
            <a:endParaRPr lang="ja-JP" altLang="en-US" sz="1400" dirty="0">
              <a:latin typeface="Meiryo UI" panose="020B0604030504040204" pitchFamily="50" charset="-128"/>
              <a:ea typeface="Meiryo UI" panose="020B0604030504040204" pitchFamily="50" charset="-128"/>
            </a:endParaRPr>
          </a:p>
        </p:txBody>
      </p:sp>
      <p:sp>
        <p:nvSpPr>
          <p:cNvPr id="61" name="テキスト ボックス 13"/>
          <p:cNvSpPr txBox="1">
            <a:spLocks noChangeArrowheads="1"/>
          </p:cNvSpPr>
          <p:nvPr/>
        </p:nvSpPr>
        <p:spPr bwMode="auto">
          <a:xfrm>
            <a:off x="3383443" y="1132341"/>
            <a:ext cx="6608281" cy="20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600" dirty="0">
                <a:latin typeface="Meiryo UI" panose="020B0604030504040204" pitchFamily="50" charset="-128"/>
                <a:ea typeface="Meiryo UI" panose="020B0604030504040204" pitchFamily="50" charset="-128"/>
              </a:rPr>
              <a:t>2019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11</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日、三井業際研究所 </a:t>
            </a:r>
            <a:r>
              <a:rPr lang="en-US" altLang="ja-JP" sz="1600" dirty="0">
                <a:latin typeface="Meiryo UI" panose="020B0604030504040204" pitchFamily="50" charset="-128"/>
                <a:ea typeface="Meiryo UI" panose="020B0604030504040204" pitchFamily="50" charset="-128"/>
              </a:rPr>
              <a:t>MIT</a:t>
            </a:r>
            <a:r>
              <a:rPr lang="ja-JP" altLang="en-US" sz="1600" dirty="0">
                <a:latin typeface="Meiryo UI" panose="020B0604030504040204" pitchFamily="50" charset="-128"/>
                <a:ea typeface="Meiryo UI" panose="020B0604030504040204" pitchFamily="50" charset="-128"/>
              </a:rPr>
              <a:t>出張の際、</a:t>
            </a:r>
            <a:r>
              <a:rPr lang="en-US" altLang="ja-JP" sz="1600" dirty="0" err="1">
                <a:latin typeface="Meiryo UI" panose="020B0604030504040204" pitchFamily="50" charset="-128"/>
                <a:ea typeface="Meiryo UI" panose="020B0604030504040204" pitchFamily="50" charset="-128"/>
              </a:rPr>
              <a:t>Moderna</a:t>
            </a:r>
            <a:r>
              <a:rPr lang="ja-JP" altLang="en-US" sz="1600" dirty="0">
                <a:latin typeface="Meiryo UI" panose="020B0604030504040204" pitchFamily="50" charset="-128"/>
                <a:ea typeface="Meiryo UI" panose="020B0604030504040204" pitchFamily="50" charset="-128"/>
              </a:rPr>
              <a:t>社を訪問。</a:t>
            </a:r>
            <a:endParaRPr lang="en-US" altLang="ja-JP" sz="1600" dirty="0">
              <a:latin typeface="Meiryo UI" panose="020B0604030504040204" pitchFamily="50" charset="-128"/>
              <a:ea typeface="Meiryo UI" panose="020B0604030504040204" pitchFamily="50" charset="-128"/>
            </a:endParaRPr>
          </a:p>
        </p:txBody>
      </p:sp>
      <p:pic>
        <p:nvPicPr>
          <p:cNvPr id="62" name="Picture 2" descr="Moderna, In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90" y="107297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14"/>
          <p:cNvSpPr>
            <a:spLocks noChangeArrowheads="1"/>
          </p:cNvSpPr>
          <p:nvPr/>
        </p:nvSpPr>
        <p:spPr bwMode="auto">
          <a:xfrm>
            <a:off x="839452" y="853896"/>
            <a:ext cx="19272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100">
                <a:hlinkClick r:id="rId6"/>
              </a:rPr>
              <a:t>https://www.modernatx.com/</a:t>
            </a:r>
            <a:endParaRPr lang="ja-JP" altLang="en-US" sz="1100"/>
          </a:p>
        </p:txBody>
      </p:sp>
      <p:sp>
        <p:nvSpPr>
          <p:cNvPr id="64" name="正方形/長方形 63"/>
          <p:cNvSpPr/>
          <p:nvPr/>
        </p:nvSpPr>
        <p:spPr>
          <a:xfrm>
            <a:off x="5699169" y="1661933"/>
            <a:ext cx="6381214" cy="1631216"/>
          </a:xfrm>
          <a:prstGeom prst="rect">
            <a:avLst/>
          </a:prstGeom>
          <a:ln w="19050">
            <a:solidFill>
              <a:srgbClr val="002060"/>
            </a:solidFill>
          </a:ln>
        </p:spPr>
        <p:txBody>
          <a:bodyPr wrap="square">
            <a:spAutoFit/>
          </a:bodyPr>
          <a:lstStyle/>
          <a:p>
            <a:pPr indent="133350" algn="just">
              <a:spcAft>
                <a:spcPts val="0"/>
              </a:spcAft>
              <a:defRPr/>
            </a:pP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従来の医薬品が生体内に存在する蛋白質の機能を阻害することしかできないのに対し、</a:t>
            </a:r>
            <a:r>
              <a:rPr lang="en-US"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mRNA</a:t>
            </a:r>
            <a:r>
              <a:rPr lang="ja-JP"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医薬品は蛋白質を補充する機能を有し、感染症ワクチン、がん治療、先天性遺伝子疾患、再生医療などの広範囲の治療法にパラダイムシフト</a:t>
            </a: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を起こす可能性がある。</a:t>
            </a:r>
          </a:p>
        </p:txBody>
      </p:sp>
      <p:pic>
        <p:nvPicPr>
          <p:cNvPr id="65" name="Picture 4" descr="「Moderna mRNA」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2319" y="3299799"/>
            <a:ext cx="5533968" cy="32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38"/>
          <p:cNvSpPr txBox="1">
            <a:spLocks noChangeArrowheads="1"/>
          </p:cNvSpPr>
          <p:nvPr/>
        </p:nvSpPr>
        <p:spPr bwMode="auto">
          <a:xfrm>
            <a:off x="6298731" y="6488616"/>
            <a:ext cx="44069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8"/>
              </a:rPr>
              <a:t>https://www.modernatx.com/mrna-technology/science-mrna</a:t>
            </a:r>
            <a:endParaRPr lang="ja-JP" altLang="en-US" sz="900" dirty="0">
              <a:latin typeface="Meiryo UI" panose="020B0604030504040204" pitchFamily="50" charset="-128"/>
              <a:ea typeface="Meiryo UI" panose="020B0604030504040204" pitchFamily="50" charset="-128"/>
            </a:endParaRPr>
          </a:p>
        </p:txBody>
      </p:sp>
      <p:sp>
        <p:nvSpPr>
          <p:cNvPr id="67" name="テキスト ボックス 20"/>
          <p:cNvSpPr txBox="1">
            <a:spLocks noChangeArrowheads="1"/>
          </p:cNvSpPr>
          <p:nvPr/>
        </p:nvSpPr>
        <p:spPr bwMode="auto">
          <a:xfrm>
            <a:off x="7404424" y="6100942"/>
            <a:ext cx="21955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solidFill>
                  <a:srgbClr val="C00000"/>
                </a:solidFill>
              </a:rPr>
              <a:t>グリコシル化（糖鎖修飾）</a:t>
            </a:r>
          </a:p>
        </p:txBody>
      </p:sp>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三井業際研究所・</a:t>
            </a:r>
            <a:r>
              <a:rPr kumimoji="1" lang="en-US" altLang="ja-JP" sz="2400" dirty="0">
                <a:solidFill>
                  <a:srgbClr val="FFC000"/>
                </a:solidFill>
                <a:latin typeface="BIZ UDPゴシック" panose="020B0400000000000000" pitchFamily="50" charset="-128"/>
                <a:ea typeface="BIZ UDPゴシック" panose="020B0400000000000000" pitchFamily="50" charset="-128"/>
              </a:rPr>
              <a:t>MIT</a:t>
            </a:r>
            <a:r>
              <a:rPr kumimoji="1" lang="ja-JP" altLang="en-US" sz="2400" dirty="0">
                <a:solidFill>
                  <a:srgbClr val="FFC000"/>
                </a:solidFill>
                <a:latin typeface="BIZ UDPゴシック" panose="020B0400000000000000" pitchFamily="50" charset="-128"/>
                <a:ea typeface="BIZ UDPゴシック" panose="020B0400000000000000" pitchFamily="50" charset="-128"/>
              </a:rPr>
              <a:t>会　</a:t>
            </a:r>
            <a:r>
              <a:rPr kumimoji="1" lang="en-US" altLang="ja-JP" sz="2400" dirty="0">
                <a:solidFill>
                  <a:srgbClr val="FFC000"/>
                </a:solidFill>
                <a:latin typeface="BIZ UDPゴシック" panose="020B0400000000000000" pitchFamily="50" charset="-128"/>
                <a:ea typeface="BIZ UDPゴシック" panose="020B0400000000000000" pitchFamily="50" charset="-128"/>
              </a:rPr>
              <a:t>Moderna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社訪問</a:t>
            </a:r>
          </a:p>
        </p:txBody>
      </p:sp>
    </p:spTree>
    <p:extLst>
      <p:ext uri="{BB962C8B-B14F-4D97-AF65-F5344CB8AC3E}">
        <p14:creationId xmlns:p14="http://schemas.microsoft.com/office/powerpoint/2010/main" val="1213990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糖鎖、レクチン、エクソソーム、ゲノム編集</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B794CF73-9DB1-4CEA-BF58-E8BF174B63C5}"/>
              </a:ext>
            </a:extLst>
          </p:cNvPr>
          <p:cNvPicPr>
            <a:picLocks noChangeAspect="1"/>
          </p:cNvPicPr>
          <p:nvPr/>
        </p:nvPicPr>
        <p:blipFill>
          <a:blip r:embed="rId3"/>
          <a:stretch>
            <a:fillRect/>
          </a:stretch>
        </p:blipFill>
        <p:spPr>
          <a:xfrm>
            <a:off x="319452" y="934193"/>
            <a:ext cx="8567372" cy="5537448"/>
          </a:xfrm>
          <a:prstGeom prst="rect">
            <a:avLst/>
          </a:prstGeom>
        </p:spPr>
      </p:pic>
      <p:sp>
        <p:nvSpPr>
          <p:cNvPr id="7" name="テキスト ボックス 6">
            <a:extLst>
              <a:ext uri="{FF2B5EF4-FFF2-40B4-BE49-F238E27FC236}">
                <a16:creationId xmlns:a16="http://schemas.microsoft.com/office/drawing/2014/main" id="{CB40BD62-D92E-4D17-A5CD-6647D3D2624D}"/>
              </a:ext>
            </a:extLst>
          </p:cNvPr>
          <p:cNvSpPr txBox="1"/>
          <p:nvPr/>
        </p:nvSpPr>
        <p:spPr>
          <a:xfrm>
            <a:off x="7767635" y="5702200"/>
            <a:ext cx="1771651" cy="769441"/>
          </a:xfrm>
          <a:prstGeom prst="rect">
            <a:avLst/>
          </a:prstGeom>
          <a:solidFill>
            <a:schemeClr val="accent4">
              <a:lumMod val="60000"/>
              <a:lumOff val="40000"/>
            </a:schemeClr>
          </a:solid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糖鎖</a:t>
            </a:r>
          </a:p>
        </p:txBody>
      </p:sp>
      <p:sp>
        <p:nvSpPr>
          <p:cNvPr id="22" name="テキスト ボックス 21">
            <a:extLst>
              <a:ext uri="{FF2B5EF4-FFF2-40B4-BE49-F238E27FC236}">
                <a16:creationId xmlns:a16="http://schemas.microsoft.com/office/drawing/2014/main" id="{E0A3D57F-C444-4B70-8A58-9FB62BD1CC58}"/>
              </a:ext>
            </a:extLst>
          </p:cNvPr>
          <p:cNvSpPr txBox="1"/>
          <p:nvPr/>
        </p:nvSpPr>
        <p:spPr>
          <a:xfrm>
            <a:off x="6200775" y="3844825"/>
            <a:ext cx="5762625" cy="769441"/>
          </a:xfrm>
          <a:prstGeom prst="rect">
            <a:avLst/>
          </a:prstGeom>
          <a:solidFill>
            <a:schemeClr val="accent2">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レクチンとエクソソーム</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9B136E59-4D1E-4C85-AD18-BC00B9A7DB5F}"/>
              </a:ext>
            </a:extLst>
          </p:cNvPr>
          <p:cNvSpPr txBox="1"/>
          <p:nvPr/>
        </p:nvSpPr>
        <p:spPr>
          <a:xfrm rot="20986878">
            <a:off x="5934075" y="1172596"/>
            <a:ext cx="3324225" cy="769441"/>
          </a:xfrm>
          <a:prstGeom prst="rect">
            <a:avLst/>
          </a:prstGeom>
          <a:solidFill>
            <a:srgbClr val="FFC000"/>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ゲノム編集</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5132EFB1-20EE-4E5B-9FCE-8207A1725D23}"/>
              </a:ext>
            </a:extLst>
          </p:cNvPr>
          <p:cNvSpPr txBox="1"/>
          <p:nvPr/>
        </p:nvSpPr>
        <p:spPr>
          <a:xfrm>
            <a:off x="8343900" y="2440942"/>
            <a:ext cx="3324225" cy="769441"/>
          </a:xfrm>
          <a:prstGeom prst="rect">
            <a:avLst/>
          </a:prstGeom>
          <a:solidFill>
            <a:schemeClr val="accent2">
              <a:lumMod val="50000"/>
            </a:schemeClr>
          </a:solidFill>
        </p:spPr>
        <p:txBody>
          <a:bodyPr wrap="square" rtlCol="0">
            <a:spAutoFit/>
          </a:bodyP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ｍ</a:t>
            </a:r>
            <a:r>
              <a:rPr kumimoji="1" lang="en-US" altLang="ja-JP" sz="4400" dirty="0">
                <a:solidFill>
                  <a:schemeClr val="bg1"/>
                </a:solidFill>
                <a:latin typeface="BIZ UDPゴシック" panose="020B0400000000000000" pitchFamily="50" charset="-128"/>
                <a:ea typeface="BIZ UDPゴシック" panose="020B0400000000000000" pitchFamily="50" charset="-128"/>
              </a:rPr>
              <a:t>RNA</a:t>
            </a:r>
            <a:r>
              <a:rPr kumimoji="1" lang="ja-JP" altLang="en-US" sz="4400" dirty="0">
                <a:solidFill>
                  <a:schemeClr val="bg1"/>
                </a:solidFill>
                <a:latin typeface="BIZ UDPゴシック" panose="020B0400000000000000" pitchFamily="50" charset="-128"/>
                <a:ea typeface="BIZ UDPゴシック" panose="020B0400000000000000" pitchFamily="50" charset="-128"/>
              </a:rPr>
              <a:t>医薬</a:t>
            </a:r>
          </a:p>
        </p:txBody>
      </p:sp>
      <p:sp>
        <p:nvSpPr>
          <p:cNvPr id="25" name="テキスト ボックス 24">
            <a:extLst>
              <a:ext uri="{FF2B5EF4-FFF2-40B4-BE49-F238E27FC236}">
                <a16:creationId xmlns:a16="http://schemas.microsoft.com/office/drawing/2014/main" id="{4F471B1B-16A8-4E99-BD0C-4C83029F37B8}"/>
              </a:ext>
            </a:extLst>
          </p:cNvPr>
          <p:cNvSpPr txBox="1"/>
          <p:nvPr/>
        </p:nvSpPr>
        <p:spPr>
          <a:xfrm rot="1554882">
            <a:off x="9655468" y="5427971"/>
            <a:ext cx="2157413" cy="769441"/>
          </a:xfrm>
          <a:prstGeom prst="rect">
            <a:avLst/>
          </a:prstGeom>
          <a:solidFill>
            <a:schemeClr val="accent6">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生命</a:t>
            </a:r>
            <a:r>
              <a:rPr kumimoji="1" lang="ja-JP" altLang="en-US" sz="4400" dirty="0">
                <a:latin typeface="BIZ UDPゴシック" panose="020B0400000000000000" pitchFamily="50" charset="-128"/>
                <a:ea typeface="BIZ UDPゴシック" panose="020B0400000000000000" pitchFamily="50" charset="-128"/>
              </a:rPr>
              <a:t>鎖</a:t>
            </a:r>
          </a:p>
        </p:txBody>
      </p:sp>
    </p:spTree>
    <p:extLst>
      <p:ext uri="{BB962C8B-B14F-4D97-AF65-F5344CB8AC3E}">
        <p14:creationId xmlns:p14="http://schemas.microsoft.com/office/powerpoint/2010/main" val="357663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 塗りつぶしなし 1">
            <a:extLst>
              <a:ext uri="{FF2B5EF4-FFF2-40B4-BE49-F238E27FC236}">
                <a16:creationId xmlns:a16="http://schemas.microsoft.com/office/drawing/2014/main" id="{7594096B-B5C3-4E7B-BDBC-D06087FBEFB3}"/>
              </a:ext>
            </a:extLst>
          </p:cNvPr>
          <p:cNvSpPr/>
          <p:nvPr/>
        </p:nvSpPr>
        <p:spPr>
          <a:xfrm>
            <a:off x="0" y="1828800"/>
            <a:ext cx="4057650" cy="3771900"/>
          </a:xfrm>
          <a:prstGeom prst="donut">
            <a:avLst>
              <a:gd name="adj" fmla="val 4493"/>
            </a:avLst>
          </a:prstGeom>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a:extLst>
              <a:ext uri="{FF2B5EF4-FFF2-40B4-BE49-F238E27FC236}">
                <a16:creationId xmlns:a16="http://schemas.microsoft.com/office/drawing/2014/main" id="{1EDD3723-4D1B-4515-B72B-EA8C5C38DAE5}"/>
              </a:ext>
            </a:extLst>
          </p:cNvPr>
          <p:cNvSpPr txBox="1"/>
          <p:nvPr/>
        </p:nvSpPr>
        <p:spPr>
          <a:xfrm>
            <a:off x="485775" y="2785616"/>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アデノ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7" name="円: 塗りつぶしなし 6">
            <a:extLst>
              <a:ext uri="{FF2B5EF4-FFF2-40B4-BE49-F238E27FC236}">
                <a16:creationId xmlns:a16="http://schemas.microsoft.com/office/drawing/2014/main" id="{1E33CF98-EFAE-4FFA-AE41-4FE272DFF8EB}"/>
              </a:ext>
            </a:extLst>
          </p:cNvPr>
          <p:cNvSpPr/>
          <p:nvPr/>
        </p:nvSpPr>
        <p:spPr>
          <a:xfrm>
            <a:off x="4048127" y="1819275"/>
            <a:ext cx="4057650" cy="3771900"/>
          </a:xfrm>
          <a:prstGeom prst="donut">
            <a:avLst>
              <a:gd name="adj" fmla="val 4493"/>
            </a:avLst>
          </a:prstGeom>
          <a:solidFill>
            <a:srgbClr val="FFC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22918762-08A1-4D77-B63D-B0E409283887}"/>
              </a:ext>
            </a:extLst>
          </p:cNvPr>
          <p:cNvSpPr txBox="1"/>
          <p:nvPr/>
        </p:nvSpPr>
        <p:spPr>
          <a:xfrm>
            <a:off x="4533902" y="2776091"/>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ライノ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9" name="円: 塗りつぶしなし 8">
            <a:extLst>
              <a:ext uri="{FF2B5EF4-FFF2-40B4-BE49-F238E27FC236}">
                <a16:creationId xmlns:a16="http://schemas.microsoft.com/office/drawing/2014/main" id="{93F995F1-54ED-4F8A-9627-1CD35B6EFB3D}"/>
              </a:ext>
            </a:extLst>
          </p:cNvPr>
          <p:cNvSpPr/>
          <p:nvPr/>
        </p:nvSpPr>
        <p:spPr>
          <a:xfrm>
            <a:off x="8105777" y="1838325"/>
            <a:ext cx="4057650" cy="3771900"/>
          </a:xfrm>
          <a:prstGeom prst="donut">
            <a:avLst>
              <a:gd name="adj" fmla="val 4493"/>
            </a:avLst>
          </a:prstGeom>
          <a:solidFill>
            <a:srgbClr val="C00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2B97DE9A-B1FD-4DC4-A402-F931ACCFC7D0}"/>
              </a:ext>
            </a:extLst>
          </p:cNvPr>
          <p:cNvSpPr txBox="1"/>
          <p:nvPr/>
        </p:nvSpPr>
        <p:spPr>
          <a:xfrm>
            <a:off x="8562975" y="2785616"/>
            <a:ext cx="3086100" cy="2031325"/>
          </a:xfrm>
          <a:prstGeom prst="rect">
            <a:avLst/>
          </a:prstGeom>
          <a:noFill/>
        </p:spPr>
        <p:txBody>
          <a:bodyPr wrap="square" rtlCol="0">
            <a:spAutoFit/>
          </a:bodyPr>
          <a:lstStyle/>
          <a:p>
            <a:pPr algn="ctr"/>
            <a:r>
              <a:rPr lang="ja-JP" altLang="en-US" sz="6600" dirty="0">
                <a:latin typeface="UD デジタル 教科書体 NK-B" panose="02020700000000000000" pitchFamily="18" charset="-128"/>
                <a:ea typeface="UD デジタル 教科書体 NK-B" panose="02020700000000000000" pitchFamily="18" charset="-128"/>
              </a:rPr>
              <a:t>コロナ</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190FDE75-C3DC-4672-A808-81581D4D2148}"/>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3</a:t>
            </a:r>
            <a:r>
              <a:rPr kumimoji="1" lang="ja-JP" altLang="en-US" sz="2400" dirty="0">
                <a:solidFill>
                  <a:srgbClr val="FFC000"/>
                </a:solidFill>
                <a:latin typeface="BIZ UDPゴシック" panose="020B0400000000000000" pitchFamily="50" charset="-128"/>
                <a:ea typeface="BIZ UDPゴシック" panose="020B0400000000000000" pitchFamily="50" charset="-128"/>
              </a:rPr>
              <a:t>大風邪菌</a:t>
            </a:r>
          </a:p>
        </p:txBody>
      </p:sp>
      <p:sp>
        <p:nvSpPr>
          <p:cNvPr id="5" name="テキスト ボックス 4">
            <a:extLst>
              <a:ext uri="{FF2B5EF4-FFF2-40B4-BE49-F238E27FC236}">
                <a16:creationId xmlns:a16="http://schemas.microsoft.com/office/drawing/2014/main" id="{843487D5-DC3C-43C7-B638-99B310DAE6F0}"/>
              </a:ext>
            </a:extLst>
          </p:cNvPr>
          <p:cNvSpPr txBox="1"/>
          <p:nvPr/>
        </p:nvSpPr>
        <p:spPr>
          <a:xfrm>
            <a:off x="1128713"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喉かぜ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4EC22730-D077-49B6-A5D0-1A503285F518}"/>
              </a:ext>
            </a:extLst>
          </p:cNvPr>
          <p:cNvSpPr txBox="1"/>
          <p:nvPr/>
        </p:nvSpPr>
        <p:spPr>
          <a:xfrm>
            <a:off x="0" y="747921"/>
            <a:ext cx="1219200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変異が早くて（２週間程度で変異）、ワクチン開発は無理。</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毎年「風邪をひく」ということから、免疫が効かない・・・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7D411790-8D99-4EFD-B447-D4521A75BDAD}"/>
              </a:ext>
            </a:extLst>
          </p:cNvPr>
          <p:cNvSpPr txBox="1"/>
          <p:nvPr/>
        </p:nvSpPr>
        <p:spPr>
          <a:xfrm>
            <a:off x="526256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鼻かぜ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1BEFFF1B-A953-49CD-82BC-2A08984C66C8}"/>
              </a:ext>
            </a:extLst>
          </p:cNvPr>
          <p:cNvSpPr txBox="1"/>
          <p:nvPr/>
        </p:nvSpPr>
        <p:spPr>
          <a:xfrm>
            <a:off x="939641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咳かぜ</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3785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2" y="5432199"/>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3546561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3">
            <a:extLst>
              <a:ext uri="{FF2B5EF4-FFF2-40B4-BE49-F238E27FC236}">
                <a16:creationId xmlns:a16="http://schemas.microsoft.com/office/drawing/2014/main" id="{EAC0D1C9-8C0D-3573-4B07-42C150FDC54E}"/>
              </a:ext>
            </a:extLst>
          </p:cNvPr>
          <p:cNvSpPr txBox="1"/>
          <p:nvPr/>
        </p:nvSpPr>
        <p:spPr>
          <a:xfrm>
            <a:off x="561975" y="1312113"/>
            <a:ext cx="11421746" cy="2113399"/>
          </a:xfrm>
          <a:prstGeom prst="rect">
            <a:avLst/>
          </a:prstGeom>
        </p:spPr>
        <p:txBody>
          <a:bodyPr vert="horz" wrap="square" lIns="0" tIns="60960" rIns="0" bIns="0" rtlCol="0">
            <a:spAutoFit/>
          </a:bodyPr>
          <a:lstStyle/>
          <a:p>
            <a:pPr marL="241300" marR="113030" indent="-228600" algn="just">
              <a:lnSpc>
                <a:spcPts val="3030"/>
              </a:lnSpc>
              <a:spcBef>
                <a:spcPts val="480"/>
              </a:spcBef>
              <a:buFont typeface="Arial"/>
              <a:buChar char="•"/>
              <a:tabLst>
                <a:tab pos="241300" algn="l"/>
              </a:tabLst>
            </a:pPr>
            <a:r>
              <a:rPr sz="3200" spc="-10" dirty="0">
                <a:latin typeface="BIZ UDPゴシック" panose="020B0400000000000000" pitchFamily="50" charset="-128"/>
                <a:ea typeface="BIZ UDPゴシック" panose="020B0400000000000000" pitchFamily="50" charset="-128"/>
                <a:cs typeface="游ゴシック"/>
              </a:rPr>
              <a:t>タンパクをコードするメッセンジャー</a:t>
            </a:r>
            <a:r>
              <a:rPr sz="3200" spc="-10" dirty="0">
                <a:latin typeface="BIZ UDPゴシック" panose="020B0400000000000000" pitchFamily="50" charset="-128"/>
                <a:ea typeface="BIZ UDPゴシック" panose="020B0400000000000000" pitchFamily="50" charset="-128"/>
                <a:cs typeface="Calibri"/>
              </a:rPr>
              <a:t>RNA</a:t>
            </a:r>
            <a:r>
              <a:rPr sz="3200" spc="-10" dirty="0">
                <a:latin typeface="BIZ UDPゴシック" panose="020B0400000000000000" pitchFamily="50" charset="-128"/>
                <a:ea typeface="BIZ UDPゴシック" panose="020B0400000000000000" pitchFamily="50" charset="-128"/>
                <a:cs typeface="游ゴシック"/>
              </a:rPr>
              <a:t>（ｍ</a:t>
            </a:r>
            <a:r>
              <a:rPr sz="3200" spc="-10" dirty="0">
                <a:latin typeface="BIZ UDPゴシック" panose="020B0400000000000000" pitchFamily="50" charset="-128"/>
                <a:ea typeface="BIZ UDPゴシック" panose="020B0400000000000000" pitchFamily="50" charset="-128"/>
                <a:cs typeface="Calibri"/>
              </a:rPr>
              <a:t>RNA</a:t>
            </a:r>
            <a:r>
              <a:rPr sz="3200" spc="-10" dirty="0">
                <a:latin typeface="BIZ UDPゴシック" panose="020B0400000000000000" pitchFamily="50" charset="-128"/>
                <a:ea typeface="BIZ UDPゴシック" panose="020B0400000000000000" pitchFamily="50" charset="-128"/>
                <a:cs typeface="游ゴシック"/>
              </a:rPr>
              <a:t>）を何らかの方法（</a:t>
            </a:r>
            <a:r>
              <a:rPr sz="3200" spc="-10" dirty="0">
                <a:latin typeface="BIZ UDPゴシック" panose="020B0400000000000000" pitchFamily="50" charset="-128"/>
                <a:ea typeface="BIZ UDPゴシック" panose="020B0400000000000000" pitchFamily="50" charset="-128"/>
                <a:cs typeface="Calibri"/>
              </a:rPr>
              <a:t>DDS</a:t>
            </a:r>
            <a:r>
              <a:rPr sz="3200" spc="-10" dirty="0">
                <a:latin typeface="BIZ UDPゴシック" panose="020B0400000000000000" pitchFamily="50" charset="-128"/>
                <a:ea typeface="BIZ UDPゴシック" panose="020B0400000000000000" pitchFamily="50" charset="-128"/>
                <a:cs typeface="游ゴシック"/>
              </a:rPr>
              <a:t>）</a:t>
            </a:r>
            <a:r>
              <a:rPr sz="3200" spc="-35" dirty="0">
                <a:latin typeface="BIZ UDPゴシック" panose="020B0400000000000000" pitchFamily="50" charset="-128"/>
                <a:ea typeface="BIZ UDPゴシック" panose="020B0400000000000000" pitchFamily="50" charset="-128"/>
                <a:cs typeface="游ゴシック"/>
              </a:rPr>
              <a:t>で投与すると生体内でタンパ</a:t>
            </a:r>
            <a:r>
              <a:rPr sz="3200" dirty="0">
                <a:latin typeface="BIZ UDPゴシック" panose="020B0400000000000000" pitchFamily="50" charset="-128"/>
                <a:ea typeface="BIZ UDPゴシック" panose="020B0400000000000000" pitchFamily="50" charset="-128"/>
                <a:cs typeface="游ゴシック"/>
              </a:rPr>
              <a:t>ク（ペプチド）</a:t>
            </a:r>
            <a:r>
              <a:rPr sz="3200" spc="-20" dirty="0">
                <a:latin typeface="BIZ UDPゴシック" panose="020B0400000000000000" pitchFamily="50" charset="-128"/>
                <a:ea typeface="BIZ UDPゴシック" panose="020B0400000000000000" pitchFamily="50" charset="-128"/>
                <a:cs typeface="游ゴシック"/>
              </a:rPr>
              <a:t>に翻訳される。</a:t>
            </a:r>
            <a:endParaRPr sz="3200" dirty="0">
              <a:latin typeface="BIZ UDPゴシック" panose="020B0400000000000000" pitchFamily="50" charset="-128"/>
              <a:ea typeface="BIZ UDPゴシック" panose="020B0400000000000000" pitchFamily="50" charset="-128"/>
              <a:cs typeface="游ゴシック"/>
            </a:endParaRPr>
          </a:p>
          <a:p>
            <a:pPr marL="241300" marR="5080" indent="-228600" algn="just">
              <a:lnSpc>
                <a:spcPts val="3020"/>
              </a:lnSpc>
              <a:spcBef>
                <a:spcPts val="980"/>
              </a:spcBef>
              <a:buFont typeface="Arial"/>
              <a:buChar char="•"/>
              <a:tabLst>
                <a:tab pos="241300" algn="l"/>
              </a:tabLst>
            </a:pPr>
            <a:r>
              <a:rPr sz="3200" spc="-10" dirty="0">
                <a:latin typeface="BIZ UDPゴシック" panose="020B0400000000000000" pitchFamily="50" charset="-128"/>
                <a:ea typeface="BIZ UDPゴシック" panose="020B0400000000000000" pitchFamily="50" charset="-128"/>
                <a:cs typeface="游ゴシック"/>
              </a:rPr>
              <a:t>その翻訳されたタンパク</a:t>
            </a:r>
            <a:r>
              <a:rPr sz="3200" dirty="0">
                <a:latin typeface="BIZ UDPゴシック" panose="020B0400000000000000" pitchFamily="50" charset="-128"/>
                <a:ea typeface="BIZ UDPゴシック" panose="020B0400000000000000" pitchFamily="50" charset="-128"/>
                <a:cs typeface="游ゴシック"/>
              </a:rPr>
              <a:t>（</a:t>
            </a:r>
            <a:r>
              <a:rPr sz="3200" spc="-10" dirty="0">
                <a:latin typeface="BIZ UDPゴシック" panose="020B0400000000000000" pitchFamily="50" charset="-128"/>
                <a:ea typeface="BIZ UDPゴシック" panose="020B0400000000000000" pitchFamily="50" charset="-128"/>
                <a:cs typeface="游ゴシック"/>
              </a:rPr>
              <a:t>ペプチド</a:t>
            </a:r>
            <a:r>
              <a:rPr sz="3200" spc="-30" dirty="0">
                <a:latin typeface="BIZ UDPゴシック" panose="020B0400000000000000" pitchFamily="50" charset="-128"/>
                <a:ea typeface="BIZ UDPゴシック" panose="020B0400000000000000" pitchFamily="50" charset="-128"/>
                <a:cs typeface="游ゴシック"/>
              </a:rPr>
              <a:t>）</a:t>
            </a:r>
            <a:r>
              <a:rPr sz="3200" spc="-20" dirty="0">
                <a:latin typeface="BIZ UDPゴシック" panose="020B0400000000000000" pitchFamily="50" charset="-128"/>
                <a:ea typeface="BIZ UDPゴシック" panose="020B0400000000000000" pitchFamily="50" charset="-128"/>
                <a:cs typeface="游ゴシック"/>
              </a:rPr>
              <a:t>に対する免疫が</a:t>
            </a:r>
            <a:r>
              <a:rPr sz="3200" spc="-10" dirty="0">
                <a:latin typeface="BIZ UDPゴシック" panose="020B0400000000000000" pitchFamily="50" charset="-128"/>
                <a:ea typeface="BIZ UDPゴシック" panose="020B0400000000000000" pitchFamily="50" charset="-128"/>
                <a:cs typeface="游ゴシック"/>
              </a:rPr>
              <a:t>誘導されワクチン効果</a:t>
            </a:r>
            <a:r>
              <a:rPr sz="3200" spc="-30" dirty="0">
                <a:latin typeface="BIZ UDPゴシック" panose="020B0400000000000000" pitchFamily="50" charset="-128"/>
                <a:ea typeface="BIZ UDPゴシック" panose="020B0400000000000000" pitchFamily="50" charset="-128"/>
                <a:cs typeface="游ゴシック"/>
              </a:rPr>
              <a:t>（</a:t>
            </a:r>
            <a:r>
              <a:rPr sz="3200" spc="-20" dirty="0">
                <a:latin typeface="BIZ UDPゴシック" panose="020B0400000000000000" pitchFamily="50" charset="-128"/>
                <a:ea typeface="BIZ UDPゴシック" panose="020B0400000000000000" pitchFamily="50" charset="-128"/>
                <a:cs typeface="游ゴシック"/>
              </a:rPr>
              <a:t>抗体など</a:t>
            </a:r>
            <a:r>
              <a:rPr sz="3200" spc="-10" dirty="0">
                <a:latin typeface="BIZ UDPゴシック" panose="020B0400000000000000" pitchFamily="50" charset="-128"/>
                <a:ea typeface="BIZ UDPゴシック" panose="020B0400000000000000" pitchFamily="50" charset="-128"/>
                <a:cs typeface="游ゴシック"/>
              </a:rPr>
              <a:t>）</a:t>
            </a:r>
            <a:r>
              <a:rPr sz="3200" spc="-30" dirty="0">
                <a:latin typeface="BIZ UDPゴシック" panose="020B0400000000000000" pitchFamily="50" charset="-128"/>
                <a:ea typeface="BIZ UDPゴシック" panose="020B0400000000000000" pitchFamily="50" charset="-128"/>
                <a:cs typeface="游ゴシック"/>
              </a:rPr>
              <a:t>が誘導される。</a:t>
            </a:r>
            <a:endParaRPr sz="3200" dirty="0">
              <a:latin typeface="BIZ UDPゴシック" panose="020B0400000000000000" pitchFamily="50" charset="-128"/>
              <a:ea typeface="BIZ UDPゴシック" panose="020B0400000000000000" pitchFamily="50" charset="-128"/>
              <a:cs typeface="游ゴシック"/>
            </a:endParaRPr>
          </a:p>
        </p:txBody>
      </p:sp>
      <p:sp>
        <p:nvSpPr>
          <p:cNvPr id="121" name="object 4">
            <a:extLst>
              <a:ext uri="{FF2B5EF4-FFF2-40B4-BE49-F238E27FC236}">
                <a16:creationId xmlns:a16="http://schemas.microsoft.com/office/drawing/2014/main" id="{0B1F9172-12C8-4358-7D77-888E3C572E65}"/>
              </a:ext>
            </a:extLst>
          </p:cNvPr>
          <p:cNvSpPr/>
          <p:nvPr/>
        </p:nvSpPr>
        <p:spPr>
          <a:xfrm>
            <a:off x="2506979" y="5002910"/>
            <a:ext cx="659130" cy="522605"/>
          </a:xfrm>
          <a:custGeom>
            <a:avLst/>
            <a:gdLst/>
            <a:ahLst/>
            <a:cxnLst/>
            <a:rect l="l" t="t" r="r" b="b"/>
            <a:pathLst>
              <a:path w="659130" h="522604">
                <a:moveTo>
                  <a:pt x="0" y="0"/>
                </a:moveTo>
                <a:lnTo>
                  <a:pt x="49250" y="3786"/>
                </a:lnTo>
                <a:lnTo>
                  <a:pt x="97513" y="14622"/>
                </a:lnTo>
                <a:lnTo>
                  <a:pt x="143799" y="31726"/>
                </a:lnTo>
                <a:lnTo>
                  <a:pt x="187120" y="54313"/>
                </a:lnTo>
                <a:lnTo>
                  <a:pt x="226488" y="81602"/>
                </a:lnTo>
                <a:lnTo>
                  <a:pt x="260914" y="112808"/>
                </a:lnTo>
                <a:lnTo>
                  <a:pt x="289411" y="147149"/>
                </a:lnTo>
                <a:lnTo>
                  <a:pt x="310989" y="183842"/>
                </a:lnTo>
                <a:lnTo>
                  <a:pt x="324661" y="222103"/>
                </a:lnTo>
                <a:lnTo>
                  <a:pt x="329438" y="261150"/>
                </a:lnTo>
                <a:lnTo>
                  <a:pt x="334214" y="300190"/>
                </a:lnTo>
                <a:lnTo>
                  <a:pt x="347885" y="338446"/>
                </a:lnTo>
                <a:lnTo>
                  <a:pt x="369461" y="375136"/>
                </a:lnTo>
                <a:lnTo>
                  <a:pt x="397952" y="409476"/>
                </a:lnTo>
                <a:lnTo>
                  <a:pt x="432371" y="440682"/>
                </a:lnTo>
                <a:lnTo>
                  <a:pt x="471727" y="467970"/>
                </a:lnTo>
                <a:lnTo>
                  <a:pt x="515032" y="490559"/>
                </a:lnTo>
                <a:lnTo>
                  <a:pt x="561297" y="507663"/>
                </a:lnTo>
                <a:lnTo>
                  <a:pt x="609532" y="518501"/>
                </a:lnTo>
                <a:lnTo>
                  <a:pt x="658749" y="522287"/>
                </a:lnTo>
              </a:path>
            </a:pathLst>
          </a:custGeom>
          <a:ln w="38100">
            <a:solidFill>
              <a:srgbClr val="4471C4"/>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2" name="object 5">
            <a:extLst>
              <a:ext uri="{FF2B5EF4-FFF2-40B4-BE49-F238E27FC236}">
                <a16:creationId xmlns:a16="http://schemas.microsoft.com/office/drawing/2014/main" id="{AEE0FD46-0B0C-FF12-1787-C428F81BA92D}"/>
              </a:ext>
            </a:extLst>
          </p:cNvPr>
          <p:cNvSpPr txBox="1"/>
          <p:nvPr/>
        </p:nvSpPr>
        <p:spPr>
          <a:xfrm>
            <a:off x="3192526" y="5415711"/>
            <a:ext cx="708532" cy="382156"/>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Calibri"/>
              </a:rPr>
              <a:t>AAAAAA</a:t>
            </a:r>
            <a:endParaRPr sz="1200" dirty="0">
              <a:latin typeface="BIZ UDPゴシック" panose="020B0400000000000000" pitchFamily="50" charset="-128"/>
              <a:ea typeface="BIZ UDPゴシック" panose="020B0400000000000000" pitchFamily="50" charset="-128"/>
              <a:cs typeface="Calibri"/>
            </a:endParaRPr>
          </a:p>
        </p:txBody>
      </p:sp>
      <p:grpSp>
        <p:nvGrpSpPr>
          <p:cNvPr id="123" name="object 6">
            <a:extLst>
              <a:ext uri="{FF2B5EF4-FFF2-40B4-BE49-F238E27FC236}">
                <a16:creationId xmlns:a16="http://schemas.microsoft.com/office/drawing/2014/main" id="{09E5C8C7-E9DA-96F9-003D-3190E834ECF4}"/>
              </a:ext>
            </a:extLst>
          </p:cNvPr>
          <p:cNvGrpSpPr/>
          <p:nvPr/>
        </p:nvGrpSpPr>
        <p:grpSpPr>
          <a:xfrm>
            <a:off x="4121403" y="3803269"/>
            <a:ext cx="1950720" cy="2576195"/>
            <a:chOff x="4121403" y="4193794"/>
            <a:chExt cx="1950720" cy="2576195"/>
          </a:xfrm>
        </p:grpSpPr>
        <p:sp>
          <p:nvSpPr>
            <p:cNvPr id="124" name="object 7">
              <a:extLst>
                <a:ext uri="{FF2B5EF4-FFF2-40B4-BE49-F238E27FC236}">
                  <a16:creationId xmlns:a16="http://schemas.microsoft.com/office/drawing/2014/main" id="{22653C98-34DC-1D24-A0E3-43C7F5A96F01}"/>
                </a:ext>
              </a:extLst>
            </p:cNvPr>
            <p:cNvSpPr/>
            <p:nvPr/>
          </p:nvSpPr>
          <p:spPr>
            <a:xfrm>
              <a:off x="4282439" y="4200144"/>
              <a:ext cx="1783080" cy="2563495"/>
            </a:xfrm>
            <a:custGeom>
              <a:avLst/>
              <a:gdLst/>
              <a:ahLst/>
              <a:cxnLst/>
              <a:rect l="l" t="t" r="r" b="b"/>
              <a:pathLst>
                <a:path w="1783079" h="2563495">
                  <a:moveTo>
                    <a:pt x="1428242" y="0"/>
                  </a:moveTo>
                  <a:lnTo>
                    <a:pt x="1430337" y="96519"/>
                  </a:lnTo>
                  <a:lnTo>
                    <a:pt x="1433064" y="167913"/>
                  </a:lnTo>
                  <a:lnTo>
                    <a:pt x="1437386" y="222757"/>
                  </a:lnTo>
                  <a:lnTo>
                    <a:pt x="1444083" y="253476"/>
                  </a:lnTo>
                  <a:lnTo>
                    <a:pt x="1446530" y="263651"/>
                  </a:lnTo>
                  <a:lnTo>
                    <a:pt x="1449228" y="302466"/>
                  </a:lnTo>
                  <a:lnTo>
                    <a:pt x="1455547" y="340994"/>
                  </a:lnTo>
                  <a:lnTo>
                    <a:pt x="1462333" y="361408"/>
                  </a:lnTo>
                  <a:lnTo>
                    <a:pt x="1464690" y="368172"/>
                  </a:lnTo>
                  <a:lnTo>
                    <a:pt x="1469263" y="381888"/>
                  </a:lnTo>
                  <a:lnTo>
                    <a:pt x="1470207" y="388725"/>
                  </a:lnTo>
                  <a:lnTo>
                    <a:pt x="1471009" y="395620"/>
                  </a:lnTo>
                  <a:lnTo>
                    <a:pt x="1472049" y="402445"/>
                  </a:lnTo>
                  <a:lnTo>
                    <a:pt x="1473708" y="409066"/>
                  </a:lnTo>
                  <a:lnTo>
                    <a:pt x="1475486" y="414273"/>
                  </a:lnTo>
                  <a:lnTo>
                    <a:pt x="1480439" y="417829"/>
                  </a:lnTo>
                  <a:lnTo>
                    <a:pt x="1482852" y="422782"/>
                  </a:lnTo>
                  <a:lnTo>
                    <a:pt x="1485011" y="427100"/>
                  </a:lnTo>
                  <a:lnTo>
                    <a:pt x="1485519" y="432053"/>
                  </a:lnTo>
                  <a:lnTo>
                    <a:pt x="1487424" y="436371"/>
                  </a:lnTo>
                  <a:lnTo>
                    <a:pt x="1490090" y="442594"/>
                  </a:lnTo>
                  <a:lnTo>
                    <a:pt x="1494027" y="448309"/>
                  </a:lnTo>
                  <a:lnTo>
                    <a:pt x="1496568" y="454532"/>
                  </a:lnTo>
                  <a:lnTo>
                    <a:pt x="1503745" y="474585"/>
                  </a:lnTo>
                  <a:lnTo>
                    <a:pt x="1505315" y="481028"/>
                  </a:lnTo>
                  <a:lnTo>
                    <a:pt x="1508194" y="485590"/>
                  </a:lnTo>
                  <a:lnTo>
                    <a:pt x="1519301" y="499998"/>
                  </a:lnTo>
                  <a:lnTo>
                    <a:pt x="1522335" y="510409"/>
                  </a:lnTo>
                  <a:lnTo>
                    <a:pt x="1525190" y="520890"/>
                  </a:lnTo>
                  <a:lnTo>
                    <a:pt x="1528498" y="531181"/>
                  </a:lnTo>
                  <a:lnTo>
                    <a:pt x="1532889" y="541019"/>
                  </a:lnTo>
                  <a:lnTo>
                    <a:pt x="1535557" y="545718"/>
                  </a:lnTo>
                  <a:lnTo>
                    <a:pt x="1543558" y="545464"/>
                  </a:lnTo>
                  <a:lnTo>
                    <a:pt x="1546606" y="550036"/>
                  </a:lnTo>
                  <a:lnTo>
                    <a:pt x="1552926" y="563590"/>
                  </a:lnTo>
                  <a:lnTo>
                    <a:pt x="1551543" y="567880"/>
                  </a:lnTo>
                  <a:lnTo>
                    <a:pt x="1552231" y="568932"/>
                  </a:lnTo>
                  <a:lnTo>
                    <a:pt x="1564767" y="572769"/>
                  </a:lnTo>
                  <a:lnTo>
                    <a:pt x="1567814" y="577341"/>
                  </a:lnTo>
                  <a:lnTo>
                    <a:pt x="1569720" y="582802"/>
                  </a:lnTo>
                  <a:lnTo>
                    <a:pt x="1573784" y="586358"/>
                  </a:lnTo>
                  <a:lnTo>
                    <a:pt x="1585694" y="596161"/>
                  </a:lnTo>
                  <a:lnTo>
                    <a:pt x="1594485" y="601725"/>
                  </a:lnTo>
                  <a:lnTo>
                    <a:pt x="1603180" y="605289"/>
                  </a:lnTo>
                  <a:lnTo>
                    <a:pt x="1614805" y="609091"/>
                  </a:lnTo>
                  <a:lnTo>
                    <a:pt x="1619377" y="613663"/>
                  </a:lnTo>
                  <a:lnTo>
                    <a:pt x="1648807" y="629826"/>
                  </a:lnTo>
                  <a:lnTo>
                    <a:pt x="1655699" y="631824"/>
                  </a:lnTo>
                  <a:lnTo>
                    <a:pt x="1660271" y="633348"/>
                  </a:lnTo>
                  <a:lnTo>
                    <a:pt x="1665351" y="633729"/>
                  </a:lnTo>
                  <a:lnTo>
                    <a:pt x="1669414" y="636396"/>
                  </a:lnTo>
                  <a:lnTo>
                    <a:pt x="1710309" y="663701"/>
                  </a:lnTo>
                  <a:lnTo>
                    <a:pt x="1714881" y="666749"/>
                  </a:lnTo>
                  <a:lnTo>
                    <a:pt x="1720088" y="668908"/>
                  </a:lnTo>
                  <a:lnTo>
                    <a:pt x="1723898" y="672845"/>
                  </a:lnTo>
                  <a:lnTo>
                    <a:pt x="1728470" y="677290"/>
                  </a:lnTo>
                  <a:lnTo>
                    <a:pt x="1733423" y="681481"/>
                  </a:lnTo>
                  <a:lnTo>
                    <a:pt x="1737614" y="686434"/>
                  </a:lnTo>
                  <a:lnTo>
                    <a:pt x="1748899" y="701113"/>
                  </a:lnTo>
                  <a:lnTo>
                    <a:pt x="1745884" y="699373"/>
                  </a:lnTo>
                  <a:lnTo>
                    <a:pt x="1744418" y="697990"/>
                  </a:lnTo>
                  <a:lnTo>
                    <a:pt x="1760347" y="713739"/>
                  </a:lnTo>
                  <a:lnTo>
                    <a:pt x="1762722" y="720486"/>
                  </a:lnTo>
                  <a:lnTo>
                    <a:pt x="1765157" y="727233"/>
                  </a:lnTo>
                  <a:lnTo>
                    <a:pt x="1767472" y="734028"/>
                  </a:lnTo>
                  <a:lnTo>
                    <a:pt x="1769490" y="740917"/>
                  </a:lnTo>
                  <a:lnTo>
                    <a:pt x="1770888" y="747013"/>
                  </a:lnTo>
                  <a:lnTo>
                    <a:pt x="1771523" y="753363"/>
                  </a:lnTo>
                  <a:lnTo>
                    <a:pt x="1773936" y="759205"/>
                  </a:lnTo>
                  <a:lnTo>
                    <a:pt x="1776095" y="764158"/>
                  </a:lnTo>
                  <a:lnTo>
                    <a:pt x="1780032" y="768222"/>
                  </a:lnTo>
                  <a:lnTo>
                    <a:pt x="1783080" y="772794"/>
                  </a:lnTo>
                  <a:lnTo>
                    <a:pt x="1782415" y="826588"/>
                  </a:lnTo>
                  <a:lnTo>
                    <a:pt x="1781866" y="880392"/>
                  </a:lnTo>
                  <a:lnTo>
                    <a:pt x="1781317" y="934196"/>
                  </a:lnTo>
                  <a:lnTo>
                    <a:pt x="1780652" y="987989"/>
                  </a:lnTo>
                  <a:lnTo>
                    <a:pt x="1779755" y="1041761"/>
                  </a:lnTo>
                  <a:lnTo>
                    <a:pt x="1778508" y="1095501"/>
                  </a:lnTo>
                  <a:lnTo>
                    <a:pt x="1764919" y="1127378"/>
                  </a:lnTo>
                  <a:lnTo>
                    <a:pt x="1763395" y="1134998"/>
                  </a:lnTo>
                  <a:lnTo>
                    <a:pt x="1746599" y="1171940"/>
                  </a:lnTo>
                  <a:lnTo>
                    <a:pt x="1716532" y="1200276"/>
                  </a:lnTo>
                  <a:lnTo>
                    <a:pt x="1696180" y="1213215"/>
                  </a:lnTo>
                  <a:lnTo>
                    <a:pt x="1689270" y="1217650"/>
                  </a:lnTo>
                  <a:lnTo>
                    <a:pt x="1683004" y="1222882"/>
                  </a:lnTo>
                  <a:lnTo>
                    <a:pt x="1676558" y="1230272"/>
                  </a:lnTo>
                  <a:lnTo>
                    <a:pt x="1670399" y="1238091"/>
                  </a:lnTo>
                  <a:lnTo>
                    <a:pt x="1663715" y="1245100"/>
                  </a:lnTo>
                  <a:lnTo>
                    <a:pt x="1655699" y="1250060"/>
                  </a:lnTo>
                  <a:lnTo>
                    <a:pt x="1648079" y="1253108"/>
                  </a:lnTo>
                  <a:lnTo>
                    <a:pt x="1640332" y="1255521"/>
                  </a:lnTo>
                  <a:lnTo>
                    <a:pt x="1632965" y="1259204"/>
                  </a:lnTo>
                  <a:lnTo>
                    <a:pt x="1628139" y="1261617"/>
                  </a:lnTo>
                  <a:lnTo>
                    <a:pt x="1624457" y="1266316"/>
                  </a:lnTo>
                  <a:lnTo>
                    <a:pt x="1619377" y="1268348"/>
                  </a:lnTo>
                  <a:lnTo>
                    <a:pt x="1612138" y="1271015"/>
                  </a:lnTo>
                  <a:lnTo>
                    <a:pt x="1604010" y="1270761"/>
                  </a:lnTo>
                  <a:lnTo>
                    <a:pt x="1596644" y="1272793"/>
                  </a:lnTo>
                  <a:lnTo>
                    <a:pt x="1584001" y="1276705"/>
                  </a:lnTo>
                  <a:lnTo>
                    <a:pt x="1573514" y="1280461"/>
                  </a:lnTo>
                  <a:lnTo>
                    <a:pt x="1563193" y="1283813"/>
                  </a:lnTo>
                  <a:lnTo>
                    <a:pt x="1523797" y="1290064"/>
                  </a:lnTo>
                  <a:lnTo>
                    <a:pt x="1428242" y="1300098"/>
                  </a:lnTo>
                  <a:lnTo>
                    <a:pt x="1420622" y="1301114"/>
                  </a:lnTo>
                  <a:lnTo>
                    <a:pt x="1413129" y="1303146"/>
                  </a:lnTo>
                  <a:lnTo>
                    <a:pt x="1405509" y="1304670"/>
                  </a:lnTo>
                  <a:lnTo>
                    <a:pt x="1399413" y="1307718"/>
                  </a:lnTo>
                  <a:lnTo>
                    <a:pt x="1333166" y="1319752"/>
                  </a:lnTo>
                  <a:lnTo>
                    <a:pt x="1287272" y="1322831"/>
                  </a:lnTo>
                  <a:lnTo>
                    <a:pt x="1253955" y="1326332"/>
                  </a:lnTo>
                  <a:lnTo>
                    <a:pt x="1215201" y="1331721"/>
                  </a:lnTo>
                  <a:lnTo>
                    <a:pt x="1213199" y="1332642"/>
                  </a:lnTo>
                  <a:lnTo>
                    <a:pt x="1211198" y="1332777"/>
                  </a:lnTo>
                  <a:lnTo>
                    <a:pt x="1168603" y="1333785"/>
                  </a:lnTo>
                  <a:lnTo>
                    <a:pt x="1082548" y="1336547"/>
                  </a:lnTo>
                  <a:lnTo>
                    <a:pt x="1071193" y="1337528"/>
                  </a:lnTo>
                  <a:lnTo>
                    <a:pt x="1059814" y="1338484"/>
                  </a:lnTo>
                  <a:lnTo>
                    <a:pt x="1019524" y="1345136"/>
                  </a:lnTo>
                  <a:lnTo>
                    <a:pt x="1016150" y="1347083"/>
                  </a:lnTo>
                  <a:lnTo>
                    <a:pt x="1005205" y="1350136"/>
                  </a:lnTo>
                  <a:lnTo>
                    <a:pt x="998475" y="1351494"/>
                  </a:lnTo>
                  <a:lnTo>
                    <a:pt x="991663" y="1352613"/>
                  </a:lnTo>
                  <a:lnTo>
                    <a:pt x="984827" y="1353637"/>
                  </a:lnTo>
                  <a:lnTo>
                    <a:pt x="978026" y="1354708"/>
                  </a:lnTo>
                  <a:lnTo>
                    <a:pt x="973455" y="1356232"/>
                  </a:lnTo>
                  <a:lnTo>
                    <a:pt x="968756" y="1357502"/>
                  </a:lnTo>
                  <a:lnTo>
                    <a:pt x="964311" y="1359153"/>
                  </a:lnTo>
                  <a:lnTo>
                    <a:pt x="949634" y="1365384"/>
                  </a:lnTo>
                  <a:lnTo>
                    <a:pt x="935101" y="1372044"/>
                  </a:lnTo>
                  <a:lnTo>
                    <a:pt x="920376" y="1377942"/>
                  </a:lnTo>
                  <a:lnTo>
                    <a:pt x="905129" y="1381886"/>
                  </a:lnTo>
                  <a:lnTo>
                    <a:pt x="877951" y="1386458"/>
                  </a:lnTo>
                  <a:lnTo>
                    <a:pt x="871855" y="1391043"/>
                  </a:lnTo>
                  <a:lnTo>
                    <a:pt x="830373" y="1407919"/>
                  </a:lnTo>
                  <a:lnTo>
                    <a:pt x="823340" y="1409217"/>
                  </a:lnTo>
                  <a:lnTo>
                    <a:pt x="817245" y="1412252"/>
                  </a:lnTo>
                  <a:lnTo>
                    <a:pt x="811402" y="1415643"/>
                  </a:lnTo>
                  <a:lnTo>
                    <a:pt x="805052" y="1418310"/>
                  </a:lnTo>
                  <a:lnTo>
                    <a:pt x="800735" y="1420202"/>
                  </a:lnTo>
                  <a:lnTo>
                    <a:pt x="795909" y="1421180"/>
                  </a:lnTo>
                  <a:lnTo>
                    <a:pt x="791463" y="1422857"/>
                  </a:lnTo>
                  <a:lnTo>
                    <a:pt x="783844" y="1425727"/>
                  </a:lnTo>
                  <a:lnTo>
                    <a:pt x="776224" y="1428635"/>
                  </a:lnTo>
                  <a:lnTo>
                    <a:pt x="768731" y="1431950"/>
                  </a:lnTo>
                  <a:lnTo>
                    <a:pt x="754499" y="1438723"/>
                  </a:lnTo>
                  <a:lnTo>
                    <a:pt x="750697" y="1440956"/>
                  </a:lnTo>
                  <a:lnTo>
                    <a:pt x="746799" y="1442096"/>
                  </a:lnTo>
                  <a:lnTo>
                    <a:pt x="704827" y="1467957"/>
                  </a:lnTo>
                  <a:lnTo>
                    <a:pt x="659923" y="1486945"/>
                  </a:lnTo>
                  <a:lnTo>
                    <a:pt x="652557" y="1493745"/>
                  </a:lnTo>
                  <a:lnTo>
                    <a:pt x="649811" y="1495787"/>
                  </a:lnTo>
                  <a:lnTo>
                    <a:pt x="632206" y="1500136"/>
                  </a:lnTo>
                  <a:lnTo>
                    <a:pt x="627761" y="1506194"/>
                  </a:lnTo>
                  <a:lnTo>
                    <a:pt x="624967" y="1514119"/>
                  </a:lnTo>
                  <a:lnTo>
                    <a:pt x="618617" y="1518323"/>
                  </a:lnTo>
                  <a:lnTo>
                    <a:pt x="610975" y="1521983"/>
                  </a:lnTo>
                  <a:lnTo>
                    <a:pt x="601964" y="1524860"/>
                  </a:lnTo>
                  <a:lnTo>
                    <a:pt x="594453" y="1526742"/>
                  </a:lnTo>
                  <a:lnTo>
                    <a:pt x="591312" y="1527416"/>
                  </a:lnTo>
                  <a:lnTo>
                    <a:pt x="586813" y="1532027"/>
                  </a:lnTo>
                  <a:lnTo>
                    <a:pt x="563880" y="1551508"/>
                  </a:lnTo>
                  <a:lnTo>
                    <a:pt x="559435" y="1554683"/>
                  </a:lnTo>
                  <a:lnTo>
                    <a:pt x="553338" y="1559090"/>
                  </a:lnTo>
                  <a:lnTo>
                    <a:pt x="547370" y="1563776"/>
                  </a:lnTo>
                  <a:lnTo>
                    <a:pt x="541274" y="1568322"/>
                  </a:lnTo>
                  <a:lnTo>
                    <a:pt x="526291" y="1593910"/>
                  </a:lnTo>
                  <a:lnTo>
                    <a:pt x="527145" y="1592181"/>
                  </a:lnTo>
                  <a:lnTo>
                    <a:pt x="527093" y="1587616"/>
                  </a:lnTo>
                  <a:lnTo>
                    <a:pt x="509397" y="1604695"/>
                  </a:lnTo>
                  <a:lnTo>
                    <a:pt x="504487" y="1611213"/>
                  </a:lnTo>
                  <a:lnTo>
                    <a:pt x="500221" y="1618224"/>
                  </a:lnTo>
                  <a:lnTo>
                    <a:pt x="496002" y="1625287"/>
                  </a:lnTo>
                  <a:lnTo>
                    <a:pt x="491236" y="1631962"/>
                  </a:lnTo>
                  <a:lnTo>
                    <a:pt x="485773" y="1637829"/>
                  </a:lnTo>
                  <a:lnTo>
                    <a:pt x="479821" y="1643281"/>
                  </a:lnTo>
                  <a:lnTo>
                    <a:pt x="473894" y="1648757"/>
                  </a:lnTo>
                  <a:lnTo>
                    <a:pt x="468502" y="1654695"/>
                  </a:lnTo>
                  <a:lnTo>
                    <a:pt x="461414" y="1664750"/>
                  </a:lnTo>
                  <a:lnTo>
                    <a:pt x="454945" y="1675250"/>
                  </a:lnTo>
                  <a:lnTo>
                    <a:pt x="448429" y="1685703"/>
                  </a:lnTo>
                  <a:lnTo>
                    <a:pt x="404764" y="1735802"/>
                  </a:lnTo>
                  <a:lnTo>
                    <a:pt x="382143" y="1759254"/>
                  </a:lnTo>
                  <a:lnTo>
                    <a:pt x="381428" y="1766226"/>
                  </a:lnTo>
                  <a:lnTo>
                    <a:pt x="381000" y="1773299"/>
                  </a:lnTo>
                  <a:lnTo>
                    <a:pt x="379999" y="1780169"/>
                  </a:lnTo>
                  <a:lnTo>
                    <a:pt x="377571" y="1786534"/>
                  </a:lnTo>
                  <a:lnTo>
                    <a:pt x="375158" y="1790687"/>
                  </a:lnTo>
                  <a:lnTo>
                    <a:pt x="367284" y="1787690"/>
                  </a:lnTo>
                  <a:lnTo>
                    <a:pt x="363855" y="1791068"/>
                  </a:lnTo>
                  <a:lnTo>
                    <a:pt x="361517" y="1796971"/>
                  </a:lnTo>
                  <a:lnTo>
                    <a:pt x="358584" y="1807719"/>
                  </a:lnTo>
                  <a:lnTo>
                    <a:pt x="356032" y="1818098"/>
                  </a:lnTo>
                  <a:lnTo>
                    <a:pt x="354838" y="1822894"/>
                  </a:lnTo>
                  <a:lnTo>
                    <a:pt x="351789" y="1827441"/>
                  </a:lnTo>
                  <a:lnTo>
                    <a:pt x="345694" y="1828952"/>
                  </a:lnTo>
                  <a:lnTo>
                    <a:pt x="341122" y="1831987"/>
                  </a:lnTo>
                  <a:lnTo>
                    <a:pt x="336550" y="1838045"/>
                  </a:lnTo>
                  <a:lnTo>
                    <a:pt x="331215" y="1843595"/>
                  </a:lnTo>
                  <a:lnTo>
                    <a:pt x="327533" y="1850174"/>
                  </a:lnTo>
                  <a:lnTo>
                    <a:pt x="324354" y="1858328"/>
                  </a:lnTo>
                  <a:lnTo>
                    <a:pt x="321817" y="1868892"/>
                  </a:lnTo>
                  <a:lnTo>
                    <a:pt x="319853" y="1879186"/>
                  </a:lnTo>
                  <a:lnTo>
                    <a:pt x="318388" y="1886534"/>
                  </a:lnTo>
                  <a:lnTo>
                    <a:pt x="304800" y="1922906"/>
                  </a:lnTo>
                  <a:lnTo>
                    <a:pt x="298704" y="1932000"/>
                  </a:lnTo>
                  <a:lnTo>
                    <a:pt x="295656" y="1936546"/>
                  </a:lnTo>
                  <a:lnTo>
                    <a:pt x="294132" y="1941093"/>
                  </a:lnTo>
                  <a:lnTo>
                    <a:pt x="293497" y="1946020"/>
                  </a:lnTo>
                  <a:lnTo>
                    <a:pt x="291084" y="1950173"/>
                  </a:lnTo>
                  <a:lnTo>
                    <a:pt x="285067" y="1959379"/>
                  </a:lnTo>
                  <a:lnTo>
                    <a:pt x="278574" y="1967163"/>
                  </a:lnTo>
                  <a:lnTo>
                    <a:pt x="271510" y="1974409"/>
                  </a:lnTo>
                  <a:lnTo>
                    <a:pt x="263779" y="1982000"/>
                  </a:lnTo>
                  <a:lnTo>
                    <a:pt x="260244" y="1996432"/>
                  </a:lnTo>
                  <a:lnTo>
                    <a:pt x="258937" y="2001045"/>
                  </a:lnTo>
                  <a:lnTo>
                    <a:pt x="256653" y="2006365"/>
                  </a:lnTo>
                  <a:lnTo>
                    <a:pt x="250189" y="2022919"/>
                  </a:lnTo>
                  <a:lnTo>
                    <a:pt x="248538" y="2027402"/>
                  </a:lnTo>
                  <a:lnTo>
                    <a:pt x="248285" y="2032558"/>
                  </a:lnTo>
                  <a:lnTo>
                    <a:pt x="245618" y="2036546"/>
                  </a:lnTo>
                  <a:lnTo>
                    <a:pt x="242062" y="2041905"/>
                  </a:lnTo>
                  <a:lnTo>
                    <a:pt x="236474" y="2045639"/>
                  </a:lnTo>
                  <a:lnTo>
                    <a:pt x="232029" y="2050186"/>
                  </a:lnTo>
                  <a:lnTo>
                    <a:pt x="224056" y="2074466"/>
                  </a:lnTo>
                  <a:lnTo>
                    <a:pt x="222838" y="2077969"/>
                  </a:lnTo>
                  <a:lnTo>
                    <a:pt x="222875" y="2075241"/>
                  </a:lnTo>
                  <a:lnTo>
                    <a:pt x="218670" y="2080829"/>
                  </a:lnTo>
                  <a:lnTo>
                    <a:pt x="204724" y="2109279"/>
                  </a:lnTo>
                  <a:lnTo>
                    <a:pt x="197564" y="2128003"/>
                  </a:lnTo>
                  <a:lnTo>
                    <a:pt x="196405" y="2134885"/>
                  </a:lnTo>
                  <a:lnTo>
                    <a:pt x="193722" y="2138058"/>
                  </a:lnTo>
                  <a:lnTo>
                    <a:pt x="181990" y="2145652"/>
                  </a:lnTo>
                  <a:lnTo>
                    <a:pt x="178943" y="2150198"/>
                  </a:lnTo>
                  <a:lnTo>
                    <a:pt x="175260" y="2154402"/>
                  </a:lnTo>
                  <a:lnTo>
                    <a:pt x="172847" y="2159292"/>
                  </a:lnTo>
                  <a:lnTo>
                    <a:pt x="170687" y="2163571"/>
                  </a:lnTo>
                  <a:lnTo>
                    <a:pt x="171323" y="2169185"/>
                  </a:lnTo>
                  <a:lnTo>
                    <a:pt x="168275" y="2172931"/>
                  </a:lnTo>
                  <a:lnTo>
                    <a:pt x="164846" y="2177199"/>
                  </a:lnTo>
                  <a:lnTo>
                    <a:pt x="159258" y="2178989"/>
                  </a:lnTo>
                  <a:lnTo>
                    <a:pt x="154686" y="2182025"/>
                  </a:lnTo>
                  <a:lnTo>
                    <a:pt x="151149" y="2192943"/>
                  </a:lnTo>
                  <a:lnTo>
                    <a:pt x="149256" y="2197198"/>
                  </a:lnTo>
                  <a:lnTo>
                    <a:pt x="145506" y="2201820"/>
                  </a:lnTo>
                  <a:lnTo>
                    <a:pt x="136398" y="2213838"/>
                  </a:lnTo>
                  <a:lnTo>
                    <a:pt x="133223" y="2218283"/>
                  </a:lnTo>
                  <a:lnTo>
                    <a:pt x="130937" y="2223325"/>
                  </a:lnTo>
                  <a:lnTo>
                    <a:pt x="127381" y="2227478"/>
                  </a:lnTo>
                  <a:lnTo>
                    <a:pt x="122971" y="2232147"/>
                  </a:lnTo>
                  <a:lnTo>
                    <a:pt x="118300" y="2236566"/>
                  </a:lnTo>
                  <a:lnTo>
                    <a:pt x="113629" y="2240989"/>
                  </a:lnTo>
                  <a:lnTo>
                    <a:pt x="109220" y="2245664"/>
                  </a:lnTo>
                  <a:lnTo>
                    <a:pt x="105663" y="2249804"/>
                  </a:lnTo>
                  <a:lnTo>
                    <a:pt x="103886" y="2255431"/>
                  </a:lnTo>
                  <a:lnTo>
                    <a:pt x="100075" y="2259304"/>
                  </a:lnTo>
                  <a:lnTo>
                    <a:pt x="88058" y="2269051"/>
                  </a:lnTo>
                  <a:lnTo>
                    <a:pt x="86042" y="2266956"/>
                  </a:lnTo>
                  <a:lnTo>
                    <a:pt x="83073" y="2267852"/>
                  </a:lnTo>
                  <a:lnTo>
                    <a:pt x="68199" y="2286571"/>
                  </a:lnTo>
                  <a:lnTo>
                    <a:pt x="55610" y="2305162"/>
                  </a:lnTo>
                  <a:lnTo>
                    <a:pt x="58070" y="2305461"/>
                  </a:lnTo>
                  <a:lnTo>
                    <a:pt x="61055" y="2304271"/>
                  </a:lnTo>
                  <a:lnTo>
                    <a:pt x="50037" y="2318397"/>
                  </a:lnTo>
                  <a:lnTo>
                    <a:pt x="37341" y="2332663"/>
                  </a:lnTo>
                  <a:lnTo>
                    <a:pt x="36195" y="2332461"/>
                  </a:lnTo>
                  <a:lnTo>
                    <a:pt x="36286" y="2332047"/>
                  </a:lnTo>
                  <a:lnTo>
                    <a:pt x="27305" y="2345677"/>
                  </a:lnTo>
                  <a:lnTo>
                    <a:pt x="23752" y="2356856"/>
                  </a:lnTo>
                  <a:lnTo>
                    <a:pt x="22320" y="2359786"/>
                  </a:lnTo>
                  <a:lnTo>
                    <a:pt x="18839" y="2362479"/>
                  </a:lnTo>
                  <a:lnTo>
                    <a:pt x="9144" y="2372944"/>
                  </a:lnTo>
                  <a:lnTo>
                    <a:pt x="5587" y="2377147"/>
                  </a:lnTo>
                  <a:lnTo>
                    <a:pt x="0" y="2386583"/>
                  </a:lnTo>
                </a:path>
                <a:path w="1783079" h="2563495">
                  <a:moveTo>
                    <a:pt x="594360" y="2563366"/>
                  </a:moveTo>
                  <a:lnTo>
                    <a:pt x="605678" y="2554265"/>
                  </a:lnTo>
                  <a:lnTo>
                    <a:pt x="616997" y="2545145"/>
                  </a:lnTo>
                  <a:lnTo>
                    <a:pt x="628364" y="2536065"/>
                  </a:lnTo>
                  <a:lnTo>
                    <a:pt x="639826" y="2527084"/>
                  </a:lnTo>
                  <a:lnTo>
                    <a:pt x="649039" y="2520416"/>
                  </a:lnTo>
                  <a:lnTo>
                    <a:pt x="658479" y="2513999"/>
                  </a:lnTo>
                  <a:lnTo>
                    <a:pt x="667704" y="2507320"/>
                  </a:lnTo>
                  <a:lnTo>
                    <a:pt x="676275" y="2499867"/>
                  </a:lnTo>
                  <a:lnTo>
                    <a:pt x="685415" y="2490286"/>
                  </a:lnTo>
                  <a:lnTo>
                    <a:pt x="689768" y="2486321"/>
                  </a:lnTo>
                  <a:lnTo>
                    <a:pt x="695313" y="2484592"/>
                  </a:lnTo>
                  <a:lnTo>
                    <a:pt x="708025" y="2481719"/>
                  </a:lnTo>
                  <a:lnTo>
                    <a:pt x="714121" y="2477185"/>
                  </a:lnTo>
                  <a:lnTo>
                    <a:pt x="720089" y="2472499"/>
                  </a:lnTo>
                  <a:lnTo>
                    <a:pt x="726313" y="2468105"/>
                  </a:lnTo>
                  <a:lnTo>
                    <a:pt x="730758" y="2464942"/>
                  </a:lnTo>
                  <a:lnTo>
                    <a:pt x="735838" y="2462656"/>
                  </a:lnTo>
                  <a:lnTo>
                    <a:pt x="739901" y="2459037"/>
                  </a:lnTo>
                  <a:lnTo>
                    <a:pt x="746668" y="2452084"/>
                  </a:lnTo>
                  <a:lnTo>
                    <a:pt x="752983" y="2444619"/>
                  </a:lnTo>
                  <a:lnTo>
                    <a:pt x="759583" y="2437559"/>
                  </a:lnTo>
                  <a:lnTo>
                    <a:pt x="767207" y="2431821"/>
                  </a:lnTo>
                  <a:lnTo>
                    <a:pt x="775741" y="2428220"/>
                  </a:lnTo>
                  <a:lnTo>
                    <a:pt x="784907" y="2426101"/>
                  </a:lnTo>
                  <a:lnTo>
                    <a:pt x="794335" y="2424575"/>
                  </a:lnTo>
                  <a:lnTo>
                    <a:pt x="803656" y="2422753"/>
                  </a:lnTo>
                  <a:lnTo>
                    <a:pt x="815885" y="2410231"/>
                  </a:lnTo>
                  <a:lnTo>
                    <a:pt x="817292" y="2409445"/>
                  </a:lnTo>
                  <a:lnTo>
                    <a:pt x="820961" y="2409643"/>
                  </a:lnTo>
                  <a:lnTo>
                    <a:pt x="839977" y="2400071"/>
                  </a:lnTo>
                  <a:lnTo>
                    <a:pt x="866395" y="2383571"/>
                  </a:lnTo>
                  <a:lnTo>
                    <a:pt x="872213" y="2378033"/>
                  </a:lnTo>
                  <a:lnTo>
                    <a:pt x="871643" y="2377116"/>
                  </a:lnTo>
                  <a:lnTo>
                    <a:pt x="878894" y="2374477"/>
                  </a:lnTo>
                  <a:lnTo>
                    <a:pt x="908176" y="2363774"/>
                  </a:lnTo>
                  <a:lnTo>
                    <a:pt x="914175" y="2354707"/>
                  </a:lnTo>
                  <a:lnTo>
                    <a:pt x="919876" y="2346752"/>
                  </a:lnTo>
                  <a:lnTo>
                    <a:pt x="926554" y="2339369"/>
                  </a:lnTo>
                  <a:lnTo>
                    <a:pt x="935482" y="2332024"/>
                  </a:lnTo>
                  <a:lnTo>
                    <a:pt x="939419" y="2329243"/>
                  </a:lnTo>
                  <a:lnTo>
                    <a:pt x="944626" y="2329002"/>
                  </a:lnTo>
                  <a:lnTo>
                    <a:pt x="949198" y="2327490"/>
                  </a:lnTo>
                  <a:lnTo>
                    <a:pt x="955750" y="2320413"/>
                  </a:lnTo>
                  <a:lnTo>
                    <a:pt x="962183" y="2313149"/>
                  </a:lnTo>
                  <a:lnTo>
                    <a:pt x="968950" y="2306252"/>
                  </a:lnTo>
                  <a:lnTo>
                    <a:pt x="976502" y="2300274"/>
                  </a:lnTo>
                  <a:lnTo>
                    <a:pt x="980948" y="2297252"/>
                  </a:lnTo>
                  <a:lnTo>
                    <a:pt x="985647" y="2294369"/>
                  </a:lnTo>
                  <a:lnTo>
                    <a:pt x="990092" y="2291206"/>
                  </a:lnTo>
                  <a:lnTo>
                    <a:pt x="996314" y="2286812"/>
                  </a:lnTo>
                  <a:lnTo>
                    <a:pt x="1002030" y="2281897"/>
                  </a:lnTo>
                  <a:lnTo>
                    <a:pt x="1008252" y="2277592"/>
                  </a:lnTo>
                  <a:lnTo>
                    <a:pt x="1018698" y="2271039"/>
                  </a:lnTo>
                  <a:lnTo>
                    <a:pt x="1029430" y="2264832"/>
                  </a:lnTo>
                  <a:lnTo>
                    <a:pt x="1039828" y="2258200"/>
                  </a:lnTo>
                  <a:lnTo>
                    <a:pt x="1049274" y="2250376"/>
                  </a:lnTo>
                  <a:lnTo>
                    <a:pt x="1062593" y="2236244"/>
                  </a:lnTo>
                  <a:lnTo>
                    <a:pt x="1068292" y="2229967"/>
                  </a:lnTo>
                  <a:lnTo>
                    <a:pt x="1073562" y="2227091"/>
                  </a:lnTo>
                  <a:lnTo>
                    <a:pt x="1085596" y="2223160"/>
                  </a:lnTo>
                  <a:lnTo>
                    <a:pt x="1090041" y="2218495"/>
                  </a:lnTo>
                  <a:lnTo>
                    <a:pt x="1094390" y="2213743"/>
                  </a:lnTo>
                  <a:lnTo>
                    <a:pt x="1098883" y="2209162"/>
                  </a:lnTo>
                  <a:lnTo>
                    <a:pt x="1136118" y="2184670"/>
                  </a:lnTo>
                  <a:lnTo>
                    <a:pt x="1140206" y="2182329"/>
                  </a:lnTo>
                  <a:lnTo>
                    <a:pt x="1148435" y="2169812"/>
                  </a:lnTo>
                  <a:lnTo>
                    <a:pt x="1155842" y="2164270"/>
                  </a:lnTo>
                  <a:lnTo>
                    <a:pt x="1167941" y="2166624"/>
                  </a:lnTo>
                  <a:lnTo>
                    <a:pt x="1190244" y="2177795"/>
                  </a:lnTo>
                  <a:lnTo>
                    <a:pt x="1196213" y="2181034"/>
                  </a:lnTo>
                  <a:lnTo>
                    <a:pt x="1196086" y="2190038"/>
                  </a:lnTo>
                  <a:lnTo>
                    <a:pt x="1199388" y="2195944"/>
                  </a:lnTo>
                  <a:lnTo>
                    <a:pt x="1207081" y="2209811"/>
                  </a:lnTo>
                  <a:lnTo>
                    <a:pt x="1211595" y="2216924"/>
                  </a:lnTo>
                  <a:lnTo>
                    <a:pt x="1216800" y="2222619"/>
                  </a:lnTo>
                  <a:lnTo>
                    <a:pt x="1226565" y="2232228"/>
                  </a:lnTo>
                  <a:lnTo>
                    <a:pt x="1228089" y="2238286"/>
                  </a:lnTo>
                  <a:lnTo>
                    <a:pt x="1229995" y="2244242"/>
                  </a:lnTo>
                  <a:lnTo>
                    <a:pt x="1231138" y="2250376"/>
                  </a:lnTo>
                  <a:lnTo>
                    <a:pt x="1234245" y="2270297"/>
                  </a:lnTo>
                  <a:lnTo>
                    <a:pt x="1235995" y="2284099"/>
                  </a:lnTo>
                  <a:lnTo>
                    <a:pt x="1238746" y="2298052"/>
                  </a:lnTo>
                  <a:lnTo>
                    <a:pt x="1244854" y="2318423"/>
                  </a:lnTo>
                  <a:lnTo>
                    <a:pt x="1253871" y="2345639"/>
                  </a:lnTo>
                  <a:lnTo>
                    <a:pt x="1254888" y="2366060"/>
                  </a:lnTo>
                  <a:lnTo>
                    <a:pt x="1256924" y="2406902"/>
                  </a:lnTo>
                  <a:lnTo>
                    <a:pt x="1261618" y="2439339"/>
                  </a:lnTo>
                  <a:lnTo>
                    <a:pt x="1263014" y="2445423"/>
                  </a:lnTo>
                  <a:lnTo>
                    <a:pt x="1264665" y="2452954"/>
                  </a:lnTo>
                  <a:lnTo>
                    <a:pt x="1266952" y="2460421"/>
                  </a:lnTo>
                  <a:lnTo>
                    <a:pt x="1267587" y="2468105"/>
                  </a:lnTo>
                  <a:lnTo>
                    <a:pt x="1267962" y="2477164"/>
                  </a:lnTo>
                  <a:lnTo>
                    <a:pt x="1267920" y="2486239"/>
                  </a:lnTo>
                  <a:lnTo>
                    <a:pt x="1267712" y="2495321"/>
                  </a:lnTo>
                  <a:lnTo>
                    <a:pt x="1267587" y="2504401"/>
                  </a:lnTo>
                </a:path>
              </a:pathLst>
            </a:custGeom>
            <a:ln w="12700">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5" name="object 8">
              <a:extLst>
                <a:ext uri="{FF2B5EF4-FFF2-40B4-BE49-F238E27FC236}">
                  <a16:creationId xmlns:a16="http://schemas.microsoft.com/office/drawing/2014/main" id="{4E7234BE-D4F3-9078-5F15-BCF967FCAF97}"/>
                </a:ext>
              </a:extLst>
            </p:cNvPr>
            <p:cNvSpPr/>
            <p:nvPr/>
          </p:nvSpPr>
          <p:spPr>
            <a:xfrm>
              <a:off x="4127753" y="5701283"/>
              <a:ext cx="646430" cy="430530"/>
            </a:xfrm>
            <a:custGeom>
              <a:avLst/>
              <a:gdLst/>
              <a:ahLst/>
              <a:cxnLst/>
              <a:rect l="l" t="t" r="r" b="b"/>
              <a:pathLst>
                <a:path w="646429" h="430529">
                  <a:moveTo>
                    <a:pt x="66040" y="0"/>
                  </a:moveTo>
                  <a:lnTo>
                    <a:pt x="0" y="184619"/>
                  </a:lnTo>
                  <a:lnTo>
                    <a:pt x="428371" y="337692"/>
                  </a:lnTo>
                  <a:lnTo>
                    <a:pt x="395350" y="429996"/>
                  </a:lnTo>
                  <a:lnTo>
                    <a:pt x="645922" y="311353"/>
                  </a:lnTo>
                  <a:lnTo>
                    <a:pt x="527304" y="60756"/>
                  </a:lnTo>
                  <a:lnTo>
                    <a:pt x="494284" y="153073"/>
                  </a:lnTo>
                  <a:lnTo>
                    <a:pt x="66040" y="0"/>
                  </a:lnTo>
                  <a:close/>
                </a:path>
              </a:pathLst>
            </a:custGeom>
            <a:solidFill>
              <a:srgbClr val="4471C4"/>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6" name="object 9">
              <a:extLst>
                <a:ext uri="{FF2B5EF4-FFF2-40B4-BE49-F238E27FC236}">
                  <a16:creationId xmlns:a16="http://schemas.microsoft.com/office/drawing/2014/main" id="{39E2A446-C260-0B77-33CD-06DE68941AAD}"/>
                </a:ext>
              </a:extLst>
            </p:cNvPr>
            <p:cNvSpPr/>
            <p:nvPr/>
          </p:nvSpPr>
          <p:spPr>
            <a:xfrm>
              <a:off x="4127753" y="5701283"/>
              <a:ext cx="646430" cy="430530"/>
            </a:xfrm>
            <a:custGeom>
              <a:avLst/>
              <a:gdLst/>
              <a:ahLst/>
              <a:cxnLst/>
              <a:rect l="l" t="t" r="r" b="b"/>
              <a:pathLst>
                <a:path w="646429" h="430529">
                  <a:moveTo>
                    <a:pt x="395350" y="429996"/>
                  </a:moveTo>
                  <a:lnTo>
                    <a:pt x="428371" y="337692"/>
                  </a:lnTo>
                  <a:lnTo>
                    <a:pt x="0" y="184619"/>
                  </a:lnTo>
                  <a:lnTo>
                    <a:pt x="66040" y="0"/>
                  </a:lnTo>
                  <a:lnTo>
                    <a:pt x="494284" y="153073"/>
                  </a:lnTo>
                  <a:lnTo>
                    <a:pt x="527304" y="60756"/>
                  </a:lnTo>
                  <a:lnTo>
                    <a:pt x="645922" y="311353"/>
                  </a:lnTo>
                  <a:lnTo>
                    <a:pt x="395350" y="429996"/>
                  </a:lnTo>
                  <a:close/>
                </a:path>
              </a:pathLst>
            </a:custGeom>
            <a:ln w="12699">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sp>
        <p:nvSpPr>
          <p:cNvPr id="127" name="object 10">
            <a:extLst>
              <a:ext uri="{FF2B5EF4-FFF2-40B4-BE49-F238E27FC236}">
                <a16:creationId xmlns:a16="http://schemas.microsoft.com/office/drawing/2014/main" id="{C04B73D9-BF37-2A32-F422-AC6CC6C99EE8}"/>
              </a:ext>
            </a:extLst>
          </p:cNvPr>
          <p:cNvSpPr txBox="1"/>
          <p:nvPr/>
        </p:nvSpPr>
        <p:spPr>
          <a:xfrm>
            <a:off x="1685670" y="4031615"/>
            <a:ext cx="2042160" cy="852169"/>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BIZ UDPゴシック" panose="020B0400000000000000" pitchFamily="50" charset="-128"/>
                <a:ea typeface="BIZ UDPゴシック" panose="020B0400000000000000" pitchFamily="50" charset="-128"/>
                <a:cs typeface="游ゴシック"/>
              </a:rPr>
              <a:t>抗原をコードする</a:t>
            </a:r>
            <a:r>
              <a:rPr sz="1800" b="1" dirty="0">
                <a:latin typeface="BIZ UDPゴシック" panose="020B0400000000000000" pitchFamily="50" charset="-128"/>
                <a:ea typeface="BIZ UDPゴシック" panose="020B0400000000000000" pitchFamily="50" charset="-128"/>
                <a:cs typeface="游ゴシック"/>
              </a:rPr>
              <a:t>メッセンジャー</a:t>
            </a:r>
            <a:r>
              <a:rPr sz="1800" b="1" spc="-25" dirty="0">
                <a:latin typeface="BIZ UDPゴシック" panose="020B0400000000000000" pitchFamily="50" charset="-128"/>
                <a:ea typeface="BIZ UDPゴシック" panose="020B0400000000000000" pitchFamily="50" charset="-128"/>
                <a:cs typeface="Calibri"/>
              </a:rPr>
              <a:t>RNA</a:t>
            </a:r>
            <a:endParaRPr sz="1800">
              <a:latin typeface="BIZ UDPゴシック" panose="020B0400000000000000" pitchFamily="50" charset="-128"/>
              <a:ea typeface="BIZ UDPゴシック" panose="020B0400000000000000" pitchFamily="50" charset="-128"/>
              <a:cs typeface="Calibri"/>
            </a:endParaRPr>
          </a:p>
          <a:p>
            <a:pPr marL="12700">
              <a:lnSpc>
                <a:spcPct val="100000"/>
              </a:lnSpc>
              <a:spcBef>
                <a:spcPts val="25"/>
              </a:spcBef>
            </a:pPr>
            <a:r>
              <a:rPr sz="1800" b="1" spc="-10" dirty="0">
                <a:latin typeface="BIZ UDPゴシック" panose="020B0400000000000000" pitchFamily="50" charset="-128"/>
                <a:ea typeface="BIZ UDPゴシック" panose="020B0400000000000000" pitchFamily="50" charset="-128"/>
                <a:cs typeface="Calibri"/>
              </a:rPr>
              <a:t>=mRNA</a:t>
            </a:r>
            <a:endParaRPr sz="1800">
              <a:latin typeface="BIZ UDPゴシック" panose="020B0400000000000000" pitchFamily="50" charset="-128"/>
              <a:ea typeface="BIZ UDPゴシック" panose="020B0400000000000000" pitchFamily="50" charset="-128"/>
              <a:cs typeface="Calibri"/>
            </a:endParaRPr>
          </a:p>
        </p:txBody>
      </p:sp>
      <p:sp>
        <p:nvSpPr>
          <p:cNvPr id="128" name="object 11">
            <a:extLst>
              <a:ext uri="{FF2B5EF4-FFF2-40B4-BE49-F238E27FC236}">
                <a16:creationId xmlns:a16="http://schemas.microsoft.com/office/drawing/2014/main" id="{605EC66F-4DDC-7703-DFDC-7B67675647D4}"/>
              </a:ext>
            </a:extLst>
          </p:cNvPr>
          <p:cNvSpPr txBox="1"/>
          <p:nvPr/>
        </p:nvSpPr>
        <p:spPr>
          <a:xfrm>
            <a:off x="4871084" y="5412968"/>
            <a:ext cx="1147445" cy="574675"/>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BIZ UDPゴシック" panose="020B0400000000000000" pitchFamily="50" charset="-128"/>
                <a:ea typeface="BIZ UDPゴシック" panose="020B0400000000000000" pitchFamily="50" charset="-128"/>
                <a:cs typeface="游ゴシック"/>
              </a:rPr>
              <a:t>ペプチド</a:t>
            </a:r>
            <a:endParaRPr sz="1800">
              <a:latin typeface="BIZ UDPゴシック" panose="020B0400000000000000" pitchFamily="50" charset="-128"/>
              <a:ea typeface="BIZ UDPゴシック" panose="020B0400000000000000" pitchFamily="50" charset="-128"/>
              <a:cs typeface="游ゴシック"/>
            </a:endParaRPr>
          </a:p>
          <a:p>
            <a:pPr marL="12700">
              <a:lnSpc>
                <a:spcPct val="100000"/>
              </a:lnSpc>
              <a:spcBef>
                <a:spcPts val="5"/>
              </a:spcBef>
            </a:pPr>
            <a:r>
              <a:rPr sz="1800" b="1" dirty="0">
                <a:latin typeface="BIZ UDPゴシック" panose="020B0400000000000000" pitchFamily="50" charset="-128"/>
                <a:ea typeface="BIZ UDPゴシック" panose="020B0400000000000000" pitchFamily="50" charset="-128"/>
                <a:cs typeface="Calibri"/>
              </a:rPr>
              <a:t>→</a:t>
            </a:r>
            <a:r>
              <a:rPr sz="1800" b="1" spc="-15" dirty="0">
                <a:latin typeface="BIZ UDPゴシック" panose="020B0400000000000000" pitchFamily="50" charset="-128"/>
                <a:ea typeface="BIZ UDPゴシック" panose="020B0400000000000000" pitchFamily="50" charset="-128"/>
                <a:cs typeface="游ゴシック"/>
              </a:rPr>
              <a:t>タンパク</a:t>
            </a:r>
            <a:endParaRPr sz="1800">
              <a:latin typeface="BIZ UDPゴシック" panose="020B0400000000000000" pitchFamily="50" charset="-128"/>
              <a:ea typeface="BIZ UDPゴシック" panose="020B0400000000000000" pitchFamily="50" charset="-128"/>
              <a:cs typeface="游ゴシック"/>
            </a:endParaRPr>
          </a:p>
        </p:txBody>
      </p:sp>
      <p:grpSp>
        <p:nvGrpSpPr>
          <p:cNvPr id="129" name="object 12">
            <a:extLst>
              <a:ext uri="{FF2B5EF4-FFF2-40B4-BE49-F238E27FC236}">
                <a16:creationId xmlns:a16="http://schemas.microsoft.com/office/drawing/2014/main" id="{4F63D7A4-494E-9E5C-5075-ED44405F63B5}"/>
              </a:ext>
            </a:extLst>
          </p:cNvPr>
          <p:cNvGrpSpPr/>
          <p:nvPr/>
        </p:nvGrpSpPr>
        <p:grpSpPr>
          <a:xfrm>
            <a:off x="6580378" y="5388228"/>
            <a:ext cx="823594" cy="476250"/>
            <a:chOff x="6580378" y="5778753"/>
            <a:chExt cx="823594" cy="476250"/>
          </a:xfrm>
        </p:grpSpPr>
        <p:sp>
          <p:nvSpPr>
            <p:cNvPr id="130" name="object 13">
              <a:extLst>
                <a:ext uri="{FF2B5EF4-FFF2-40B4-BE49-F238E27FC236}">
                  <a16:creationId xmlns:a16="http://schemas.microsoft.com/office/drawing/2014/main" id="{3CCB290D-4528-A4F1-FC71-80F274A39A69}"/>
                </a:ext>
              </a:extLst>
            </p:cNvPr>
            <p:cNvSpPr/>
            <p:nvPr/>
          </p:nvSpPr>
          <p:spPr>
            <a:xfrm>
              <a:off x="6586728" y="5785103"/>
              <a:ext cx="810895" cy="463550"/>
            </a:xfrm>
            <a:custGeom>
              <a:avLst/>
              <a:gdLst/>
              <a:ahLst/>
              <a:cxnLst/>
              <a:rect l="l" t="t" r="r" b="b"/>
              <a:pathLst>
                <a:path w="810895" h="463550">
                  <a:moveTo>
                    <a:pt x="579120" y="0"/>
                  </a:moveTo>
                  <a:lnTo>
                    <a:pt x="579120" y="115824"/>
                  </a:lnTo>
                  <a:lnTo>
                    <a:pt x="0" y="115824"/>
                  </a:lnTo>
                  <a:lnTo>
                    <a:pt x="0" y="347472"/>
                  </a:lnTo>
                  <a:lnTo>
                    <a:pt x="579120" y="347472"/>
                  </a:lnTo>
                  <a:lnTo>
                    <a:pt x="579120" y="463296"/>
                  </a:lnTo>
                  <a:lnTo>
                    <a:pt x="810768" y="231648"/>
                  </a:lnTo>
                  <a:lnTo>
                    <a:pt x="579120" y="0"/>
                  </a:lnTo>
                  <a:close/>
                </a:path>
              </a:pathLst>
            </a:custGeom>
            <a:solidFill>
              <a:srgbClr val="4471C4"/>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1" name="object 14">
              <a:extLst>
                <a:ext uri="{FF2B5EF4-FFF2-40B4-BE49-F238E27FC236}">
                  <a16:creationId xmlns:a16="http://schemas.microsoft.com/office/drawing/2014/main" id="{076D2809-9AC9-104F-13AE-46B93A335297}"/>
                </a:ext>
              </a:extLst>
            </p:cNvPr>
            <p:cNvSpPr/>
            <p:nvPr/>
          </p:nvSpPr>
          <p:spPr>
            <a:xfrm>
              <a:off x="6586728" y="5785103"/>
              <a:ext cx="810895" cy="463550"/>
            </a:xfrm>
            <a:custGeom>
              <a:avLst/>
              <a:gdLst/>
              <a:ahLst/>
              <a:cxnLst/>
              <a:rect l="l" t="t" r="r" b="b"/>
              <a:pathLst>
                <a:path w="810895" h="463550">
                  <a:moveTo>
                    <a:pt x="0" y="115824"/>
                  </a:moveTo>
                  <a:lnTo>
                    <a:pt x="579120" y="115824"/>
                  </a:lnTo>
                  <a:lnTo>
                    <a:pt x="579120" y="0"/>
                  </a:lnTo>
                  <a:lnTo>
                    <a:pt x="810768" y="231648"/>
                  </a:lnTo>
                  <a:lnTo>
                    <a:pt x="579120" y="463296"/>
                  </a:lnTo>
                  <a:lnTo>
                    <a:pt x="579120" y="347472"/>
                  </a:lnTo>
                  <a:lnTo>
                    <a:pt x="0" y="347472"/>
                  </a:lnTo>
                  <a:lnTo>
                    <a:pt x="0" y="115824"/>
                  </a:lnTo>
                  <a:close/>
                </a:path>
              </a:pathLst>
            </a:custGeom>
            <a:ln w="12700">
              <a:solidFill>
                <a:srgbClr val="2E528F"/>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sp>
        <p:nvSpPr>
          <p:cNvPr id="132" name="object 15">
            <a:extLst>
              <a:ext uri="{FF2B5EF4-FFF2-40B4-BE49-F238E27FC236}">
                <a16:creationId xmlns:a16="http://schemas.microsoft.com/office/drawing/2014/main" id="{478DA387-3824-C45F-49C3-00E05FDBDC97}"/>
              </a:ext>
            </a:extLst>
          </p:cNvPr>
          <p:cNvSpPr txBox="1"/>
          <p:nvPr/>
        </p:nvSpPr>
        <p:spPr>
          <a:xfrm>
            <a:off x="7575550" y="4019423"/>
            <a:ext cx="252412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BIZ UDPゴシック" panose="020B0400000000000000" pitchFamily="50" charset="-128"/>
                <a:ea typeface="BIZ UDPゴシック" panose="020B0400000000000000" pitchFamily="50" charset="-128"/>
                <a:cs typeface="游ゴシック"/>
              </a:rPr>
              <a:t>体内の免疫反応</a:t>
            </a:r>
            <a:endParaRPr sz="2800">
              <a:latin typeface="BIZ UDPゴシック" panose="020B0400000000000000" pitchFamily="50" charset="-128"/>
              <a:ea typeface="BIZ UDPゴシック" panose="020B0400000000000000" pitchFamily="50" charset="-128"/>
              <a:cs typeface="游ゴシック"/>
            </a:endParaRPr>
          </a:p>
        </p:txBody>
      </p:sp>
      <p:sp>
        <p:nvSpPr>
          <p:cNvPr id="133" name="object 16">
            <a:extLst>
              <a:ext uri="{FF2B5EF4-FFF2-40B4-BE49-F238E27FC236}">
                <a16:creationId xmlns:a16="http://schemas.microsoft.com/office/drawing/2014/main" id="{04685058-2186-7E11-F745-76B81C3FDF97}"/>
              </a:ext>
            </a:extLst>
          </p:cNvPr>
          <p:cNvSpPr txBox="1"/>
          <p:nvPr/>
        </p:nvSpPr>
        <p:spPr>
          <a:xfrm>
            <a:off x="7993506" y="5186807"/>
            <a:ext cx="1687830" cy="329565"/>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ゴシック" panose="020B0400000000000000" pitchFamily="50" charset="-128"/>
                <a:ea typeface="BIZ UDPゴシック" panose="020B0400000000000000" pitchFamily="50" charset="-128"/>
                <a:cs typeface="游ゴシック"/>
              </a:rPr>
              <a:t>抗体</a:t>
            </a:r>
            <a:r>
              <a:rPr sz="2000" b="1" spc="-20" dirty="0">
                <a:latin typeface="BIZ UDPゴシック" panose="020B0400000000000000" pitchFamily="50" charset="-128"/>
                <a:ea typeface="BIZ UDPゴシック" panose="020B0400000000000000" pitchFamily="50" charset="-128"/>
                <a:cs typeface="游ゴシック"/>
              </a:rPr>
              <a:t>（</a:t>
            </a:r>
            <a:r>
              <a:rPr sz="2000" b="1" spc="-20" dirty="0">
                <a:latin typeface="BIZ UDPゴシック" panose="020B0400000000000000" pitchFamily="50" charset="-128"/>
                <a:ea typeface="BIZ UDPゴシック" panose="020B0400000000000000" pitchFamily="50" charset="-128"/>
                <a:cs typeface="Calibri"/>
              </a:rPr>
              <a:t>B</a:t>
            </a:r>
            <a:r>
              <a:rPr sz="2000" b="1" spc="-20" dirty="0">
                <a:latin typeface="BIZ UDPゴシック" panose="020B0400000000000000" pitchFamily="50" charset="-128"/>
                <a:ea typeface="BIZ UDPゴシック" panose="020B0400000000000000" pitchFamily="50" charset="-128"/>
                <a:cs typeface="游ゴシック"/>
              </a:rPr>
              <a:t>細胞</a:t>
            </a:r>
            <a:r>
              <a:rPr sz="2000" b="1" spc="-50" dirty="0">
                <a:latin typeface="BIZ UDPゴシック" panose="020B0400000000000000" pitchFamily="50" charset="-128"/>
                <a:ea typeface="BIZ UDPゴシック" panose="020B0400000000000000" pitchFamily="50" charset="-128"/>
                <a:cs typeface="游ゴシック"/>
              </a:rPr>
              <a:t>）</a:t>
            </a:r>
            <a:endParaRPr sz="2000">
              <a:latin typeface="BIZ UDPゴシック" panose="020B0400000000000000" pitchFamily="50" charset="-128"/>
              <a:ea typeface="BIZ UDPゴシック" panose="020B0400000000000000" pitchFamily="50" charset="-128"/>
              <a:cs typeface="游ゴシック"/>
            </a:endParaRPr>
          </a:p>
        </p:txBody>
      </p:sp>
      <p:sp>
        <p:nvSpPr>
          <p:cNvPr id="134" name="object 17">
            <a:extLst>
              <a:ext uri="{FF2B5EF4-FFF2-40B4-BE49-F238E27FC236}">
                <a16:creationId xmlns:a16="http://schemas.microsoft.com/office/drawing/2014/main" id="{39DAE046-A1CA-B3F8-41C8-2248A4129790}"/>
              </a:ext>
            </a:extLst>
          </p:cNvPr>
          <p:cNvSpPr txBox="1"/>
          <p:nvPr/>
        </p:nvSpPr>
        <p:spPr>
          <a:xfrm>
            <a:off x="7624318" y="5796711"/>
            <a:ext cx="2428240" cy="329565"/>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ゴシック" panose="020B0400000000000000" pitchFamily="50" charset="-128"/>
                <a:ea typeface="BIZ UDPゴシック" panose="020B0400000000000000" pitchFamily="50" charset="-128"/>
                <a:cs typeface="游ゴシック"/>
              </a:rPr>
              <a:t>細胞性免疫（</a:t>
            </a:r>
            <a:r>
              <a:rPr sz="2000" b="1" spc="-25" dirty="0">
                <a:latin typeface="BIZ UDPゴシック" panose="020B0400000000000000" pitchFamily="50" charset="-128"/>
                <a:ea typeface="BIZ UDPゴシック" panose="020B0400000000000000" pitchFamily="50" charset="-128"/>
                <a:cs typeface="Calibri"/>
              </a:rPr>
              <a:t>T</a:t>
            </a:r>
            <a:r>
              <a:rPr sz="2000" b="1" spc="-25" dirty="0">
                <a:latin typeface="BIZ UDPゴシック" panose="020B0400000000000000" pitchFamily="50" charset="-128"/>
                <a:ea typeface="BIZ UDPゴシック" panose="020B0400000000000000" pitchFamily="50" charset="-128"/>
                <a:cs typeface="游ゴシック"/>
              </a:rPr>
              <a:t>細胞</a:t>
            </a:r>
            <a:r>
              <a:rPr sz="2000" b="1" spc="-50" dirty="0">
                <a:latin typeface="BIZ UDPゴシック" panose="020B0400000000000000" pitchFamily="50" charset="-128"/>
                <a:ea typeface="BIZ UDPゴシック" panose="020B0400000000000000" pitchFamily="50" charset="-128"/>
                <a:cs typeface="游ゴシック"/>
              </a:rPr>
              <a:t>）</a:t>
            </a:r>
            <a:endParaRPr sz="2000">
              <a:latin typeface="BIZ UDPゴシック" panose="020B0400000000000000" pitchFamily="50" charset="-128"/>
              <a:ea typeface="BIZ UDPゴシック" panose="020B0400000000000000" pitchFamily="50" charset="-128"/>
              <a:cs typeface="游ゴシック"/>
            </a:endParaRPr>
          </a:p>
        </p:txBody>
      </p:sp>
      <p:sp>
        <p:nvSpPr>
          <p:cNvPr id="135" name="object 18">
            <a:extLst>
              <a:ext uri="{FF2B5EF4-FFF2-40B4-BE49-F238E27FC236}">
                <a16:creationId xmlns:a16="http://schemas.microsoft.com/office/drawing/2014/main" id="{304BEE40-C727-BD96-9FDB-37FD94E1C6F4}"/>
              </a:ext>
            </a:extLst>
          </p:cNvPr>
          <p:cNvSpPr txBox="1"/>
          <p:nvPr/>
        </p:nvSpPr>
        <p:spPr>
          <a:xfrm>
            <a:off x="4547108" y="4034917"/>
            <a:ext cx="1812289" cy="574040"/>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BIZ UDPゴシック" panose="020B0400000000000000" pitchFamily="50" charset="-128"/>
                <a:ea typeface="BIZ UDPゴシック" panose="020B0400000000000000" pitchFamily="50" charset="-128"/>
                <a:cs typeface="游ゴシック"/>
              </a:rPr>
              <a:t>宿主細胞での</a:t>
            </a:r>
            <a:r>
              <a:rPr sz="1800" b="1" spc="-50" dirty="0">
                <a:latin typeface="BIZ UDPゴシック" panose="020B0400000000000000" pitchFamily="50" charset="-128"/>
                <a:ea typeface="BIZ UDPゴシック" panose="020B0400000000000000" pitchFamily="50" charset="-128"/>
                <a:cs typeface="游ゴシック"/>
              </a:rPr>
              <a:t> </a:t>
            </a:r>
            <a:r>
              <a:rPr sz="1800" b="1" spc="-10" dirty="0">
                <a:latin typeface="BIZ UDPゴシック" panose="020B0400000000000000" pitchFamily="50" charset="-128"/>
                <a:ea typeface="BIZ UDPゴシック" panose="020B0400000000000000" pitchFamily="50" charset="-128"/>
                <a:cs typeface="游ゴシック"/>
              </a:rPr>
              <a:t>ｍ</a:t>
            </a:r>
            <a:r>
              <a:rPr sz="1800" b="1" spc="-10" dirty="0">
                <a:latin typeface="BIZ UDPゴシック" panose="020B0400000000000000" pitchFamily="50" charset="-128"/>
                <a:ea typeface="BIZ UDPゴシック" panose="020B0400000000000000" pitchFamily="50" charset="-128"/>
                <a:cs typeface="Calibri"/>
              </a:rPr>
              <a:t>RNA</a:t>
            </a:r>
            <a:r>
              <a:rPr sz="1800" b="1" spc="-10" dirty="0">
                <a:latin typeface="BIZ UDPゴシック" panose="020B0400000000000000" pitchFamily="50" charset="-128"/>
                <a:ea typeface="BIZ UDPゴシック" panose="020B0400000000000000" pitchFamily="50" charset="-128"/>
                <a:cs typeface="游ゴシック"/>
              </a:rPr>
              <a:t>からの翻訳</a:t>
            </a:r>
            <a:endParaRPr sz="1800" dirty="0">
              <a:latin typeface="BIZ UDPゴシック" panose="020B0400000000000000" pitchFamily="50" charset="-128"/>
              <a:ea typeface="BIZ UDPゴシック" panose="020B0400000000000000" pitchFamily="50" charset="-128"/>
              <a:cs typeface="游ゴシック"/>
            </a:endParaRPr>
          </a:p>
        </p:txBody>
      </p:sp>
      <p:sp>
        <p:nvSpPr>
          <p:cNvPr id="19" name="テキスト ボックス 18">
            <a:extLst>
              <a:ext uri="{FF2B5EF4-FFF2-40B4-BE49-F238E27FC236}">
                <a16:creationId xmlns:a16="http://schemas.microsoft.com/office/drawing/2014/main" id="{BBF8771C-CC72-4398-BE13-CC0CC7BAF7A9}"/>
              </a:ext>
            </a:extLst>
          </p:cNvPr>
          <p:cNvSpPr txBox="1"/>
          <p:nvPr/>
        </p:nvSpPr>
        <p:spPr>
          <a:xfrm>
            <a:off x="4340607" y="6570126"/>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a:t>
            </a:r>
          </a:p>
        </p:txBody>
      </p:sp>
      <p:sp>
        <p:nvSpPr>
          <p:cNvPr id="20" name="テキスト ボックス 19">
            <a:extLst>
              <a:ext uri="{FF2B5EF4-FFF2-40B4-BE49-F238E27FC236}">
                <a16:creationId xmlns:a16="http://schemas.microsoft.com/office/drawing/2014/main" id="{C1A342F8-4679-46C3-8AB0-99CD40C13CE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医薬とは</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CAAA1954-A9A9-45DC-9334-2D1AB3C8A801}"/>
              </a:ext>
            </a:extLst>
          </p:cNvPr>
          <p:cNvPicPr>
            <a:picLocks noChangeAspect="1"/>
          </p:cNvPicPr>
          <p:nvPr/>
        </p:nvPicPr>
        <p:blipFill>
          <a:blip r:embed="rId3"/>
          <a:stretch>
            <a:fillRect/>
          </a:stretch>
        </p:blipFill>
        <p:spPr>
          <a:xfrm rot="20557929">
            <a:off x="592332" y="1327826"/>
            <a:ext cx="1492651" cy="1361298"/>
          </a:xfrm>
          <a:prstGeom prst="rect">
            <a:avLst/>
          </a:prstGeom>
        </p:spPr>
      </p:pic>
      <p:grpSp>
        <p:nvGrpSpPr>
          <p:cNvPr id="6" name="グループ化 5">
            <a:extLst>
              <a:ext uri="{FF2B5EF4-FFF2-40B4-BE49-F238E27FC236}">
                <a16:creationId xmlns:a16="http://schemas.microsoft.com/office/drawing/2014/main" id="{3BE6F7F9-7B2D-4C14-B1B2-421812E3AAA8}"/>
              </a:ext>
            </a:extLst>
          </p:cNvPr>
          <p:cNvGrpSpPr/>
          <p:nvPr/>
        </p:nvGrpSpPr>
        <p:grpSpPr>
          <a:xfrm>
            <a:off x="2796593" y="1955549"/>
            <a:ext cx="4629983" cy="4445156"/>
            <a:chOff x="2678783" y="147993"/>
            <a:chExt cx="6834433" cy="6579909"/>
          </a:xfrm>
          <a:noFill/>
          <a:effectLst>
            <a:glow rad="101600">
              <a:schemeClr val="accent2">
                <a:satMod val="175000"/>
                <a:alpha val="40000"/>
              </a:schemeClr>
            </a:glow>
          </a:effectLst>
        </p:grpSpPr>
        <p:sp>
          <p:nvSpPr>
            <p:cNvPr id="7" name="楕円 6">
              <a:extLst>
                <a:ext uri="{FF2B5EF4-FFF2-40B4-BE49-F238E27FC236}">
                  <a16:creationId xmlns:a16="http://schemas.microsoft.com/office/drawing/2014/main" id="{2092C3A0-B6E5-4FB5-B7FB-4AE2969BF7B3}"/>
                </a:ext>
              </a:extLst>
            </p:cNvPr>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663C-DEB4-4C1A-8164-DF81C244C1A3}"/>
                </a:ext>
              </a:extLst>
            </p:cNvPr>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A4A20A1A-8DE6-4236-882B-3B794326F2B1}"/>
              </a:ext>
            </a:extLst>
          </p:cNvPr>
          <p:cNvPicPr>
            <a:picLocks noChangeAspect="1"/>
          </p:cNvPicPr>
          <p:nvPr/>
        </p:nvPicPr>
        <p:blipFill>
          <a:blip r:embed="rId4"/>
          <a:stretch>
            <a:fillRect/>
          </a:stretch>
        </p:blipFill>
        <p:spPr>
          <a:xfrm>
            <a:off x="8851115" y="2008475"/>
            <a:ext cx="2709256" cy="4374578"/>
          </a:xfrm>
          <a:prstGeom prst="rect">
            <a:avLst/>
          </a:prstGeom>
        </p:spPr>
      </p:pic>
      <p:pic>
        <p:nvPicPr>
          <p:cNvPr id="20" name="図 19">
            <a:extLst>
              <a:ext uri="{FF2B5EF4-FFF2-40B4-BE49-F238E27FC236}">
                <a16:creationId xmlns:a16="http://schemas.microsoft.com/office/drawing/2014/main" id="{17503751-7EE8-415E-B9D8-AFAC1F74245F}"/>
              </a:ext>
            </a:extLst>
          </p:cNvPr>
          <p:cNvPicPr>
            <a:picLocks noChangeAspect="1"/>
          </p:cNvPicPr>
          <p:nvPr/>
        </p:nvPicPr>
        <p:blipFill>
          <a:blip r:embed="rId5"/>
          <a:stretch>
            <a:fillRect/>
          </a:stretch>
        </p:blipFill>
        <p:spPr>
          <a:xfrm rot="1050571">
            <a:off x="4355432" y="3946736"/>
            <a:ext cx="496573" cy="1788435"/>
          </a:xfrm>
          <a:prstGeom prst="rect">
            <a:avLst/>
          </a:prstGeom>
        </p:spPr>
      </p:pic>
      <p:pic>
        <p:nvPicPr>
          <p:cNvPr id="21" name="図 20">
            <a:extLst>
              <a:ext uri="{FF2B5EF4-FFF2-40B4-BE49-F238E27FC236}">
                <a16:creationId xmlns:a16="http://schemas.microsoft.com/office/drawing/2014/main" id="{24CD09F6-5D31-488B-A9B4-8BF9D88A44FF}"/>
              </a:ext>
            </a:extLst>
          </p:cNvPr>
          <p:cNvPicPr>
            <a:picLocks noChangeAspect="1"/>
          </p:cNvPicPr>
          <p:nvPr/>
        </p:nvPicPr>
        <p:blipFill>
          <a:blip r:embed="rId5"/>
          <a:stretch>
            <a:fillRect/>
          </a:stretch>
        </p:blipFill>
        <p:spPr>
          <a:xfrm rot="1050571">
            <a:off x="4861254" y="2356423"/>
            <a:ext cx="496573" cy="1788435"/>
          </a:xfrm>
          <a:prstGeom prst="rect">
            <a:avLst/>
          </a:prstGeom>
        </p:spPr>
      </p:pic>
      <p:sp>
        <p:nvSpPr>
          <p:cNvPr id="2" name="テキスト ボックス 1">
            <a:extLst>
              <a:ext uri="{FF2B5EF4-FFF2-40B4-BE49-F238E27FC236}">
                <a16:creationId xmlns:a16="http://schemas.microsoft.com/office/drawing/2014/main" id="{10184971-B2AC-4A69-8ECC-1EF0CD24C6C1}"/>
              </a:ext>
            </a:extLst>
          </p:cNvPr>
          <p:cNvSpPr txBox="1"/>
          <p:nvPr/>
        </p:nvSpPr>
        <p:spPr>
          <a:xfrm>
            <a:off x="8946550" y="1309218"/>
            <a:ext cx="2709256"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SARS-CoV-2</a:t>
            </a:r>
          </a:p>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4" name="楕円 3">
            <a:extLst>
              <a:ext uri="{FF2B5EF4-FFF2-40B4-BE49-F238E27FC236}">
                <a16:creationId xmlns:a16="http://schemas.microsoft.com/office/drawing/2014/main" id="{E4884662-B1DF-465E-BE00-0E03C14CD0C3}"/>
              </a:ext>
            </a:extLst>
          </p:cNvPr>
          <p:cNvSpPr/>
          <p:nvPr/>
        </p:nvSpPr>
        <p:spPr>
          <a:xfrm>
            <a:off x="1376500" y="2450087"/>
            <a:ext cx="295275" cy="266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1081C3D-0553-43BC-ABBE-34A403ACEA7C}"/>
              </a:ext>
            </a:extLst>
          </p:cNvPr>
          <p:cNvCxnSpPr>
            <a:cxnSpLocks/>
            <a:stCxn id="4" idx="6"/>
          </p:cNvCxnSpPr>
          <p:nvPr/>
        </p:nvCxnSpPr>
        <p:spPr>
          <a:xfrm flipV="1">
            <a:off x="1671775" y="2414942"/>
            <a:ext cx="3437765" cy="16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85FDA70-FC5B-4283-9B06-CA87492AAB67}"/>
              </a:ext>
            </a:extLst>
          </p:cNvPr>
          <p:cNvCxnSpPr>
            <a:cxnSpLocks/>
            <a:stCxn id="4" idx="3"/>
          </p:cNvCxnSpPr>
          <p:nvPr/>
        </p:nvCxnSpPr>
        <p:spPr>
          <a:xfrm>
            <a:off x="1419742" y="2677730"/>
            <a:ext cx="2770336" cy="289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0161940-D9CF-44EA-BCC8-1127954670EA}"/>
              </a:ext>
            </a:extLst>
          </p:cNvPr>
          <p:cNvSpPr txBox="1"/>
          <p:nvPr/>
        </p:nvSpPr>
        <p:spPr>
          <a:xfrm>
            <a:off x="4810741" y="3769388"/>
            <a:ext cx="2271721" cy="923330"/>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ｍ</a:t>
            </a:r>
            <a:r>
              <a:rPr kumimoji="1" lang="en-US" altLang="ja-JP" dirty="0">
                <a:latin typeface="BIZ UDPゴシック" panose="020B0400000000000000" pitchFamily="50" charset="-128"/>
                <a:ea typeface="BIZ UDPゴシック" panose="020B0400000000000000" pitchFamily="50" charset="-128"/>
              </a:rPr>
              <a:t>RNA</a:t>
            </a:r>
          </a:p>
          <a:p>
            <a:pPr algn="ctr"/>
            <a:r>
              <a:rPr kumimoji="1" lang="ja-JP" altLang="en-US" dirty="0">
                <a:latin typeface="BIZ UDPゴシック" panose="020B0400000000000000" pitchFamily="50" charset="-128"/>
                <a:ea typeface="BIZ UDPゴシック" panose="020B0400000000000000" pitchFamily="50" charset="-128"/>
              </a:rPr>
              <a:t>スパイクタンパク質（全体）</a:t>
            </a:r>
          </a:p>
        </p:txBody>
      </p:sp>
      <p:sp>
        <p:nvSpPr>
          <p:cNvPr id="9" name="テキスト ボックス 8">
            <a:extLst>
              <a:ext uri="{FF2B5EF4-FFF2-40B4-BE49-F238E27FC236}">
                <a16:creationId xmlns:a16="http://schemas.microsoft.com/office/drawing/2014/main" id="{B7C745EB-13E4-43C4-A577-3FF21689C9FF}"/>
              </a:ext>
            </a:extLst>
          </p:cNvPr>
          <p:cNvSpPr txBox="1"/>
          <p:nvPr/>
        </p:nvSpPr>
        <p:spPr>
          <a:xfrm>
            <a:off x="8036724" y="3680810"/>
            <a:ext cx="1914525" cy="1477328"/>
          </a:xfrm>
          <a:prstGeom prst="rect">
            <a:avLst/>
          </a:prstGeom>
          <a:noFill/>
        </p:spPr>
        <p:txBody>
          <a:bodyPr wrap="square" rtlCol="0">
            <a:spAutoFit/>
          </a:bodyPr>
          <a:lstStyle/>
          <a:p>
            <a:pPr algn="r"/>
            <a:r>
              <a:rPr kumimoji="1" lang="ja-JP" altLang="en-US" dirty="0">
                <a:latin typeface="UD デジタル 教科書体 NK-B" panose="02020700000000000000" pitchFamily="18" charset="-128"/>
                <a:ea typeface="UD デジタル 教科書体 NK-B" panose="02020700000000000000" pitchFamily="18" charset="-128"/>
              </a:rPr>
              <a:t>毒です→</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毒性タンパク質</a:t>
            </a:r>
            <a:endParaRPr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脳に入ると</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病原性タンパク質</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（プリオン）</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28012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3339513-B0E8-4FAC-924A-0E2C26A93032}"/>
              </a:ext>
            </a:extLst>
          </p:cNvPr>
          <p:cNvPicPr>
            <a:picLocks noChangeAspect="1"/>
          </p:cNvPicPr>
          <p:nvPr/>
        </p:nvPicPr>
        <p:blipFill>
          <a:blip r:embed="rId2"/>
          <a:stretch>
            <a:fillRect/>
          </a:stretch>
        </p:blipFill>
        <p:spPr>
          <a:xfrm>
            <a:off x="148391" y="737658"/>
            <a:ext cx="11895218" cy="5682191"/>
          </a:xfrm>
          <a:prstGeom prst="rect">
            <a:avLst/>
          </a:prstGeom>
        </p:spPr>
      </p:pic>
      <p:sp>
        <p:nvSpPr>
          <p:cNvPr id="4" name="テキスト ボックス 3">
            <a:extLst>
              <a:ext uri="{FF2B5EF4-FFF2-40B4-BE49-F238E27FC236}">
                <a16:creationId xmlns:a16="http://schemas.microsoft.com/office/drawing/2014/main" id="{F179BF42-E476-401F-9924-586585F3DB4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スパイクタンパク質による免疫反応誘導</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AB893E9-BD4F-4975-ADDE-D181CE5522A8}"/>
              </a:ext>
            </a:extLst>
          </p:cNvPr>
          <p:cNvSpPr txBox="1"/>
          <p:nvPr/>
        </p:nvSpPr>
        <p:spPr>
          <a:xfrm>
            <a:off x="4321557" y="6570126"/>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（出所）東京理科大学・村上名誉教授</a:t>
            </a:r>
          </a:p>
        </p:txBody>
      </p:sp>
    </p:spTree>
    <p:extLst>
      <p:ext uri="{BB962C8B-B14F-4D97-AF65-F5344CB8AC3E}">
        <p14:creationId xmlns:p14="http://schemas.microsoft.com/office/powerpoint/2010/main" val="37704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3F9C222-EE17-63CB-35C8-CFD7C690F7E9}"/>
              </a:ext>
            </a:extLst>
          </p:cNvPr>
          <p:cNvSpPr txBox="1"/>
          <p:nvPr/>
        </p:nvSpPr>
        <p:spPr>
          <a:xfrm>
            <a:off x="1934589" y="763172"/>
            <a:ext cx="1532890" cy="228268"/>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BIZ UDPゴシック" panose="020B0400000000000000" pitchFamily="50" charset="-128"/>
                <a:ea typeface="BIZ UDPゴシック" panose="020B0400000000000000" pitchFamily="50" charset="-128"/>
                <a:cs typeface="ＭＳ Ｐゴシック"/>
              </a:rPr>
              <a:t>従来のワクチン</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 name="object 3">
            <a:extLst>
              <a:ext uri="{FF2B5EF4-FFF2-40B4-BE49-F238E27FC236}">
                <a16:creationId xmlns:a16="http://schemas.microsoft.com/office/drawing/2014/main" id="{79658A72-DFAF-D22C-41B6-585BB3E12042}"/>
              </a:ext>
            </a:extLst>
          </p:cNvPr>
          <p:cNvSpPr txBox="1"/>
          <p:nvPr/>
        </p:nvSpPr>
        <p:spPr>
          <a:xfrm>
            <a:off x="4844034" y="751078"/>
            <a:ext cx="3889375" cy="228268"/>
          </a:xfrm>
          <a:prstGeom prst="rect">
            <a:avLst/>
          </a:prstGeom>
        </p:spPr>
        <p:txBody>
          <a:bodyPr vert="horz" wrap="square" lIns="0" tIns="12700" rIns="0" bIns="0" rtlCol="0">
            <a:spAutoFit/>
          </a:bodyPr>
          <a:lstStyle/>
          <a:p>
            <a:pPr marL="12700">
              <a:lnSpc>
                <a:spcPct val="100000"/>
              </a:lnSpc>
              <a:spcBef>
                <a:spcPts val="100"/>
              </a:spcBef>
              <a:tabLst>
                <a:tab pos="2368550" algn="l"/>
              </a:tabLst>
            </a:pPr>
            <a:r>
              <a:rPr sz="2000" b="1" spc="-52" baseline="1543" dirty="0">
                <a:latin typeface="BIZ UDPゴシック" panose="020B0400000000000000" pitchFamily="50" charset="-128"/>
                <a:ea typeface="BIZ UDPゴシック" panose="020B0400000000000000" pitchFamily="50" charset="-128"/>
                <a:cs typeface="Arial"/>
              </a:rPr>
              <a:t>DNA</a:t>
            </a:r>
            <a:r>
              <a:rPr sz="2000" b="1" baseline="1543" dirty="0">
                <a:latin typeface="BIZ UDPゴシック" panose="020B0400000000000000" pitchFamily="50" charset="-128"/>
                <a:ea typeface="BIZ UDPゴシック" panose="020B0400000000000000" pitchFamily="50" charset="-128"/>
                <a:cs typeface="ＭＳ Ｐゴシック"/>
              </a:rPr>
              <a:t>ワ</a:t>
            </a:r>
            <a:r>
              <a:rPr sz="2000" b="1" spc="-15" baseline="1543" dirty="0">
                <a:latin typeface="BIZ UDPゴシック" panose="020B0400000000000000" pitchFamily="50" charset="-128"/>
                <a:ea typeface="BIZ UDPゴシック" panose="020B0400000000000000" pitchFamily="50" charset="-128"/>
                <a:cs typeface="ＭＳ Ｐゴシック"/>
              </a:rPr>
              <a:t>クチ</a:t>
            </a:r>
            <a:r>
              <a:rPr sz="2000" b="1" spc="-75" baseline="1543" dirty="0">
                <a:latin typeface="BIZ UDPゴシック" panose="020B0400000000000000" pitchFamily="50" charset="-128"/>
                <a:ea typeface="BIZ UDPゴシック" panose="020B0400000000000000" pitchFamily="50" charset="-128"/>
                <a:cs typeface="ＭＳ Ｐゴシック"/>
              </a:rPr>
              <a:t>ン</a:t>
            </a:r>
            <a:r>
              <a:rPr sz="2000" b="1" baseline="1543" dirty="0">
                <a:latin typeface="BIZ UDPゴシック" panose="020B0400000000000000" pitchFamily="50" charset="-128"/>
                <a:ea typeface="BIZ UDPゴシック" panose="020B0400000000000000" pitchFamily="50" charset="-128"/>
                <a:cs typeface="ＭＳ Ｐゴシック"/>
              </a:rPr>
              <a:t>	</a:t>
            </a:r>
            <a:r>
              <a:rPr sz="1400" b="1" spc="-25" dirty="0">
                <a:latin typeface="BIZ UDPゴシック" panose="020B0400000000000000" pitchFamily="50" charset="-128"/>
                <a:ea typeface="BIZ UDPゴシック" panose="020B0400000000000000" pitchFamily="50" charset="-128"/>
                <a:cs typeface="Arial"/>
              </a:rPr>
              <a:t>mRNA</a:t>
            </a:r>
            <a:r>
              <a:rPr sz="1400" b="1" dirty="0">
                <a:latin typeface="BIZ UDPゴシック" panose="020B0400000000000000" pitchFamily="50" charset="-128"/>
                <a:ea typeface="BIZ UDPゴシック" panose="020B0400000000000000" pitchFamily="50" charset="-128"/>
                <a:cs typeface="ＭＳ Ｐゴシック"/>
              </a:rPr>
              <a:t>ワ</a:t>
            </a:r>
            <a:r>
              <a:rPr sz="1400" b="1" spc="-10" dirty="0">
                <a:latin typeface="BIZ UDPゴシック" panose="020B0400000000000000" pitchFamily="50" charset="-128"/>
                <a:ea typeface="BIZ UDPゴシック" panose="020B0400000000000000" pitchFamily="50" charset="-128"/>
                <a:cs typeface="ＭＳ Ｐゴシック"/>
              </a:rPr>
              <a:t>クチ</a:t>
            </a:r>
            <a:r>
              <a:rPr sz="1400" b="1" spc="-50" dirty="0">
                <a:latin typeface="BIZ UDPゴシック" panose="020B0400000000000000" pitchFamily="50" charset="-128"/>
                <a:ea typeface="BIZ UDPゴシック" panose="020B0400000000000000" pitchFamily="50" charset="-128"/>
                <a:cs typeface="ＭＳ Ｐゴシック"/>
              </a:rPr>
              <a:t>ン</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4" name="object 4">
            <a:extLst>
              <a:ext uri="{FF2B5EF4-FFF2-40B4-BE49-F238E27FC236}">
                <a16:creationId xmlns:a16="http://schemas.microsoft.com/office/drawing/2014/main" id="{ED2CD129-6060-7E7D-C4EC-75F6E3350061}"/>
              </a:ext>
            </a:extLst>
          </p:cNvPr>
          <p:cNvSpPr txBox="1"/>
          <p:nvPr/>
        </p:nvSpPr>
        <p:spPr>
          <a:xfrm>
            <a:off x="9174226" y="471678"/>
            <a:ext cx="2593340" cy="574675"/>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ＭＳ Ｐゴシック"/>
                <a:cs typeface="ＭＳ Ｐゴシック"/>
              </a:rPr>
              <a:t>非増殖性ウイルスベクター</a:t>
            </a:r>
            <a:endParaRPr sz="1800">
              <a:latin typeface="ＭＳ Ｐゴシック"/>
              <a:cs typeface="ＭＳ Ｐゴシック"/>
            </a:endParaRPr>
          </a:p>
          <a:p>
            <a:pPr marL="988060">
              <a:lnSpc>
                <a:spcPct val="100000"/>
              </a:lnSpc>
            </a:pPr>
            <a:r>
              <a:rPr sz="1800" b="1" spc="-20" dirty="0">
                <a:latin typeface="ＭＳ Ｐゴシック"/>
                <a:cs typeface="ＭＳ Ｐゴシック"/>
              </a:rPr>
              <a:t>ワクチン</a:t>
            </a:r>
            <a:endParaRPr sz="1800">
              <a:latin typeface="ＭＳ Ｐゴシック"/>
              <a:cs typeface="ＭＳ Ｐゴシック"/>
            </a:endParaRPr>
          </a:p>
        </p:txBody>
      </p:sp>
      <p:sp>
        <p:nvSpPr>
          <p:cNvPr id="5" name="object 5">
            <a:extLst>
              <a:ext uri="{FF2B5EF4-FFF2-40B4-BE49-F238E27FC236}">
                <a16:creationId xmlns:a16="http://schemas.microsoft.com/office/drawing/2014/main" id="{81B7AEB9-6743-D38A-E1A5-113E872A36AB}"/>
              </a:ext>
            </a:extLst>
          </p:cNvPr>
          <p:cNvSpPr txBox="1">
            <a:spLocks noGrp="1"/>
          </p:cNvSpPr>
          <p:nvPr>
            <p:ph type="title"/>
          </p:nvPr>
        </p:nvSpPr>
        <p:spPr>
          <a:xfrm>
            <a:off x="3443478" y="85420"/>
            <a:ext cx="540131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00"/>
                </a:solidFill>
                <a:latin typeface="BIZ UDPゴシック" panose="020B0400000000000000" pitchFamily="50" charset="-128"/>
                <a:ea typeface="BIZ UDPゴシック" panose="020B0400000000000000" pitchFamily="50" charset="-128"/>
                <a:cs typeface="ＭＳ Ｐゴシック"/>
              </a:rPr>
              <a:t>主な</a:t>
            </a:r>
            <a:r>
              <a:rPr sz="2800" b="1" spc="-10" dirty="0">
                <a:solidFill>
                  <a:srgbClr val="000000"/>
                </a:solidFill>
                <a:latin typeface="BIZ UDPゴシック" panose="020B0400000000000000" pitchFamily="50" charset="-128"/>
                <a:ea typeface="BIZ UDPゴシック" panose="020B0400000000000000" pitchFamily="50" charset="-128"/>
                <a:cs typeface="Arial"/>
              </a:rPr>
              <a:t>COVID-19</a:t>
            </a:r>
            <a:r>
              <a:rPr lang="ja-JP" altLang="en-US" sz="2800" b="1" spc="-10" dirty="0">
                <a:solidFill>
                  <a:srgbClr val="000000"/>
                </a:solidFill>
                <a:latin typeface="BIZ UDPゴシック" panose="020B0400000000000000" pitchFamily="50" charset="-128"/>
                <a:ea typeface="BIZ UDPゴシック" panose="020B0400000000000000" pitchFamily="50" charset="-128"/>
                <a:cs typeface="Arial"/>
              </a:rPr>
              <a:t>医薬</a:t>
            </a:r>
            <a:r>
              <a:rPr sz="2800" b="1" spc="-45" dirty="0" err="1">
                <a:solidFill>
                  <a:srgbClr val="000000"/>
                </a:solidFill>
                <a:latin typeface="BIZ UDPゴシック" panose="020B0400000000000000" pitchFamily="50" charset="-128"/>
                <a:ea typeface="BIZ UDPゴシック" panose="020B0400000000000000" pitchFamily="50" charset="-128"/>
                <a:cs typeface="ＭＳ Ｐゴシック"/>
              </a:rPr>
              <a:t>の作用機序</a:t>
            </a:r>
            <a:endParaRPr sz="2800" dirty="0">
              <a:latin typeface="BIZ UDPゴシック" panose="020B0400000000000000" pitchFamily="50" charset="-128"/>
              <a:ea typeface="BIZ UDPゴシック" panose="020B0400000000000000" pitchFamily="50" charset="-128"/>
              <a:cs typeface="ＭＳ Ｐゴシック"/>
            </a:endParaRPr>
          </a:p>
        </p:txBody>
      </p:sp>
      <p:grpSp>
        <p:nvGrpSpPr>
          <p:cNvPr id="6" name="object 6">
            <a:extLst>
              <a:ext uri="{FF2B5EF4-FFF2-40B4-BE49-F238E27FC236}">
                <a16:creationId xmlns:a16="http://schemas.microsoft.com/office/drawing/2014/main" id="{8D03F751-C9E0-E889-65FB-A958196D715A}"/>
              </a:ext>
            </a:extLst>
          </p:cNvPr>
          <p:cNvGrpSpPr/>
          <p:nvPr/>
        </p:nvGrpSpPr>
        <p:grpSpPr>
          <a:xfrm>
            <a:off x="1087755" y="1161097"/>
            <a:ext cx="10537825" cy="4436110"/>
            <a:chOff x="1087755" y="1161097"/>
            <a:chExt cx="10537825" cy="4436110"/>
          </a:xfrm>
        </p:grpSpPr>
        <p:pic>
          <p:nvPicPr>
            <p:cNvPr id="7" name="object 7">
              <a:extLst>
                <a:ext uri="{FF2B5EF4-FFF2-40B4-BE49-F238E27FC236}">
                  <a16:creationId xmlns:a16="http://schemas.microsoft.com/office/drawing/2014/main" id="{D8792B60-CD7E-BEFF-BAF5-47C8DE58FAFA}"/>
                </a:ext>
              </a:extLst>
            </p:cNvPr>
            <p:cNvPicPr/>
            <p:nvPr/>
          </p:nvPicPr>
          <p:blipFill>
            <a:blip r:embed="rId2" cstate="print"/>
            <a:stretch>
              <a:fillRect/>
            </a:stretch>
          </p:blipFill>
          <p:spPr>
            <a:xfrm>
              <a:off x="1121664" y="1161288"/>
              <a:ext cx="10503408" cy="993648"/>
            </a:xfrm>
            <a:prstGeom prst="rect">
              <a:avLst/>
            </a:prstGeom>
          </p:spPr>
        </p:pic>
        <p:sp>
          <p:nvSpPr>
            <p:cNvPr id="8" name="object 8">
              <a:extLst>
                <a:ext uri="{FF2B5EF4-FFF2-40B4-BE49-F238E27FC236}">
                  <a16:creationId xmlns:a16="http://schemas.microsoft.com/office/drawing/2014/main" id="{7777F370-5D21-E685-333D-B101320ED423}"/>
                </a:ext>
              </a:extLst>
            </p:cNvPr>
            <p:cNvSpPr/>
            <p:nvPr/>
          </p:nvSpPr>
          <p:spPr>
            <a:xfrm>
              <a:off x="1097280" y="2148840"/>
              <a:ext cx="10499725" cy="0"/>
            </a:xfrm>
            <a:custGeom>
              <a:avLst/>
              <a:gdLst/>
              <a:ahLst/>
              <a:cxnLst/>
              <a:rect l="l" t="t" r="r" b="b"/>
              <a:pathLst>
                <a:path w="10499725">
                  <a:moveTo>
                    <a:pt x="0" y="0"/>
                  </a:moveTo>
                  <a:lnTo>
                    <a:pt x="10499725" y="0"/>
                  </a:lnTo>
                </a:path>
              </a:pathLst>
            </a:custGeom>
            <a:ln w="19050">
              <a:solidFill>
                <a:srgbClr val="A6A6A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 name="object 9">
              <a:extLst>
                <a:ext uri="{FF2B5EF4-FFF2-40B4-BE49-F238E27FC236}">
                  <a16:creationId xmlns:a16="http://schemas.microsoft.com/office/drawing/2014/main" id="{4E9D4A3F-912F-746A-178A-E1A0B51521E5}"/>
                </a:ext>
              </a:extLst>
            </p:cNvPr>
            <p:cNvSpPr/>
            <p:nvPr/>
          </p:nvSpPr>
          <p:spPr>
            <a:xfrm>
              <a:off x="3831462" y="1162177"/>
              <a:ext cx="323850" cy="503555"/>
            </a:xfrm>
            <a:custGeom>
              <a:avLst/>
              <a:gdLst/>
              <a:ahLst/>
              <a:cxnLst/>
              <a:rect l="l" t="t" r="r" b="b"/>
              <a:pathLst>
                <a:path w="323850" h="503555">
                  <a:moveTo>
                    <a:pt x="319150" y="0"/>
                  </a:moveTo>
                  <a:lnTo>
                    <a:pt x="0" y="2921"/>
                  </a:lnTo>
                  <a:lnTo>
                    <a:pt x="4699" y="503047"/>
                  </a:lnTo>
                  <a:lnTo>
                    <a:pt x="323723" y="499999"/>
                  </a:lnTo>
                  <a:lnTo>
                    <a:pt x="319150"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 name="object 10">
              <a:extLst>
                <a:ext uri="{FF2B5EF4-FFF2-40B4-BE49-F238E27FC236}">
                  <a16:creationId xmlns:a16="http://schemas.microsoft.com/office/drawing/2014/main" id="{E8C67309-4530-6BF3-47EC-10F86EDE03EF}"/>
                </a:ext>
              </a:extLst>
            </p:cNvPr>
            <p:cNvSpPr/>
            <p:nvPr/>
          </p:nvSpPr>
          <p:spPr>
            <a:xfrm>
              <a:off x="4033900"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 name="object 11">
              <a:extLst>
                <a:ext uri="{FF2B5EF4-FFF2-40B4-BE49-F238E27FC236}">
                  <a16:creationId xmlns:a16="http://schemas.microsoft.com/office/drawing/2014/main" id="{78CAEEAC-4B35-B633-94FC-BC67C41C2E4D}"/>
                </a:ext>
              </a:extLst>
            </p:cNvPr>
            <p:cNvPicPr/>
            <p:nvPr/>
          </p:nvPicPr>
          <p:blipFill>
            <a:blip r:embed="rId3" cstate="print"/>
            <a:stretch>
              <a:fillRect/>
            </a:stretch>
          </p:blipFill>
          <p:spPr>
            <a:xfrm>
              <a:off x="3831971" y="1588516"/>
              <a:ext cx="324103" cy="86233"/>
            </a:xfrm>
            <a:prstGeom prst="rect">
              <a:avLst/>
            </a:prstGeom>
          </p:spPr>
        </p:pic>
        <p:pic>
          <p:nvPicPr>
            <p:cNvPr id="12" name="object 12">
              <a:extLst>
                <a:ext uri="{FF2B5EF4-FFF2-40B4-BE49-F238E27FC236}">
                  <a16:creationId xmlns:a16="http://schemas.microsoft.com/office/drawing/2014/main" id="{360CDD5F-CD46-1B5B-392E-F09C23798B10}"/>
                </a:ext>
              </a:extLst>
            </p:cNvPr>
            <p:cNvPicPr/>
            <p:nvPr/>
          </p:nvPicPr>
          <p:blipFill>
            <a:blip r:embed="rId4" cstate="print"/>
            <a:stretch>
              <a:fillRect/>
            </a:stretch>
          </p:blipFill>
          <p:spPr>
            <a:xfrm>
              <a:off x="3921823" y="1666430"/>
              <a:ext cx="131825" cy="191389"/>
            </a:xfrm>
            <a:prstGeom prst="rect">
              <a:avLst/>
            </a:prstGeom>
          </p:spPr>
        </p:pic>
        <p:sp>
          <p:nvSpPr>
            <p:cNvPr id="13" name="object 13">
              <a:extLst>
                <a:ext uri="{FF2B5EF4-FFF2-40B4-BE49-F238E27FC236}">
                  <a16:creationId xmlns:a16="http://schemas.microsoft.com/office/drawing/2014/main" id="{395C8E4B-40CF-D287-6332-C1C4FF868831}"/>
                </a:ext>
              </a:extLst>
            </p:cNvPr>
            <p:cNvSpPr/>
            <p:nvPr/>
          </p:nvSpPr>
          <p:spPr>
            <a:xfrm>
              <a:off x="4155947" y="2345436"/>
              <a:ext cx="1316990" cy="2265045"/>
            </a:xfrm>
            <a:custGeom>
              <a:avLst/>
              <a:gdLst/>
              <a:ahLst/>
              <a:cxnLst/>
              <a:rect l="l" t="t" r="r" b="b"/>
              <a:pathLst>
                <a:path w="1316989"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 name="object 14">
              <a:extLst>
                <a:ext uri="{FF2B5EF4-FFF2-40B4-BE49-F238E27FC236}">
                  <a16:creationId xmlns:a16="http://schemas.microsoft.com/office/drawing/2014/main" id="{0786E9C6-5DB1-5AFA-2F19-8A05E9A6C69A}"/>
                </a:ext>
              </a:extLst>
            </p:cNvPr>
            <p:cNvSpPr/>
            <p:nvPr/>
          </p:nvSpPr>
          <p:spPr>
            <a:xfrm>
              <a:off x="4155947" y="2345436"/>
              <a:ext cx="1316990" cy="2265045"/>
            </a:xfrm>
            <a:custGeom>
              <a:avLst/>
              <a:gdLst/>
              <a:ahLst/>
              <a:cxnLst/>
              <a:rect l="l" t="t" r="r" b="b"/>
              <a:pathLst>
                <a:path w="1316989"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 name="object 15">
              <a:extLst>
                <a:ext uri="{FF2B5EF4-FFF2-40B4-BE49-F238E27FC236}">
                  <a16:creationId xmlns:a16="http://schemas.microsoft.com/office/drawing/2014/main" id="{26B3A21D-EB61-6746-848E-BC816DAD7936}"/>
                </a:ext>
              </a:extLst>
            </p:cNvPr>
            <p:cNvSpPr/>
            <p:nvPr/>
          </p:nvSpPr>
          <p:spPr>
            <a:xfrm>
              <a:off x="4106290" y="2897124"/>
              <a:ext cx="699135" cy="1161415"/>
            </a:xfrm>
            <a:custGeom>
              <a:avLst/>
              <a:gdLst/>
              <a:ahLst/>
              <a:cxnLst/>
              <a:rect l="l" t="t" r="r" b="b"/>
              <a:pathLst>
                <a:path w="699135"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1"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 name="object 16">
              <a:extLst>
                <a:ext uri="{FF2B5EF4-FFF2-40B4-BE49-F238E27FC236}">
                  <a16:creationId xmlns:a16="http://schemas.microsoft.com/office/drawing/2014/main" id="{8868756A-E784-FCD6-E0C7-E6250675AC83}"/>
                </a:ext>
              </a:extLst>
            </p:cNvPr>
            <p:cNvSpPr/>
            <p:nvPr/>
          </p:nvSpPr>
          <p:spPr>
            <a:xfrm>
              <a:off x="4106290" y="2897124"/>
              <a:ext cx="699135" cy="1161415"/>
            </a:xfrm>
            <a:custGeom>
              <a:avLst/>
              <a:gdLst/>
              <a:ahLst/>
              <a:cxnLst/>
              <a:rect l="l" t="t" r="r" b="b"/>
              <a:pathLst>
                <a:path w="699135"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1"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 name="object 17">
              <a:extLst>
                <a:ext uri="{FF2B5EF4-FFF2-40B4-BE49-F238E27FC236}">
                  <a16:creationId xmlns:a16="http://schemas.microsoft.com/office/drawing/2014/main" id="{489F9D8D-C2C0-6855-72B4-F8ACF426F07A}"/>
                </a:ext>
              </a:extLst>
            </p:cNvPr>
            <p:cNvSpPr/>
            <p:nvPr/>
          </p:nvSpPr>
          <p:spPr>
            <a:xfrm>
              <a:off x="3880103" y="2310384"/>
              <a:ext cx="527685" cy="2411095"/>
            </a:xfrm>
            <a:custGeom>
              <a:avLst/>
              <a:gdLst/>
              <a:ahLst/>
              <a:cxnLst/>
              <a:rect l="l" t="t" r="r" b="b"/>
              <a:pathLst>
                <a:path w="527685"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8" name="object 18">
              <a:extLst>
                <a:ext uri="{FF2B5EF4-FFF2-40B4-BE49-F238E27FC236}">
                  <a16:creationId xmlns:a16="http://schemas.microsoft.com/office/drawing/2014/main" id="{728676AF-91D1-0655-C024-641F0D94AAEE}"/>
                </a:ext>
              </a:extLst>
            </p:cNvPr>
            <p:cNvSpPr/>
            <p:nvPr/>
          </p:nvSpPr>
          <p:spPr>
            <a:xfrm>
              <a:off x="3980306" y="1857248"/>
              <a:ext cx="26034" cy="574675"/>
            </a:xfrm>
            <a:custGeom>
              <a:avLst/>
              <a:gdLst/>
              <a:ahLst/>
              <a:cxnLst/>
              <a:rect l="l" t="t" r="r" b="b"/>
              <a:pathLst>
                <a:path w="26035" h="574675">
                  <a:moveTo>
                    <a:pt x="20700" y="0"/>
                  </a:moveTo>
                  <a:lnTo>
                    <a:pt x="0" y="253"/>
                  </a:lnTo>
                  <a:lnTo>
                    <a:pt x="4952" y="526668"/>
                  </a:lnTo>
                  <a:lnTo>
                    <a:pt x="26034" y="574675"/>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 name="object 19">
              <a:extLst>
                <a:ext uri="{FF2B5EF4-FFF2-40B4-BE49-F238E27FC236}">
                  <a16:creationId xmlns:a16="http://schemas.microsoft.com/office/drawing/2014/main" id="{978AB9FA-198A-4DB1-D178-D129838EF4C0}"/>
                </a:ext>
              </a:extLst>
            </p:cNvPr>
            <p:cNvSpPr/>
            <p:nvPr/>
          </p:nvSpPr>
          <p:spPr>
            <a:xfrm>
              <a:off x="3980306" y="1857248"/>
              <a:ext cx="26034" cy="574675"/>
            </a:xfrm>
            <a:custGeom>
              <a:avLst/>
              <a:gdLst/>
              <a:ahLst/>
              <a:cxnLst/>
              <a:rect l="l" t="t" r="r" b="b"/>
              <a:pathLst>
                <a:path w="26035" h="574675">
                  <a:moveTo>
                    <a:pt x="0" y="253"/>
                  </a:moveTo>
                  <a:lnTo>
                    <a:pt x="4952" y="526668"/>
                  </a:lnTo>
                  <a:lnTo>
                    <a:pt x="26034" y="574675"/>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0" name="object 20">
              <a:extLst>
                <a:ext uri="{FF2B5EF4-FFF2-40B4-BE49-F238E27FC236}">
                  <a16:creationId xmlns:a16="http://schemas.microsoft.com/office/drawing/2014/main" id="{D967879D-C08E-7F43-A7A7-231E0680199C}"/>
                </a:ext>
              </a:extLst>
            </p:cNvPr>
            <p:cNvSpPr/>
            <p:nvPr/>
          </p:nvSpPr>
          <p:spPr>
            <a:xfrm>
              <a:off x="3942841" y="1734693"/>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 name="object 21">
              <a:extLst>
                <a:ext uri="{FF2B5EF4-FFF2-40B4-BE49-F238E27FC236}">
                  <a16:creationId xmlns:a16="http://schemas.microsoft.com/office/drawing/2014/main" id="{B081D243-7BA8-DC21-AFF2-B3EFD4647653}"/>
                </a:ext>
              </a:extLst>
            </p:cNvPr>
            <p:cNvPicPr/>
            <p:nvPr/>
          </p:nvPicPr>
          <p:blipFill>
            <a:blip r:embed="rId5" cstate="print"/>
            <a:stretch>
              <a:fillRect/>
            </a:stretch>
          </p:blipFill>
          <p:spPr>
            <a:xfrm>
              <a:off x="3827780" y="1206500"/>
              <a:ext cx="80264" cy="71120"/>
            </a:xfrm>
            <a:prstGeom prst="rect">
              <a:avLst/>
            </a:prstGeom>
          </p:spPr>
        </p:pic>
        <p:sp>
          <p:nvSpPr>
            <p:cNvPr id="22" name="object 22">
              <a:extLst>
                <a:ext uri="{FF2B5EF4-FFF2-40B4-BE49-F238E27FC236}">
                  <a16:creationId xmlns:a16="http://schemas.microsoft.com/office/drawing/2014/main" id="{9AE4BB75-3CC7-2EBA-7F58-03F940CF3453}"/>
                </a:ext>
              </a:extLst>
            </p:cNvPr>
            <p:cNvSpPr/>
            <p:nvPr/>
          </p:nvSpPr>
          <p:spPr>
            <a:xfrm>
              <a:off x="3829812" y="1165860"/>
              <a:ext cx="326390" cy="506095"/>
            </a:xfrm>
            <a:custGeom>
              <a:avLst/>
              <a:gdLst/>
              <a:ahLst/>
              <a:cxnLst/>
              <a:rect l="l" t="t" r="r" b="b"/>
              <a:pathLst>
                <a:path w="326389" h="506094">
                  <a:moveTo>
                    <a:pt x="0" y="505968"/>
                  </a:moveTo>
                  <a:lnTo>
                    <a:pt x="326136" y="505968"/>
                  </a:lnTo>
                  <a:lnTo>
                    <a:pt x="326136"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3" name="object 23">
              <a:extLst>
                <a:ext uri="{FF2B5EF4-FFF2-40B4-BE49-F238E27FC236}">
                  <a16:creationId xmlns:a16="http://schemas.microsoft.com/office/drawing/2014/main" id="{368754C3-BF2D-2A8D-F410-D4B09DA1C060}"/>
                </a:ext>
              </a:extLst>
            </p:cNvPr>
            <p:cNvPicPr/>
            <p:nvPr/>
          </p:nvPicPr>
          <p:blipFill>
            <a:blip r:embed="rId6" cstate="print"/>
            <a:stretch>
              <a:fillRect/>
            </a:stretch>
          </p:blipFill>
          <p:spPr>
            <a:xfrm>
              <a:off x="3913124" y="1352804"/>
              <a:ext cx="77215" cy="74168"/>
            </a:xfrm>
            <a:prstGeom prst="rect">
              <a:avLst/>
            </a:prstGeom>
          </p:spPr>
        </p:pic>
        <p:pic>
          <p:nvPicPr>
            <p:cNvPr id="24" name="object 24">
              <a:extLst>
                <a:ext uri="{FF2B5EF4-FFF2-40B4-BE49-F238E27FC236}">
                  <a16:creationId xmlns:a16="http://schemas.microsoft.com/office/drawing/2014/main" id="{B110C659-5653-FB01-66AE-F34FEF641523}"/>
                </a:ext>
              </a:extLst>
            </p:cNvPr>
            <p:cNvPicPr/>
            <p:nvPr/>
          </p:nvPicPr>
          <p:blipFill>
            <a:blip r:embed="rId5" cstate="print"/>
            <a:stretch>
              <a:fillRect/>
            </a:stretch>
          </p:blipFill>
          <p:spPr>
            <a:xfrm>
              <a:off x="3858259" y="1529588"/>
              <a:ext cx="80263" cy="71120"/>
            </a:xfrm>
            <a:prstGeom prst="rect">
              <a:avLst/>
            </a:prstGeom>
          </p:spPr>
        </p:pic>
        <p:pic>
          <p:nvPicPr>
            <p:cNvPr id="25" name="object 25">
              <a:extLst>
                <a:ext uri="{FF2B5EF4-FFF2-40B4-BE49-F238E27FC236}">
                  <a16:creationId xmlns:a16="http://schemas.microsoft.com/office/drawing/2014/main" id="{290FBAD7-554E-8468-B823-5525FCA36E2E}"/>
                </a:ext>
              </a:extLst>
            </p:cNvPr>
            <p:cNvPicPr/>
            <p:nvPr/>
          </p:nvPicPr>
          <p:blipFill>
            <a:blip r:embed="rId5" cstate="print"/>
            <a:stretch>
              <a:fillRect/>
            </a:stretch>
          </p:blipFill>
          <p:spPr>
            <a:xfrm>
              <a:off x="4016756" y="1496060"/>
              <a:ext cx="80264" cy="71119"/>
            </a:xfrm>
            <a:prstGeom prst="rect">
              <a:avLst/>
            </a:prstGeom>
          </p:spPr>
        </p:pic>
        <p:pic>
          <p:nvPicPr>
            <p:cNvPr id="26" name="object 26">
              <a:extLst>
                <a:ext uri="{FF2B5EF4-FFF2-40B4-BE49-F238E27FC236}">
                  <a16:creationId xmlns:a16="http://schemas.microsoft.com/office/drawing/2014/main" id="{1AB7A153-84FB-9F29-45E8-0C84515327E1}"/>
                </a:ext>
              </a:extLst>
            </p:cNvPr>
            <p:cNvPicPr/>
            <p:nvPr/>
          </p:nvPicPr>
          <p:blipFill>
            <a:blip r:embed="rId5" cstate="print"/>
            <a:stretch>
              <a:fillRect/>
            </a:stretch>
          </p:blipFill>
          <p:spPr>
            <a:xfrm>
              <a:off x="4028947" y="1194308"/>
              <a:ext cx="80263" cy="71119"/>
            </a:xfrm>
            <a:prstGeom prst="rect">
              <a:avLst/>
            </a:prstGeom>
          </p:spPr>
        </p:pic>
        <p:sp>
          <p:nvSpPr>
            <p:cNvPr id="27" name="object 27">
              <a:extLst>
                <a:ext uri="{FF2B5EF4-FFF2-40B4-BE49-F238E27FC236}">
                  <a16:creationId xmlns:a16="http://schemas.microsoft.com/office/drawing/2014/main" id="{59E3310A-1F41-0C3A-A255-67EAE7FE5940}"/>
                </a:ext>
              </a:extLst>
            </p:cNvPr>
            <p:cNvSpPr/>
            <p:nvPr/>
          </p:nvSpPr>
          <p:spPr>
            <a:xfrm>
              <a:off x="3631691" y="1379220"/>
              <a:ext cx="323850" cy="22225"/>
            </a:xfrm>
            <a:custGeom>
              <a:avLst/>
              <a:gdLst/>
              <a:ahLst/>
              <a:cxnLst/>
              <a:rect l="l" t="t" r="r" b="b"/>
              <a:pathLst>
                <a:path w="323850" h="22225">
                  <a:moveTo>
                    <a:pt x="0" y="0"/>
                  </a:moveTo>
                  <a:lnTo>
                    <a:pt x="323850" y="22225"/>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 name="object 28">
              <a:extLst>
                <a:ext uri="{FF2B5EF4-FFF2-40B4-BE49-F238E27FC236}">
                  <a16:creationId xmlns:a16="http://schemas.microsoft.com/office/drawing/2014/main" id="{47F789F6-099D-A388-6F4F-E16946F96583}"/>
                </a:ext>
              </a:extLst>
            </p:cNvPr>
            <p:cNvPicPr/>
            <p:nvPr/>
          </p:nvPicPr>
          <p:blipFill>
            <a:blip r:embed="rId7" cstate="print"/>
            <a:stretch>
              <a:fillRect/>
            </a:stretch>
          </p:blipFill>
          <p:spPr>
            <a:xfrm>
              <a:off x="3032759" y="3599688"/>
              <a:ext cx="1359408" cy="1941576"/>
            </a:xfrm>
            <a:prstGeom prst="rect">
              <a:avLst/>
            </a:prstGeom>
          </p:spPr>
        </p:pic>
        <p:sp>
          <p:nvSpPr>
            <p:cNvPr id="29" name="object 29">
              <a:extLst>
                <a:ext uri="{FF2B5EF4-FFF2-40B4-BE49-F238E27FC236}">
                  <a16:creationId xmlns:a16="http://schemas.microsoft.com/office/drawing/2014/main" id="{6CEF3CD0-3003-F3DA-DEE9-FB35CCA63A58}"/>
                </a:ext>
              </a:extLst>
            </p:cNvPr>
            <p:cNvSpPr/>
            <p:nvPr/>
          </p:nvSpPr>
          <p:spPr>
            <a:xfrm>
              <a:off x="2934462" y="4834127"/>
              <a:ext cx="189865" cy="164465"/>
            </a:xfrm>
            <a:custGeom>
              <a:avLst/>
              <a:gdLst/>
              <a:ahLst/>
              <a:cxnLst/>
              <a:rect l="l" t="t" r="r" b="b"/>
              <a:pathLst>
                <a:path w="189864" h="164464">
                  <a:moveTo>
                    <a:pt x="0" y="129794"/>
                  </a:moveTo>
                  <a:lnTo>
                    <a:pt x="28614" y="153957"/>
                  </a:lnTo>
                  <a:lnTo>
                    <a:pt x="65087" y="163941"/>
                  </a:lnTo>
                  <a:lnTo>
                    <a:pt x="104798" y="159422"/>
                  </a:lnTo>
                  <a:lnTo>
                    <a:pt x="143129" y="140081"/>
                  </a:lnTo>
                  <a:lnTo>
                    <a:pt x="172749" y="108944"/>
                  </a:lnTo>
                  <a:lnTo>
                    <a:pt x="188547" y="72247"/>
                  </a:lnTo>
                  <a:lnTo>
                    <a:pt x="189509" y="34478"/>
                  </a:lnTo>
                  <a:lnTo>
                    <a:pt x="174625" y="127"/>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 name="object 30">
              <a:extLst>
                <a:ext uri="{FF2B5EF4-FFF2-40B4-BE49-F238E27FC236}">
                  <a16:creationId xmlns:a16="http://schemas.microsoft.com/office/drawing/2014/main" id="{A2FCA462-665B-C24A-FB9E-11B854F3CF07}"/>
                </a:ext>
              </a:extLst>
            </p:cNvPr>
            <p:cNvPicPr/>
            <p:nvPr/>
          </p:nvPicPr>
          <p:blipFill>
            <a:blip r:embed="rId8" cstate="print"/>
            <a:stretch>
              <a:fillRect/>
            </a:stretch>
          </p:blipFill>
          <p:spPr>
            <a:xfrm>
              <a:off x="2957941" y="4844669"/>
              <a:ext cx="273319" cy="318261"/>
            </a:xfrm>
            <a:prstGeom prst="rect">
              <a:avLst/>
            </a:prstGeom>
          </p:spPr>
        </p:pic>
        <p:sp>
          <p:nvSpPr>
            <p:cNvPr id="31" name="object 31">
              <a:extLst>
                <a:ext uri="{FF2B5EF4-FFF2-40B4-BE49-F238E27FC236}">
                  <a16:creationId xmlns:a16="http://schemas.microsoft.com/office/drawing/2014/main" id="{5F621EE6-3A6C-9FCF-9E8B-C79E80B74540}"/>
                </a:ext>
              </a:extLst>
            </p:cNvPr>
            <p:cNvSpPr/>
            <p:nvPr/>
          </p:nvSpPr>
          <p:spPr>
            <a:xfrm>
              <a:off x="3075686" y="4380611"/>
              <a:ext cx="273050" cy="292100"/>
            </a:xfrm>
            <a:custGeom>
              <a:avLst/>
              <a:gdLst/>
              <a:ahLst/>
              <a:cxnLst/>
              <a:rect l="l" t="t" r="r" b="b"/>
              <a:pathLst>
                <a:path w="273050" h="292100">
                  <a:moveTo>
                    <a:pt x="0" y="128777"/>
                  </a:moveTo>
                  <a:lnTo>
                    <a:pt x="28497" y="152985"/>
                  </a:lnTo>
                  <a:lnTo>
                    <a:pt x="64817" y="163083"/>
                  </a:lnTo>
                  <a:lnTo>
                    <a:pt x="104352" y="158728"/>
                  </a:lnTo>
                  <a:lnTo>
                    <a:pt x="142494" y="139572"/>
                  </a:lnTo>
                  <a:lnTo>
                    <a:pt x="171834" y="108602"/>
                  </a:lnTo>
                  <a:lnTo>
                    <a:pt x="187388" y="72024"/>
                  </a:lnTo>
                  <a:lnTo>
                    <a:pt x="188178" y="34327"/>
                  </a:lnTo>
                  <a:lnTo>
                    <a:pt x="173227" y="0"/>
                  </a:lnTo>
                </a:path>
                <a:path w="273050" h="292100">
                  <a:moveTo>
                    <a:pt x="160527" y="140207"/>
                  </a:moveTo>
                  <a:lnTo>
                    <a:pt x="273050" y="291845"/>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 name="object 32">
              <a:extLst>
                <a:ext uri="{FF2B5EF4-FFF2-40B4-BE49-F238E27FC236}">
                  <a16:creationId xmlns:a16="http://schemas.microsoft.com/office/drawing/2014/main" id="{369B23DF-BBB5-18C5-FA3B-603860378CA2}"/>
                </a:ext>
              </a:extLst>
            </p:cNvPr>
            <p:cNvSpPr/>
            <p:nvPr/>
          </p:nvSpPr>
          <p:spPr>
            <a:xfrm>
              <a:off x="3106293" y="4388230"/>
              <a:ext cx="118745" cy="118745"/>
            </a:xfrm>
            <a:custGeom>
              <a:avLst/>
              <a:gdLst/>
              <a:ahLst/>
              <a:cxnLst/>
              <a:rect l="l" t="t" r="r" b="b"/>
              <a:pathLst>
                <a:path w="118744" h="118745">
                  <a:moveTo>
                    <a:pt x="54610" y="0"/>
                  </a:moveTo>
                  <a:lnTo>
                    <a:pt x="32674" y="2746"/>
                  </a:lnTo>
                  <a:lnTo>
                    <a:pt x="14096" y="14351"/>
                  </a:lnTo>
                  <a:lnTo>
                    <a:pt x="2607" y="33053"/>
                  </a:lnTo>
                  <a:lnTo>
                    <a:pt x="0" y="55006"/>
                  </a:lnTo>
                  <a:lnTo>
                    <a:pt x="6060" y="77555"/>
                  </a:lnTo>
                  <a:lnTo>
                    <a:pt x="20574" y="98044"/>
                  </a:lnTo>
                  <a:lnTo>
                    <a:pt x="41151" y="112369"/>
                  </a:lnTo>
                  <a:lnTo>
                    <a:pt x="63753" y="118252"/>
                  </a:lnTo>
                  <a:lnTo>
                    <a:pt x="85689" y="115492"/>
                  </a:lnTo>
                  <a:lnTo>
                    <a:pt x="104267" y="103886"/>
                  </a:lnTo>
                  <a:lnTo>
                    <a:pt x="115756" y="85238"/>
                  </a:lnTo>
                  <a:lnTo>
                    <a:pt x="118363" y="63293"/>
                  </a:lnTo>
                  <a:lnTo>
                    <a:pt x="112303" y="40753"/>
                  </a:lnTo>
                  <a:lnTo>
                    <a:pt x="97789" y="20320"/>
                  </a:lnTo>
                  <a:lnTo>
                    <a:pt x="77212" y="5921"/>
                  </a:lnTo>
                  <a:lnTo>
                    <a:pt x="54610" y="0"/>
                  </a:lnTo>
                  <a:close/>
                </a:path>
              </a:pathLst>
            </a:custGeom>
            <a:solidFill>
              <a:srgbClr val="FDD57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3" name="object 33">
              <a:extLst>
                <a:ext uri="{FF2B5EF4-FFF2-40B4-BE49-F238E27FC236}">
                  <a16:creationId xmlns:a16="http://schemas.microsoft.com/office/drawing/2014/main" id="{9E61D912-5AEF-1DF3-0673-D815210AA3B7}"/>
                </a:ext>
              </a:extLst>
            </p:cNvPr>
            <p:cNvPicPr/>
            <p:nvPr/>
          </p:nvPicPr>
          <p:blipFill>
            <a:blip r:embed="rId9" cstate="print"/>
            <a:stretch>
              <a:fillRect/>
            </a:stretch>
          </p:blipFill>
          <p:spPr>
            <a:xfrm>
              <a:off x="2449068" y="5241670"/>
              <a:ext cx="481456" cy="355511"/>
            </a:xfrm>
            <a:prstGeom prst="rect">
              <a:avLst/>
            </a:prstGeom>
          </p:spPr>
        </p:pic>
      </p:grpSp>
      <p:sp>
        <p:nvSpPr>
          <p:cNvPr id="34" name="object 34">
            <a:extLst>
              <a:ext uri="{FF2B5EF4-FFF2-40B4-BE49-F238E27FC236}">
                <a16:creationId xmlns:a16="http://schemas.microsoft.com/office/drawing/2014/main" id="{4F9143F4-4908-1F5E-55A7-1EBA7E27D3F4}"/>
              </a:ext>
            </a:extLst>
          </p:cNvPr>
          <p:cNvSpPr txBox="1"/>
          <p:nvPr/>
        </p:nvSpPr>
        <p:spPr>
          <a:xfrm>
            <a:off x="1528699"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5" name="object 35">
            <a:extLst>
              <a:ext uri="{FF2B5EF4-FFF2-40B4-BE49-F238E27FC236}">
                <a16:creationId xmlns:a16="http://schemas.microsoft.com/office/drawing/2014/main" id="{0CA0A5C3-56D0-6AC6-1578-A5EB36141DCE}"/>
              </a:ext>
            </a:extLst>
          </p:cNvPr>
          <p:cNvSpPr txBox="1"/>
          <p:nvPr/>
        </p:nvSpPr>
        <p:spPr>
          <a:xfrm>
            <a:off x="3384930" y="5356986"/>
            <a:ext cx="1086485" cy="180819"/>
          </a:xfrm>
          <a:prstGeom prst="rect">
            <a:avLst/>
          </a:prstGeom>
        </p:spPr>
        <p:txBody>
          <a:bodyPr vert="horz" wrap="square" lIns="0" tIns="11430" rIns="0" bIns="0" rtlCol="0">
            <a:spAutoFit/>
          </a:bodyPr>
          <a:lstStyle/>
          <a:p>
            <a:pPr marL="12700">
              <a:lnSpc>
                <a:spcPct val="100000"/>
              </a:lnSpc>
              <a:spcBef>
                <a:spcPts val="90"/>
              </a:spcBef>
            </a:pPr>
            <a:r>
              <a:rPr sz="1100" spc="-25" dirty="0">
                <a:latin typeface="BIZ UDPゴシック" panose="020B0400000000000000" pitchFamily="50" charset="-128"/>
                <a:ea typeface="BIZ UDPゴシック" panose="020B0400000000000000" pitchFamily="50" charset="-128"/>
                <a:cs typeface="ＭＳ Ｐゴシック"/>
              </a:rPr>
              <a:t>抗原提示細胞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6" name="object 36">
            <a:extLst>
              <a:ext uri="{FF2B5EF4-FFF2-40B4-BE49-F238E27FC236}">
                <a16:creationId xmlns:a16="http://schemas.microsoft.com/office/drawing/2014/main" id="{FBA1A28E-94E4-E631-FB7C-EBD21EEEF714}"/>
              </a:ext>
            </a:extLst>
          </p:cNvPr>
          <p:cNvSpPr txBox="1"/>
          <p:nvPr/>
        </p:nvSpPr>
        <p:spPr>
          <a:xfrm>
            <a:off x="1194917" y="4672025"/>
            <a:ext cx="734060" cy="181460"/>
          </a:xfrm>
          <a:prstGeom prst="rect">
            <a:avLst/>
          </a:prstGeom>
        </p:spPr>
        <p:txBody>
          <a:bodyPr vert="horz" wrap="square" lIns="0" tIns="12065" rIns="0" bIns="0" rtlCol="0">
            <a:spAutoFit/>
          </a:bodyPr>
          <a:lstStyle/>
          <a:p>
            <a:pPr marL="12700">
              <a:lnSpc>
                <a:spcPct val="100000"/>
              </a:lnSpc>
              <a:spcBef>
                <a:spcPts val="95"/>
              </a:spcBef>
            </a:pPr>
            <a:r>
              <a:rPr sz="1100" spc="-30" dirty="0">
                <a:latin typeface="BIZ UDPゴシック" panose="020B0400000000000000" pitchFamily="50" charset="-128"/>
                <a:ea typeface="BIZ UDPゴシック" panose="020B0400000000000000" pitchFamily="50" charset="-128"/>
                <a:cs typeface="ＭＳ Ｐゴシック"/>
              </a:rPr>
              <a:t>宿主細胞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7" name="object 37">
            <a:extLst>
              <a:ext uri="{FF2B5EF4-FFF2-40B4-BE49-F238E27FC236}">
                <a16:creationId xmlns:a16="http://schemas.microsoft.com/office/drawing/2014/main" id="{8C5A34B5-6938-FDDC-1210-AB7B797C7D9B}"/>
              </a:ext>
            </a:extLst>
          </p:cNvPr>
          <p:cNvSpPr/>
          <p:nvPr/>
        </p:nvSpPr>
        <p:spPr>
          <a:xfrm>
            <a:off x="2930651" y="4448555"/>
            <a:ext cx="222250" cy="46355"/>
          </a:xfrm>
          <a:custGeom>
            <a:avLst/>
            <a:gdLst/>
            <a:ahLst/>
            <a:cxnLst/>
            <a:rect l="l" t="t" r="r" b="b"/>
            <a:pathLst>
              <a:path w="222250" h="46354">
                <a:moveTo>
                  <a:pt x="0" y="46101"/>
                </a:moveTo>
                <a:lnTo>
                  <a:pt x="222250" y="0"/>
                </a:lnTo>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8" name="object 38">
            <a:extLst>
              <a:ext uri="{FF2B5EF4-FFF2-40B4-BE49-F238E27FC236}">
                <a16:creationId xmlns:a16="http://schemas.microsoft.com/office/drawing/2014/main" id="{0CABFE3A-2826-DD4A-0702-26CE345ECDAC}"/>
              </a:ext>
            </a:extLst>
          </p:cNvPr>
          <p:cNvSpPr txBox="1"/>
          <p:nvPr/>
        </p:nvSpPr>
        <p:spPr>
          <a:xfrm>
            <a:off x="1714627" y="4497070"/>
            <a:ext cx="1383412" cy="193258"/>
          </a:xfrm>
          <a:prstGeom prst="rect">
            <a:avLst/>
          </a:prstGeom>
        </p:spPr>
        <p:txBody>
          <a:bodyPr vert="horz" wrap="square" lIns="0" tIns="72390" rIns="0" bIns="0" rtlCol="0">
            <a:spAutoFit/>
          </a:bodyPr>
          <a:lstStyle/>
          <a:p>
            <a:pPr marL="12700" marR="5080">
              <a:lnSpc>
                <a:spcPct val="71400"/>
              </a:lnSpc>
              <a:spcBef>
                <a:spcPts val="570"/>
              </a:spcBef>
            </a:pPr>
            <a:r>
              <a:rPr sz="1100" spc="-30" dirty="0">
                <a:latin typeface="BIZ UDPゴシック" panose="020B0400000000000000" pitchFamily="50" charset="-128"/>
                <a:ea typeface="BIZ UDPゴシック" panose="020B0400000000000000" pitchFamily="50" charset="-128"/>
                <a:cs typeface="ＭＳ Ｐゴシック"/>
              </a:rPr>
              <a:t>ウイルス由来</a:t>
            </a:r>
            <a:r>
              <a:rPr sz="1100" spc="-35" dirty="0">
                <a:latin typeface="BIZ UDPゴシック" panose="020B0400000000000000" pitchFamily="50" charset="-128"/>
                <a:ea typeface="BIZ UDPゴシック" panose="020B0400000000000000" pitchFamily="50" charset="-128"/>
                <a:cs typeface="ＭＳ Ｐゴシック"/>
              </a:rPr>
              <a:t>ペプチド</a:t>
            </a:r>
            <a:endParaRPr sz="1100" dirty="0">
              <a:latin typeface="BIZ UDPゴシック" panose="020B0400000000000000" pitchFamily="50" charset="-128"/>
              <a:ea typeface="BIZ UDPゴシック" panose="020B0400000000000000" pitchFamily="50" charset="-128"/>
              <a:cs typeface="ＭＳ Ｐゴシック"/>
            </a:endParaRPr>
          </a:p>
        </p:txBody>
      </p:sp>
      <p:grpSp>
        <p:nvGrpSpPr>
          <p:cNvPr id="39" name="object 39">
            <a:extLst>
              <a:ext uri="{FF2B5EF4-FFF2-40B4-BE49-F238E27FC236}">
                <a16:creationId xmlns:a16="http://schemas.microsoft.com/office/drawing/2014/main" id="{6DF9EAB1-DF36-015D-F012-C80180DFB320}"/>
              </a:ext>
            </a:extLst>
          </p:cNvPr>
          <p:cNvGrpSpPr/>
          <p:nvPr/>
        </p:nvGrpSpPr>
        <p:grpSpPr>
          <a:xfrm>
            <a:off x="566927" y="1151636"/>
            <a:ext cx="3847465" cy="5247005"/>
            <a:chOff x="566927" y="1151636"/>
            <a:chExt cx="3847465" cy="5247005"/>
          </a:xfrm>
        </p:grpSpPr>
        <p:pic>
          <p:nvPicPr>
            <p:cNvPr id="40" name="object 40">
              <a:extLst>
                <a:ext uri="{FF2B5EF4-FFF2-40B4-BE49-F238E27FC236}">
                  <a16:creationId xmlns:a16="http://schemas.microsoft.com/office/drawing/2014/main" id="{36BF89FD-150F-12AC-37D9-92479C579B69}"/>
                </a:ext>
              </a:extLst>
            </p:cNvPr>
            <p:cNvPicPr/>
            <p:nvPr/>
          </p:nvPicPr>
          <p:blipFill>
            <a:blip r:embed="rId10" cstate="print"/>
            <a:stretch>
              <a:fillRect/>
            </a:stretch>
          </p:blipFill>
          <p:spPr>
            <a:xfrm>
              <a:off x="3423666" y="4563109"/>
              <a:ext cx="284480" cy="121538"/>
            </a:xfrm>
            <a:prstGeom prst="rect">
              <a:avLst/>
            </a:prstGeom>
          </p:spPr>
        </p:pic>
        <p:pic>
          <p:nvPicPr>
            <p:cNvPr id="41" name="object 41">
              <a:extLst>
                <a:ext uri="{FF2B5EF4-FFF2-40B4-BE49-F238E27FC236}">
                  <a16:creationId xmlns:a16="http://schemas.microsoft.com/office/drawing/2014/main" id="{76958367-E25E-4372-F2E2-2F214536EFE4}"/>
                </a:ext>
              </a:extLst>
            </p:cNvPr>
            <p:cNvPicPr/>
            <p:nvPr/>
          </p:nvPicPr>
          <p:blipFill>
            <a:blip r:embed="rId11" cstate="print"/>
            <a:stretch>
              <a:fillRect/>
            </a:stretch>
          </p:blipFill>
          <p:spPr>
            <a:xfrm>
              <a:off x="3311270" y="4833746"/>
              <a:ext cx="479170" cy="300608"/>
            </a:xfrm>
            <a:prstGeom prst="rect">
              <a:avLst/>
            </a:prstGeom>
          </p:spPr>
        </p:pic>
        <p:sp>
          <p:nvSpPr>
            <p:cNvPr id="42" name="object 42">
              <a:extLst>
                <a:ext uri="{FF2B5EF4-FFF2-40B4-BE49-F238E27FC236}">
                  <a16:creationId xmlns:a16="http://schemas.microsoft.com/office/drawing/2014/main" id="{BE0BE0B8-4BD9-5EA9-CDD8-F7ECEB19EAC5}"/>
                </a:ext>
              </a:extLst>
            </p:cNvPr>
            <p:cNvSpPr/>
            <p:nvPr/>
          </p:nvSpPr>
          <p:spPr>
            <a:xfrm>
              <a:off x="842771" y="2223516"/>
              <a:ext cx="1316990" cy="2262505"/>
            </a:xfrm>
            <a:custGeom>
              <a:avLst/>
              <a:gdLst/>
              <a:ahLst/>
              <a:cxnLst/>
              <a:rect l="l" t="t" r="r" b="b"/>
              <a:pathLst>
                <a:path w="1316989" h="2262504">
                  <a:moveTo>
                    <a:pt x="0" y="0"/>
                  </a:moveTo>
                  <a:lnTo>
                    <a:pt x="0" y="1132332"/>
                  </a:lnTo>
                  <a:lnTo>
                    <a:pt x="90398" y="2261997"/>
                  </a:lnTo>
                  <a:lnTo>
                    <a:pt x="141891" y="2258086"/>
                  </a:lnTo>
                  <a:lnTo>
                    <a:pt x="192769" y="2252512"/>
                  </a:lnTo>
                  <a:lnTo>
                    <a:pt x="242995" y="2245305"/>
                  </a:lnTo>
                  <a:lnTo>
                    <a:pt x="292533" y="2236500"/>
                  </a:lnTo>
                  <a:lnTo>
                    <a:pt x="341348" y="2226130"/>
                  </a:lnTo>
                  <a:lnTo>
                    <a:pt x="389405" y="2214226"/>
                  </a:lnTo>
                  <a:lnTo>
                    <a:pt x="436667" y="2200823"/>
                  </a:lnTo>
                  <a:lnTo>
                    <a:pt x="483099" y="2185952"/>
                  </a:lnTo>
                  <a:lnTo>
                    <a:pt x="528664" y="2169647"/>
                  </a:lnTo>
                  <a:lnTo>
                    <a:pt x="573328" y="2151941"/>
                  </a:lnTo>
                  <a:lnTo>
                    <a:pt x="617055" y="2132867"/>
                  </a:lnTo>
                  <a:lnTo>
                    <a:pt x="659808" y="2112457"/>
                  </a:lnTo>
                  <a:lnTo>
                    <a:pt x="701553" y="2090744"/>
                  </a:lnTo>
                  <a:lnTo>
                    <a:pt x="742253" y="2067762"/>
                  </a:lnTo>
                  <a:lnTo>
                    <a:pt x="781872" y="2043543"/>
                  </a:lnTo>
                  <a:lnTo>
                    <a:pt x="820375" y="2018120"/>
                  </a:lnTo>
                  <a:lnTo>
                    <a:pt x="857727" y="1991526"/>
                  </a:lnTo>
                  <a:lnTo>
                    <a:pt x="893891" y="1963794"/>
                  </a:lnTo>
                  <a:lnTo>
                    <a:pt x="928832" y="1934957"/>
                  </a:lnTo>
                  <a:lnTo>
                    <a:pt x="962513" y="1905047"/>
                  </a:lnTo>
                  <a:lnTo>
                    <a:pt x="994900" y="1874098"/>
                  </a:lnTo>
                  <a:lnTo>
                    <a:pt x="1025957" y="1842143"/>
                  </a:lnTo>
                  <a:lnTo>
                    <a:pt x="1055647" y="1809214"/>
                  </a:lnTo>
                  <a:lnTo>
                    <a:pt x="1083936" y="1775344"/>
                  </a:lnTo>
                  <a:lnTo>
                    <a:pt x="1110787" y="1740566"/>
                  </a:lnTo>
                  <a:lnTo>
                    <a:pt x="1136164" y="1704913"/>
                  </a:lnTo>
                  <a:lnTo>
                    <a:pt x="1160032" y="1668419"/>
                  </a:lnTo>
                  <a:lnTo>
                    <a:pt x="1182356" y="1631115"/>
                  </a:lnTo>
                  <a:lnTo>
                    <a:pt x="1203099" y="1593035"/>
                  </a:lnTo>
                  <a:lnTo>
                    <a:pt x="1222225" y="1554212"/>
                  </a:lnTo>
                  <a:lnTo>
                    <a:pt x="1239700" y="1514678"/>
                  </a:lnTo>
                  <a:lnTo>
                    <a:pt x="1255487" y="1474466"/>
                  </a:lnTo>
                  <a:lnTo>
                    <a:pt x="1269550" y="1433610"/>
                  </a:lnTo>
                  <a:lnTo>
                    <a:pt x="1281854" y="1392143"/>
                  </a:lnTo>
                  <a:lnTo>
                    <a:pt x="1292364" y="1350096"/>
                  </a:lnTo>
                  <a:lnTo>
                    <a:pt x="1301042" y="1307503"/>
                  </a:lnTo>
                  <a:lnTo>
                    <a:pt x="1307854" y="1264398"/>
                  </a:lnTo>
                  <a:lnTo>
                    <a:pt x="1312765" y="1220812"/>
                  </a:lnTo>
                  <a:lnTo>
                    <a:pt x="1315737" y="1176779"/>
                  </a:lnTo>
                  <a:lnTo>
                    <a:pt x="1316736" y="1132332"/>
                  </a:lnTo>
                  <a:lnTo>
                    <a:pt x="1315739" y="1087870"/>
                  </a:lnTo>
                  <a:lnTo>
                    <a:pt x="1312774" y="1043843"/>
                  </a:lnTo>
                  <a:lnTo>
                    <a:pt x="1307877" y="1000282"/>
                  </a:lnTo>
                  <a:lnTo>
                    <a:pt x="1301084" y="957217"/>
                  </a:lnTo>
                  <a:lnTo>
                    <a:pt x="1292433" y="914681"/>
                  </a:lnTo>
                  <a:lnTo>
                    <a:pt x="1281959" y="872705"/>
                  </a:lnTo>
                  <a:lnTo>
                    <a:pt x="1269700" y="831320"/>
                  </a:lnTo>
                  <a:lnTo>
                    <a:pt x="1255691" y="790559"/>
                  </a:lnTo>
                  <a:lnTo>
                    <a:pt x="1239970" y="750451"/>
                  </a:lnTo>
                  <a:lnTo>
                    <a:pt x="1222574" y="711030"/>
                  </a:lnTo>
                  <a:lnTo>
                    <a:pt x="1203538" y="672325"/>
                  </a:lnTo>
                  <a:lnTo>
                    <a:pt x="1182899" y="634370"/>
                  </a:lnTo>
                  <a:lnTo>
                    <a:pt x="1160694" y="597195"/>
                  </a:lnTo>
                  <a:lnTo>
                    <a:pt x="1136960" y="560831"/>
                  </a:lnTo>
                  <a:lnTo>
                    <a:pt x="1111733" y="525311"/>
                  </a:lnTo>
                  <a:lnTo>
                    <a:pt x="1085049" y="490666"/>
                  </a:lnTo>
                  <a:lnTo>
                    <a:pt x="1056946" y="456926"/>
                  </a:lnTo>
                  <a:lnTo>
                    <a:pt x="1027460" y="424125"/>
                  </a:lnTo>
                  <a:lnTo>
                    <a:pt x="996627" y="392292"/>
                  </a:lnTo>
                  <a:lnTo>
                    <a:pt x="964484" y="361460"/>
                  </a:lnTo>
                  <a:lnTo>
                    <a:pt x="931068" y="331660"/>
                  </a:lnTo>
                  <a:lnTo>
                    <a:pt x="896415" y="302924"/>
                  </a:lnTo>
                  <a:lnTo>
                    <a:pt x="860562" y="275282"/>
                  </a:lnTo>
                  <a:lnTo>
                    <a:pt x="823546" y="248767"/>
                  </a:lnTo>
                  <a:lnTo>
                    <a:pt x="785403" y="223410"/>
                  </a:lnTo>
                  <a:lnTo>
                    <a:pt x="746169" y="199242"/>
                  </a:lnTo>
                  <a:lnTo>
                    <a:pt x="705881" y="176295"/>
                  </a:lnTo>
                  <a:lnTo>
                    <a:pt x="664576" y="154601"/>
                  </a:lnTo>
                  <a:lnTo>
                    <a:pt x="622291" y="134190"/>
                  </a:lnTo>
                  <a:lnTo>
                    <a:pt x="579062" y="115095"/>
                  </a:lnTo>
                  <a:lnTo>
                    <a:pt x="534925" y="97346"/>
                  </a:lnTo>
                  <a:lnTo>
                    <a:pt x="489918" y="80976"/>
                  </a:lnTo>
                  <a:lnTo>
                    <a:pt x="444076" y="66015"/>
                  </a:lnTo>
                  <a:lnTo>
                    <a:pt x="397437" y="52496"/>
                  </a:lnTo>
                  <a:lnTo>
                    <a:pt x="350036" y="40449"/>
                  </a:lnTo>
                  <a:lnTo>
                    <a:pt x="301911" y="29906"/>
                  </a:lnTo>
                  <a:lnTo>
                    <a:pt x="253099" y="20899"/>
                  </a:lnTo>
                  <a:lnTo>
                    <a:pt x="203635" y="13459"/>
                  </a:lnTo>
                  <a:lnTo>
                    <a:pt x="153557" y="7618"/>
                  </a:lnTo>
                  <a:lnTo>
                    <a:pt x="102900" y="3406"/>
                  </a:lnTo>
                  <a:lnTo>
                    <a:pt x="51702" y="856"/>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3" name="object 43">
              <a:extLst>
                <a:ext uri="{FF2B5EF4-FFF2-40B4-BE49-F238E27FC236}">
                  <a16:creationId xmlns:a16="http://schemas.microsoft.com/office/drawing/2014/main" id="{DCA07BFB-D6ED-D22B-619A-9F72A22A1DC8}"/>
                </a:ext>
              </a:extLst>
            </p:cNvPr>
            <p:cNvSpPr/>
            <p:nvPr/>
          </p:nvSpPr>
          <p:spPr>
            <a:xfrm>
              <a:off x="842771" y="2223516"/>
              <a:ext cx="1316990" cy="2262505"/>
            </a:xfrm>
            <a:custGeom>
              <a:avLst/>
              <a:gdLst/>
              <a:ahLst/>
              <a:cxnLst/>
              <a:rect l="l" t="t" r="r" b="b"/>
              <a:pathLst>
                <a:path w="1316989" h="2262504">
                  <a:moveTo>
                    <a:pt x="0" y="0"/>
                  </a:moveTo>
                  <a:lnTo>
                    <a:pt x="51702" y="856"/>
                  </a:lnTo>
                  <a:lnTo>
                    <a:pt x="102900" y="3406"/>
                  </a:lnTo>
                  <a:lnTo>
                    <a:pt x="153557" y="7618"/>
                  </a:lnTo>
                  <a:lnTo>
                    <a:pt x="203635" y="13459"/>
                  </a:lnTo>
                  <a:lnTo>
                    <a:pt x="253099" y="20899"/>
                  </a:lnTo>
                  <a:lnTo>
                    <a:pt x="301911" y="29906"/>
                  </a:lnTo>
                  <a:lnTo>
                    <a:pt x="350036" y="40449"/>
                  </a:lnTo>
                  <a:lnTo>
                    <a:pt x="397437" y="52496"/>
                  </a:lnTo>
                  <a:lnTo>
                    <a:pt x="444076" y="66015"/>
                  </a:lnTo>
                  <a:lnTo>
                    <a:pt x="489918" y="80976"/>
                  </a:lnTo>
                  <a:lnTo>
                    <a:pt x="534925" y="97346"/>
                  </a:lnTo>
                  <a:lnTo>
                    <a:pt x="579062" y="115095"/>
                  </a:lnTo>
                  <a:lnTo>
                    <a:pt x="622291" y="134190"/>
                  </a:lnTo>
                  <a:lnTo>
                    <a:pt x="664576" y="154601"/>
                  </a:lnTo>
                  <a:lnTo>
                    <a:pt x="705881" y="176295"/>
                  </a:lnTo>
                  <a:lnTo>
                    <a:pt x="746169" y="199242"/>
                  </a:lnTo>
                  <a:lnTo>
                    <a:pt x="785403" y="223410"/>
                  </a:lnTo>
                  <a:lnTo>
                    <a:pt x="823546" y="248767"/>
                  </a:lnTo>
                  <a:lnTo>
                    <a:pt x="860562" y="275282"/>
                  </a:lnTo>
                  <a:lnTo>
                    <a:pt x="896415" y="302924"/>
                  </a:lnTo>
                  <a:lnTo>
                    <a:pt x="931068" y="331660"/>
                  </a:lnTo>
                  <a:lnTo>
                    <a:pt x="964484" y="361460"/>
                  </a:lnTo>
                  <a:lnTo>
                    <a:pt x="996627" y="392292"/>
                  </a:lnTo>
                  <a:lnTo>
                    <a:pt x="1027460" y="424125"/>
                  </a:lnTo>
                  <a:lnTo>
                    <a:pt x="1056946" y="456926"/>
                  </a:lnTo>
                  <a:lnTo>
                    <a:pt x="1085049" y="490666"/>
                  </a:lnTo>
                  <a:lnTo>
                    <a:pt x="1111733" y="525311"/>
                  </a:lnTo>
                  <a:lnTo>
                    <a:pt x="1136960" y="560831"/>
                  </a:lnTo>
                  <a:lnTo>
                    <a:pt x="1160694" y="597195"/>
                  </a:lnTo>
                  <a:lnTo>
                    <a:pt x="1182899" y="634370"/>
                  </a:lnTo>
                  <a:lnTo>
                    <a:pt x="1203538" y="672325"/>
                  </a:lnTo>
                  <a:lnTo>
                    <a:pt x="1222574" y="711030"/>
                  </a:lnTo>
                  <a:lnTo>
                    <a:pt x="1239970" y="750451"/>
                  </a:lnTo>
                  <a:lnTo>
                    <a:pt x="1255691" y="790559"/>
                  </a:lnTo>
                  <a:lnTo>
                    <a:pt x="1269700" y="831320"/>
                  </a:lnTo>
                  <a:lnTo>
                    <a:pt x="1281959" y="872705"/>
                  </a:lnTo>
                  <a:lnTo>
                    <a:pt x="1292433" y="914681"/>
                  </a:lnTo>
                  <a:lnTo>
                    <a:pt x="1301084" y="957217"/>
                  </a:lnTo>
                  <a:lnTo>
                    <a:pt x="1307877" y="1000282"/>
                  </a:lnTo>
                  <a:lnTo>
                    <a:pt x="1312774" y="1043843"/>
                  </a:lnTo>
                  <a:lnTo>
                    <a:pt x="1315739" y="1087870"/>
                  </a:lnTo>
                  <a:lnTo>
                    <a:pt x="1316736" y="1132332"/>
                  </a:lnTo>
                  <a:lnTo>
                    <a:pt x="1315737" y="1176779"/>
                  </a:lnTo>
                  <a:lnTo>
                    <a:pt x="1312765" y="1220812"/>
                  </a:lnTo>
                  <a:lnTo>
                    <a:pt x="1307854" y="1264398"/>
                  </a:lnTo>
                  <a:lnTo>
                    <a:pt x="1301042" y="1307503"/>
                  </a:lnTo>
                  <a:lnTo>
                    <a:pt x="1292364" y="1350096"/>
                  </a:lnTo>
                  <a:lnTo>
                    <a:pt x="1281854" y="1392143"/>
                  </a:lnTo>
                  <a:lnTo>
                    <a:pt x="1269550" y="1433610"/>
                  </a:lnTo>
                  <a:lnTo>
                    <a:pt x="1255487" y="1474466"/>
                  </a:lnTo>
                  <a:lnTo>
                    <a:pt x="1239700" y="1514678"/>
                  </a:lnTo>
                  <a:lnTo>
                    <a:pt x="1222225" y="1554212"/>
                  </a:lnTo>
                  <a:lnTo>
                    <a:pt x="1203099" y="1593035"/>
                  </a:lnTo>
                  <a:lnTo>
                    <a:pt x="1182356" y="1631115"/>
                  </a:lnTo>
                  <a:lnTo>
                    <a:pt x="1160032" y="1668419"/>
                  </a:lnTo>
                  <a:lnTo>
                    <a:pt x="1136164" y="1704913"/>
                  </a:lnTo>
                  <a:lnTo>
                    <a:pt x="1110787" y="1740566"/>
                  </a:lnTo>
                  <a:lnTo>
                    <a:pt x="1083936" y="1775344"/>
                  </a:lnTo>
                  <a:lnTo>
                    <a:pt x="1055647" y="1809214"/>
                  </a:lnTo>
                  <a:lnTo>
                    <a:pt x="1025957" y="1842143"/>
                  </a:lnTo>
                  <a:lnTo>
                    <a:pt x="994900" y="1874098"/>
                  </a:lnTo>
                  <a:lnTo>
                    <a:pt x="962513" y="1905047"/>
                  </a:lnTo>
                  <a:lnTo>
                    <a:pt x="928832" y="1934957"/>
                  </a:lnTo>
                  <a:lnTo>
                    <a:pt x="893891" y="1963794"/>
                  </a:lnTo>
                  <a:lnTo>
                    <a:pt x="857727" y="1991526"/>
                  </a:lnTo>
                  <a:lnTo>
                    <a:pt x="820375" y="2018120"/>
                  </a:lnTo>
                  <a:lnTo>
                    <a:pt x="781872" y="2043543"/>
                  </a:lnTo>
                  <a:lnTo>
                    <a:pt x="742253" y="2067762"/>
                  </a:lnTo>
                  <a:lnTo>
                    <a:pt x="701553" y="2090744"/>
                  </a:lnTo>
                  <a:lnTo>
                    <a:pt x="659808" y="2112457"/>
                  </a:lnTo>
                  <a:lnTo>
                    <a:pt x="617055" y="2132867"/>
                  </a:lnTo>
                  <a:lnTo>
                    <a:pt x="573328" y="2151941"/>
                  </a:lnTo>
                  <a:lnTo>
                    <a:pt x="528664" y="2169647"/>
                  </a:lnTo>
                  <a:lnTo>
                    <a:pt x="483099" y="2185952"/>
                  </a:lnTo>
                  <a:lnTo>
                    <a:pt x="436667" y="2200823"/>
                  </a:lnTo>
                  <a:lnTo>
                    <a:pt x="389405" y="2214226"/>
                  </a:lnTo>
                  <a:lnTo>
                    <a:pt x="341348" y="2226130"/>
                  </a:lnTo>
                  <a:lnTo>
                    <a:pt x="292533" y="2236500"/>
                  </a:lnTo>
                  <a:lnTo>
                    <a:pt x="242995" y="2245305"/>
                  </a:lnTo>
                  <a:lnTo>
                    <a:pt x="192769" y="2252512"/>
                  </a:lnTo>
                  <a:lnTo>
                    <a:pt x="141891" y="2258086"/>
                  </a:lnTo>
                  <a:lnTo>
                    <a:pt x="90398" y="226199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4" name="object 44">
              <a:extLst>
                <a:ext uri="{FF2B5EF4-FFF2-40B4-BE49-F238E27FC236}">
                  <a16:creationId xmlns:a16="http://schemas.microsoft.com/office/drawing/2014/main" id="{39FA3A59-700C-F7C8-50C2-7CB60035608F}"/>
                </a:ext>
              </a:extLst>
            </p:cNvPr>
            <p:cNvSpPr/>
            <p:nvPr/>
          </p:nvSpPr>
          <p:spPr>
            <a:xfrm>
              <a:off x="793153" y="2775203"/>
              <a:ext cx="699135" cy="1161415"/>
            </a:xfrm>
            <a:custGeom>
              <a:avLst/>
              <a:gdLst/>
              <a:ahLst/>
              <a:cxnLst/>
              <a:rect l="l" t="t" r="r" b="b"/>
              <a:pathLst>
                <a:path w="699135" h="1161414">
                  <a:moveTo>
                    <a:pt x="23710" y="0"/>
                  </a:moveTo>
                  <a:lnTo>
                    <a:pt x="23710" y="580644"/>
                  </a:lnTo>
                  <a:lnTo>
                    <a:pt x="0" y="1160907"/>
                  </a:lnTo>
                  <a:lnTo>
                    <a:pt x="7899" y="1161161"/>
                  </a:lnTo>
                  <a:lnTo>
                    <a:pt x="74096" y="1159695"/>
                  </a:lnTo>
                  <a:lnTo>
                    <a:pt x="123475" y="1154992"/>
                  </a:lnTo>
                  <a:lnTo>
                    <a:pt x="171719" y="1147290"/>
                  </a:lnTo>
                  <a:lnTo>
                    <a:pt x="218695" y="1136703"/>
                  </a:lnTo>
                  <a:lnTo>
                    <a:pt x="264275" y="1123342"/>
                  </a:lnTo>
                  <a:lnTo>
                    <a:pt x="308327" y="1107320"/>
                  </a:lnTo>
                  <a:lnTo>
                    <a:pt x="350720" y="1088749"/>
                  </a:lnTo>
                  <a:lnTo>
                    <a:pt x="391324" y="1067741"/>
                  </a:lnTo>
                  <a:lnTo>
                    <a:pt x="430009" y="1044408"/>
                  </a:lnTo>
                  <a:lnTo>
                    <a:pt x="466644" y="1018863"/>
                  </a:lnTo>
                  <a:lnTo>
                    <a:pt x="501099" y="991219"/>
                  </a:lnTo>
                  <a:lnTo>
                    <a:pt x="533242" y="961586"/>
                  </a:lnTo>
                  <a:lnTo>
                    <a:pt x="562944" y="930079"/>
                  </a:lnTo>
                  <a:lnTo>
                    <a:pt x="590073" y="896808"/>
                  </a:lnTo>
                  <a:lnTo>
                    <a:pt x="614500" y="861886"/>
                  </a:lnTo>
                  <a:lnTo>
                    <a:pt x="636093" y="825426"/>
                  </a:lnTo>
                  <a:lnTo>
                    <a:pt x="654722" y="787539"/>
                  </a:lnTo>
                  <a:lnTo>
                    <a:pt x="670257" y="748339"/>
                  </a:lnTo>
                  <a:lnTo>
                    <a:pt x="682568" y="707937"/>
                  </a:lnTo>
                  <a:lnTo>
                    <a:pt x="691522" y="666446"/>
                  </a:lnTo>
                  <a:lnTo>
                    <a:pt x="696991" y="623977"/>
                  </a:lnTo>
                  <a:lnTo>
                    <a:pt x="698842" y="580644"/>
                  </a:lnTo>
                  <a:lnTo>
                    <a:pt x="696991" y="537310"/>
                  </a:lnTo>
                  <a:lnTo>
                    <a:pt x="691522" y="494841"/>
                  </a:lnTo>
                  <a:lnTo>
                    <a:pt x="682568" y="453350"/>
                  </a:lnTo>
                  <a:lnTo>
                    <a:pt x="670257" y="412948"/>
                  </a:lnTo>
                  <a:lnTo>
                    <a:pt x="654722" y="373748"/>
                  </a:lnTo>
                  <a:lnTo>
                    <a:pt x="636093" y="335861"/>
                  </a:lnTo>
                  <a:lnTo>
                    <a:pt x="614500" y="299401"/>
                  </a:lnTo>
                  <a:lnTo>
                    <a:pt x="590073" y="264479"/>
                  </a:lnTo>
                  <a:lnTo>
                    <a:pt x="562944" y="231208"/>
                  </a:lnTo>
                  <a:lnTo>
                    <a:pt x="533242" y="199701"/>
                  </a:lnTo>
                  <a:lnTo>
                    <a:pt x="501099" y="170068"/>
                  </a:lnTo>
                  <a:lnTo>
                    <a:pt x="466644" y="142424"/>
                  </a:lnTo>
                  <a:lnTo>
                    <a:pt x="430009" y="116879"/>
                  </a:lnTo>
                  <a:lnTo>
                    <a:pt x="391324" y="93546"/>
                  </a:lnTo>
                  <a:lnTo>
                    <a:pt x="350720" y="72538"/>
                  </a:lnTo>
                  <a:lnTo>
                    <a:pt x="308327" y="53967"/>
                  </a:lnTo>
                  <a:lnTo>
                    <a:pt x="264275" y="37945"/>
                  </a:lnTo>
                  <a:lnTo>
                    <a:pt x="218695" y="24584"/>
                  </a:lnTo>
                  <a:lnTo>
                    <a:pt x="171719" y="13997"/>
                  </a:lnTo>
                  <a:lnTo>
                    <a:pt x="123475" y="6295"/>
                  </a:lnTo>
                  <a:lnTo>
                    <a:pt x="74096" y="1592"/>
                  </a:lnTo>
                  <a:lnTo>
                    <a:pt x="23710"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5" name="object 45">
              <a:extLst>
                <a:ext uri="{FF2B5EF4-FFF2-40B4-BE49-F238E27FC236}">
                  <a16:creationId xmlns:a16="http://schemas.microsoft.com/office/drawing/2014/main" id="{19F329FB-939C-5D02-42DF-D9AC341FC2E9}"/>
                </a:ext>
              </a:extLst>
            </p:cNvPr>
            <p:cNvSpPr/>
            <p:nvPr/>
          </p:nvSpPr>
          <p:spPr>
            <a:xfrm>
              <a:off x="793153" y="2775203"/>
              <a:ext cx="699135" cy="1161415"/>
            </a:xfrm>
            <a:custGeom>
              <a:avLst/>
              <a:gdLst/>
              <a:ahLst/>
              <a:cxnLst/>
              <a:rect l="l" t="t" r="r" b="b"/>
              <a:pathLst>
                <a:path w="699135" h="1161414">
                  <a:moveTo>
                    <a:pt x="23710" y="0"/>
                  </a:moveTo>
                  <a:lnTo>
                    <a:pt x="74096" y="1592"/>
                  </a:lnTo>
                  <a:lnTo>
                    <a:pt x="123475" y="6295"/>
                  </a:lnTo>
                  <a:lnTo>
                    <a:pt x="171719" y="13997"/>
                  </a:lnTo>
                  <a:lnTo>
                    <a:pt x="218695" y="24584"/>
                  </a:lnTo>
                  <a:lnTo>
                    <a:pt x="264275" y="37945"/>
                  </a:lnTo>
                  <a:lnTo>
                    <a:pt x="308327" y="53967"/>
                  </a:lnTo>
                  <a:lnTo>
                    <a:pt x="350720" y="72538"/>
                  </a:lnTo>
                  <a:lnTo>
                    <a:pt x="391324" y="93546"/>
                  </a:lnTo>
                  <a:lnTo>
                    <a:pt x="430009" y="116879"/>
                  </a:lnTo>
                  <a:lnTo>
                    <a:pt x="466644" y="142424"/>
                  </a:lnTo>
                  <a:lnTo>
                    <a:pt x="501099" y="170068"/>
                  </a:lnTo>
                  <a:lnTo>
                    <a:pt x="533242" y="199701"/>
                  </a:lnTo>
                  <a:lnTo>
                    <a:pt x="562944" y="231208"/>
                  </a:lnTo>
                  <a:lnTo>
                    <a:pt x="590073" y="264479"/>
                  </a:lnTo>
                  <a:lnTo>
                    <a:pt x="614500" y="299401"/>
                  </a:lnTo>
                  <a:lnTo>
                    <a:pt x="636093" y="335861"/>
                  </a:lnTo>
                  <a:lnTo>
                    <a:pt x="654722" y="373748"/>
                  </a:lnTo>
                  <a:lnTo>
                    <a:pt x="670257" y="412948"/>
                  </a:lnTo>
                  <a:lnTo>
                    <a:pt x="682568" y="453350"/>
                  </a:lnTo>
                  <a:lnTo>
                    <a:pt x="691522" y="494841"/>
                  </a:lnTo>
                  <a:lnTo>
                    <a:pt x="696991" y="537310"/>
                  </a:lnTo>
                  <a:lnTo>
                    <a:pt x="698842" y="580644"/>
                  </a:lnTo>
                  <a:lnTo>
                    <a:pt x="696991" y="623977"/>
                  </a:lnTo>
                  <a:lnTo>
                    <a:pt x="691522" y="666446"/>
                  </a:lnTo>
                  <a:lnTo>
                    <a:pt x="682568" y="707937"/>
                  </a:lnTo>
                  <a:lnTo>
                    <a:pt x="670257" y="748339"/>
                  </a:lnTo>
                  <a:lnTo>
                    <a:pt x="654722" y="787539"/>
                  </a:lnTo>
                  <a:lnTo>
                    <a:pt x="636093" y="825426"/>
                  </a:lnTo>
                  <a:lnTo>
                    <a:pt x="614500" y="861886"/>
                  </a:lnTo>
                  <a:lnTo>
                    <a:pt x="590073" y="896808"/>
                  </a:lnTo>
                  <a:lnTo>
                    <a:pt x="562944" y="930079"/>
                  </a:lnTo>
                  <a:lnTo>
                    <a:pt x="533242" y="961586"/>
                  </a:lnTo>
                  <a:lnTo>
                    <a:pt x="501099" y="991219"/>
                  </a:lnTo>
                  <a:lnTo>
                    <a:pt x="466644" y="1018863"/>
                  </a:lnTo>
                  <a:lnTo>
                    <a:pt x="430009" y="1044408"/>
                  </a:lnTo>
                  <a:lnTo>
                    <a:pt x="391324" y="1067741"/>
                  </a:lnTo>
                  <a:lnTo>
                    <a:pt x="350720" y="1088749"/>
                  </a:lnTo>
                  <a:lnTo>
                    <a:pt x="308327" y="1107320"/>
                  </a:lnTo>
                  <a:lnTo>
                    <a:pt x="264275" y="1123342"/>
                  </a:lnTo>
                  <a:lnTo>
                    <a:pt x="218695" y="1136703"/>
                  </a:lnTo>
                  <a:lnTo>
                    <a:pt x="171719" y="1147290"/>
                  </a:lnTo>
                  <a:lnTo>
                    <a:pt x="123475" y="1154992"/>
                  </a:lnTo>
                  <a:lnTo>
                    <a:pt x="74096" y="1159695"/>
                  </a:lnTo>
                  <a:lnTo>
                    <a:pt x="23710" y="1161288"/>
                  </a:lnTo>
                  <a:lnTo>
                    <a:pt x="15811" y="1161288"/>
                  </a:lnTo>
                  <a:lnTo>
                    <a:pt x="7899"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6" name="object 46">
              <a:extLst>
                <a:ext uri="{FF2B5EF4-FFF2-40B4-BE49-F238E27FC236}">
                  <a16:creationId xmlns:a16="http://schemas.microsoft.com/office/drawing/2014/main" id="{556FB3E7-DC2A-6384-D139-4B491ABC6221}"/>
                </a:ext>
              </a:extLst>
            </p:cNvPr>
            <p:cNvSpPr/>
            <p:nvPr/>
          </p:nvSpPr>
          <p:spPr>
            <a:xfrm>
              <a:off x="566927" y="2188463"/>
              <a:ext cx="527685" cy="2411095"/>
            </a:xfrm>
            <a:custGeom>
              <a:avLst/>
              <a:gdLst/>
              <a:ahLst/>
              <a:cxnLst/>
              <a:rect l="l" t="t" r="r" b="b"/>
              <a:pathLst>
                <a:path w="527685" h="2411095">
                  <a:moveTo>
                    <a:pt x="527304" y="0"/>
                  </a:moveTo>
                  <a:lnTo>
                    <a:pt x="0" y="0"/>
                  </a:lnTo>
                  <a:lnTo>
                    <a:pt x="0" y="2410968"/>
                  </a:lnTo>
                  <a:lnTo>
                    <a:pt x="527304" y="2410968"/>
                  </a:lnTo>
                  <a:lnTo>
                    <a:pt x="527304"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7" name="object 47">
              <a:extLst>
                <a:ext uri="{FF2B5EF4-FFF2-40B4-BE49-F238E27FC236}">
                  <a16:creationId xmlns:a16="http://schemas.microsoft.com/office/drawing/2014/main" id="{560798A7-DC08-EBC4-6E75-DB28F1BF8FF7}"/>
                </a:ext>
              </a:extLst>
            </p:cNvPr>
            <p:cNvSpPr/>
            <p:nvPr/>
          </p:nvSpPr>
          <p:spPr>
            <a:xfrm>
              <a:off x="1091183" y="1164336"/>
              <a:ext cx="3310254" cy="5221605"/>
            </a:xfrm>
            <a:custGeom>
              <a:avLst/>
              <a:gdLst/>
              <a:ahLst/>
              <a:cxnLst/>
              <a:rect l="l" t="t" r="r" b="b"/>
              <a:pathLst>
                <a:path w="3310254" h="5221605">
                  <a:moveTo>
                    <a:pt x="0" y="5221224"/>
                  </a:moveTo>
                  <a:lnTo>
                    <a:pt x="3310128" y="5221224"/>
                  </a:lnTo>
                  <a:lnTo>
                    <a:pt x="33101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8" name="object 48">
              <a:extLst>
                <a:ext uri="{FF2B5EF4-FFF2-40B4-BE49-F238E27FC236}">
                  <a16:creationId xmlns:a16="http://schemas.microsoft.com/office/drawing/2014/main" id="{B2219F0D-85EA-3A5A-040D-BE425FBE2898}"/>
                </a:ext>
              </a:extLst>
            </p:cNvPr>
            <p:cNvSpPr/>
            <p:nvPr/>
          </p:nvSpPr>
          <p:spPr>
            <a:xfrm>
              <a:off x="1420367" y="154228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9" name="object 49">
              <a:extLst>
                <a:ext uri="{FF2B5EF4-FFF2-40B4-BE49-F238E27FC236}">
                  <a16:creationId xmlns:a16="http://schemas.microsoft.com/office/drawing/2014/main" id="{D0719BFC-5BE2-B820-8471-AA3AE86CFB7E}"/>
                </a:ext>
              </a:extLst>
            </p:cNvPr>
            <p:cNvSpPr/>
            <p:nvPr/>
          </p:nvSpPr>
          <p:spPr>
            <a:xfrm>
              <a:off x="14508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0" name="object 50">
              <a:extLst>
                <a:ext uri="{FF2B5EF4-FFF2-40B4-BE49-F238E27FC236}">
                  <a16:creationId xmlns:a16="http://schemas.microsoft.com/office/drawing/2014/main" id="{A390E912-A385-C228-4114-F8A38A331BA4}"/>
                </a:ext>
              </a:extLst>
            </p:cNvPr>
            <p:cNvSpPr/>
            <p:nvPr/>
          </p:nvSpPr>
          <p:spPr>
            <a:xfrm>
              <a:off x="1420367" y="2072639"/>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1" name="object 51">
              <a:extLst>
                <a:ext uri="{FF2B5EF4-FFF2-40B4-BE49-F238E27FC236}">
                  <a16:creationId xmlns:a16="http://schemas.microsoft.com/office/drawing/2014/main" id="{3569A143-0541-EE35-E392-5F3F1CC741B4}"/>
                </a:ext>
              </a:extLst>
            </p:cNvPr>
            <p:cNvSpPr/>
            <p:nvPr/>
          </p:nvSpPr>
          <p:spPr>
            <a:xfrm>
              <a:off x="14508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2" name="object 52">
              <a:extLst>
                <a:ext uri="{FF2B5EF4-FFF2-40B4-BE49-F238E27FC236}">
                  <a16:creationId xmlns:a16="http://schemas.microsoft.com/office/drawing/2014/main" id="{A54514E4-4E80-35B5-9DBC-851CB61919B0}"/>
                </a:ext>
              </a:extLst>
            </p:cNvPr>
            <p:cNvSpPr/>
            <p:nvPr/>
          </p:nvSpPr>
          <p:spPr>
            <a:xfrm>
              <a:off x="1728216" y="1801368"/>
              <a:ext cx="60960" cy="52069"/>
            </a:xfrm>
            <a:custGeom>
              <a:avLst/>
              <a:gdLst/>
              <a:ahLst/>
              <a:cxnLst/>
              <a:rect l="l" t="t" r="r" b="b"/>
              <a:pathLst>
                <a:path w="60960" h="52069">
                  <a:moveTo>
                    <a:pt x="30479" y="0"/>
                  </a:moveTo>
                  <a:lnTo>
                    <a:pt x="18591" y="2030"/>
                  </a:lnTo>
                  <a:lnTo>
                    <a:pt x="8905" y="7572"/>
                  </a:lnTo>
                  <a:lnTo>
                    <a:pt x="2387" y="15805"/>
                  </a:lnTo>
                  <a:lnTo>
                    <a:pt x="0" y="25908"/>
                  </a:lnTo>
                  <a:lnTo>
                    <a:pt x="2387" y="36010"/>
                  </a:lnTo>
                  <a:lnTo>
                    <a:pt x="8905" y="44243"/>
                  </a:lnTo>
                  <a:lnTo>
                    <a:pt x="18591" y="49785"/>
                  </a:lnTo>
                  <a:lnTo>
                    <a:pt x="30479" y="51816"/>
                  </a:lnTo>
                  <a:lnTo>
                    <a:pt x="42368" y="49785"/>
                  </a:lnTo>
                  <a:lnTo>
                    <a:pt x="52054" y="44243"/>
                  </a:lnTo>
                  <a:lnTo>
                    <a:pt x="58572" y="36010"/>
                  </a:lnTo>
                  <a:lnTo>
                    <a:pt x="60959" y="25908"/>
                  </a:lnTo>
                  <a:lnTo>
                    <a:pt x="58572" y="15805"/>
                  </a:lnTo>
                  <a:lnTo>
                    <a:pt x="52054" y="7572"/>
                  </a:lnTo>
                  <a:lnTo>
                    <a:pt x="42368" y="2030"/>
                  </a:lnTo>
                  <a:lnTo>
                    <a:pt x="30479"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3" name="object 53">
              <a:extLst>
                <a:ext uri="{FF2B5EF4-FFF2-40B4-BE49-F238E27FC236}">
                  <a16:creationId xmlns:a16="http://schemas.microsoft.com/office/drawing/2014/main" id="{77D5FF8A-3BE5-97B0-F8BA-7E770D969C7A}"/>
                </a:ext>
              </a:extLst>
            </p:cNvPr>
            <p:cNvSpPr/>
            <p:nvPr/>
          </p:nvSpPr>
          <p:spPr>
            <a:xfrm>
              <a:off x="1679447" y="1825752"/>
              <a:ext cx="84455" cy="0"/>
            </a:xfrm>
            <a:custGeom>
              <a:avLst/>
              <a:gdLst/>
              <a:ahLst/>
              <a:cxnLst/>
              <a:rect l="l" t="t" r="r" b="b"/>
              <a:pathLst>
                <a:path w="84455">
                  <a:moveTo>
                    <a:pt x="84074"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4" name="object 54">
              <a:extLst>
                <a:ext uri="{FF2B5EF4-FFF2-40B4-BE49-F238E27FC236}">
                  <a16:creationId xmlns:a16="http://schemas.microsoft.com/office/drawing/2014/main" id="{1B50861D-6346-4AB1-642B-B09ABC881FC3}"/>
                </a:ext>
              </a:extLst>
            </p:cNvPr>
            <p:cNvSpPr/>
            <p:nvPr/>
          </p:nvSpPr>
          <p:spPr>
            <a:xfrm>
              <a:off x="1115568" y="1801368"/>
              <a:ext cx="58419" cy="52069"/>
            </a:xfrm>
            <a:custGeom>
              <a:avLst/>
              <a:gdLst/>
              <a:ahLst/>
              <a:cxnLst/>
              <a:rect l="l" t="t" r="r" b="b"/>
              <a:pathLst>
                <a:path w="58419" h="52069">
                  <a:moveTo>
                    <a:pt x="28956" y="0"/>
                  </a:moveTo>
                  <a:lnTo>
                    <a:pt x="17686" y="2030"/>
                  </a:lnTo>
                  <a:lnTo>
                    <a:pt x="8482" y="7572"/>
                  </a:lnTo>
                  <a:lnTo>
                    <a:pt x="2275" y="15805"/>
                  </a:lnTo>
                  <a:lnTo>
                    <a:pt x="0" y="25908"/>
                  </a:lnTo>
                  <a:lnTo>
                    <a:pt x="2275" y="36010"/>
                  </a:lnTo>
                  <a:lnTo>
                    <a:pt x="8482" y="44243"/>
                  </a:lnTo>
                  <a:lnTo>
                    <a:pt x="17686" y="49785"/>
                  </a:lnTo>
                  <a:lnTo>
                    <a:pt x="28956" y="51816"/>
                  </a:lnTo>
                  <a:lnTo>
                    <a:pt x="40225" y="49785"/>
                  </a:lnTo>
                  <a:lnTo>
                    <a:pt x="49429" y="44243"/>
                  </a:lnTo>
                  <a:lnTo>
                    <a:pt x="55636" y="36010"/>
                  </a:lnTo>
                  <a:lnTo>
                    <a:pt x="57912" y="25908"/>
                  </a:lnTo>
                  <a:lnTo>
                    <a:pt x="55636" y="15805"/>
                  </a:lnTo>
                  <a:lnTo>
                    <a:pt x="49429" y="7572"/>
                  </a:lnTo>
                  <a:lnTo>
                    <a:pt x="40225"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5" name="object 55">
              <a:extLst>
                <a:ext uri="{FF2B5EF4-FFF2-40B4-BE49-F238E27FC236}">
                  <a16:creationId xmlns:a16="http://schemas.microsoft.com/office/drawing/2014/main" id="{3B011BE6-94A3-9451-5BBB-875DC8296B7B}"/>
                </a:ext>
              </a:extLst>
            </p:cNvPr>
            <p:cNvSpPr/>
            <p:nvPr/>
          </p:nvSpPr>
          <p:spPr>
            <a:xfrm>
              <a:off x="1136904" y="1831848"/>
              <a:ext cx="84455" cy="0"/>
            </a:xfrm>
            <a:custGeom>
              <a:avLst/>
              <a:gdLst/>
              <a:ahLst/>
              <a:cxnLst/>
              <a:rect l="l" t="t" r="r" b="b"/>
              <a:pathLst>
                <a:path w="84455">
                  <a:moveTo>
                    <a:pt x="0" y="0"/>
                  </a:moveTo>
                  <a:lnTo>
                    <a:pt x="84137"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56" name="object 56">
              <a:extLst>
                <a:ext uri="{FF2B5EF4-FFF2-40B4-BE49-F238E27FC236}">
                  <a16:creationId xmlns:a16="http://schemas.microsoft.com/office/drawing/2014/main" id="{8E94B1B2-D750-7D8E-EECD-AFE1655715AE}"/>
                </a:ext>
              </a:extLst>
            </p:cNvPr>
            <p:cNvPicPr/>
            <p:nvPr/>
          </p:nvPicPr>
          <p:blipFill>
            <a:blip r:embed="rId12" cstate="print"/>
            <a:stretch>
              <a:fillRect/>
            </a:stretch>
          </p:blipFill>
          <p:spPr>
            <a:xfrm>
              <a:off x="1595310" y="1593199"/>
              <a:ext cx="113712" cy="105489"/>
            </a:xfrm>
            <a:prstGeom prst="rect">
              <a:avLst/>
            </a:prstGeom>
          </p:spPr>
        </p:pic>
        <p:pic>
          <p:nvPicPr>
            <p:cNvPr id="57" name="object 57">
              <a:extLst>
                <a:ext uri="{FF2B5EF4-FFF2-40B4-BE49-F238E27FC236}">
                  <a16:creationId xmlns:a16="http://schemas.microsoft.com/office/drawing/2014/main" id="{2CC2A75B-FD26-571F-8946-C044273B6095}"/>
                </a:ext>
              </a:extLst>
            </p:cNvPr>
            <p:cNvPicPr/>
            <p:nvPr/>
          </p:nvPicPr>
          <p:blipFill>
            <a:blip r:embed="rId13" cstate="print"/>
            <a:stretch>
              <a:fillRect/>
            </a:stretch>
          </p:blipFill>
          <p:spPr>
            <a:xfrm>
              <a:off x="1193760" y="1960943"/>
              <a:ext cx="111482" cy="104266"/>
            </a:xfrm>
            <a:prstGeom prst="rect">
              <a:avLst/>
            </a:prstGeom>
          </p:spPr>
        </p:pic>
        <p:pic>
          <p:nvPicPr>
            <p:cNvPr id="58" name="object 58">
              <a:extLst>
                <a:ext uri="{FF2B5EF4-FFF2-40B4-BE49-F238E27FC236}">
                  <a16:creationId xmlns:a16="http://schemas.microsoft.com/office/drawing/2014/main" id="{9974C690-494D-0FC7-5BD9-BCB70C55C9EC}"/>
                </a:ext>
              </a:extLst>
            </p:cNvPr>
            <p:cNvPicPr/>
            <p:nvPr/>
          </p:nvPicPr>
          <p:blipFill>
            <a:blip r:embed="rId14" cstate="print"/>
            <a:stretch>
              <a:fillRect/>
            </a:stretch>
          </p:blipFill>
          <p:spPr>
            <a:xfrm>
              <a:off x="1588579" y="1958022"/>
              <a:ext cx="107441" cy="108854"/>
            </a:xfrm>
            <a:prstGeom prst="rect">
              <a:avLst/>
            </a:prstGeom>
          </p:spPr>
        </p:pic>
        <p:pic>
          <p:nvPicPr>
            <p:cNvPr id="59" name="object 59">
              <a:extLst>
                <a:ext uri="{FF2B5EF4-FFF2-40B4-BE49-F238E27FC236}">
                  <a16:creationId xmlns:a16="http://schemas.microsoft.com/office/drawing/2014/main" id="{D2B81C5C-503F-C270-0151-87CFA5BD6E29}"/>
                </a:ext>
              </a:extLst>
            </p:cNvPr>
            <p:cNvPicPr/>
            <p:nvPr/>
          </p:nvPicPr>
          <p:blipFill>
            <a:blip r:embed="rId15" cstate="print"/>
            <a:stretch>
              <a:fillRect/>
            </a:stretch>
          </p:blipFill>
          <p:spPr>
            <a:xfrm>
              <a:off x="1196428" y="1581197"/>
              <a:ext cx="107416" cy="110505"/>
            </a:xfrm>
            <a:prstGeom prst="rect">
              <a:avLst/>
            </a:prstGeom>
          </p:spPr>
        </p:pic>
        <p:sp>
          <p:nvSpPr>
            <p:cNvPr id="60" name="object 60">
              <a:extLst>
                <a:ext uri="{FF2B5EF4-FFF2-40B4-BE49-F238E27FC236}">
                  <a16:creationId xmlns:a16="http://schemas.microsoft.com/office/drawing/2014/main" id="{09AA67AC-6DD5-4A19-3749-042AF835EF67}"/>
                </a:ext>
              </a:extLst>
            </p:cNvPr>
            <p:cNvSpPr/>
            <p:nvPr/>
          </p:nvSpPr>
          <p:spPr>
            <a:xfrm>
              <a:off x="1214627" y="1623059"/>
              <a:ext cx="478790" cy="411480"/>
            </a:xfrm>
            <a:custGeom>
              <a:avLst/>
              <a:gdLst/>
              <a:ahLst/>
              <a:cxnLst/>
              <a:rect l="l" t="t" r="r" b="b"/>
              <a:pathLst>
                <a:path w="478789" h="411480">
                  <a:moveTo>
                    <a:pt x="239268" y="0"/>
                  </a:moveTo>
                  <a:lnTo>
                    <a:pt x="191029" y="4178"/>
                  </a:lnTo>
                  <a:lnTo>
                    <a:pt x="146107" y="16162"/>
                  </a:lnTo>
                  <a:lnTo>
                    <a:pt x="105463" y="35127"/>
                  </a:lnTo>
                  <a:lnTo>
                    <a:pt x="70056" y="60245"/>
                  </a:lnTo>
                  <a:lnTo>
                    <a:pt x="40846" y="90692"/>
                  </a:lnTo>
                  <a:lnTo>
                    <a:pt x="18794" y="125640"/>
                  </a:lnTo>
                  <a:lnTo>
                    <a:pt x="4858" y="164265"/>
                  </a:lnTo>
                  <a:lnTo>
                    <a:pt x="0" y="205739"/>
                  </a:lnTo>
                  <a:lnTo>
                    <a:pt x="4858" y="247214"/>
                  </a:lnTo>
                  <a:lnTo>
                    <a:pt x="18794" y="285839"/>
                  </a:lnTo>
                  <a:lnTo>
                    <a:pt x="40846" y="320787"/>
                  </a:lnTo>
                  <a:lnTo>
                    <a:pt x="70056" y="351234"/>
                  </a:lnTo>
                  <a:lnTo>
                    <a:pt x="105463" y="376352"/>
                  </a:lnTo>
                  <a:lnTo>
                    <a:pt x="146107" y="395317"/>
                  </a:lnTo>
                  <a:lnTo>
                    <a:pt x="191029" y="407301"/>
                  </a:lnTo>
                  <a:lnTo>
                    <a:pt x="239268" y="411479"/>
                  </a:lnTo>
                  <a:lnTo>
                    <a:pt x="287506" y="407301"/>
                  </a:lnTo>
                  <a:lnTo>
                    <a:pt x="332428" y="395317"/>
                  </a:lnTo>
                  <a:lnTo>
                    <a:pt x="373072" y="376352"/>
                  </a:lnTo>
                  <a:lnTo>
                    <a:pt x="408479" y="351234"/>
                  </a:lnTo>
                  <a:lnTo>
                    <a:pt x="437689" y="320787"/>
                  </a:lnTo>
                  <a:lnTo>
                    <a:pt x="459741" y="285839"/>
                  </a:lnTo>
                  <a:lnTo>
                    <a:pt x="473677" y="247214"/>
                  </a:lnTo>
                  <a:lnTo>
                    <a:pt x="478535" y="205739"/>
                  </a:lnTo>
                  <a:lnTo>
                    <a:pt x="473677" y="164265"/>
                  </a:lnTo>
                  <a:lnTo>
                    <a:pt x="459741" y="125640"/>
                  </a:lnTo>
                  <a:lnTo>
                    <a:pt x="437689" y="90692"/>
                  </a:lnTo>
                  <a:lnTo>
                    <a:pt x="408479" y="60245"/>
                  </a:lnTo>
                  <a:lnTo>
                    <a:pt x="373072" y="35127"/>
                  </a:lnTo>
                  <a:lnTo>
                    <a:pt x="332428" y="16162"/>
                  </a:lnTo>
                  <a:lnTo>
                    <a:pt x="287506" y="4178"/>
                  </a:lnTo>
                  <a:lnTo>
                    <a:pt x="239268"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1" name="object 61">
              <a:extLst>
                <a:ext uri="{FF2B5EF4-FFF2-40B4-BE49-F238E27FC236}">
                  <a16:creationId xmlns:a16="http://schemas.microsoft.com/office/drawing/2014/main" id="{9BEDDB6C-9BB0-685F-4921-ABD745EE17C5}"/>
                </a:ext>
              </a:extLst>
            </p:cNvPr>
            <p:cNvSpPr/>
            <p:nvPr/>
          </p:nvSpPr>
          <p:spPr>
            <a:xfrm>
              <a:off x="1214627" y="1623059"/>
              <a:ext cx="478790" cy="411480"/>
            </a:xfrm>
            <a:custGeom>
              <a:avLst/>
              <a:gdLst/>
              <a:ahLst/>
              <a:cxnLst/>
              <a:rect l="l" t="t" r="r" b="b"/>
              <a:pathLst>
                <a:path w="478789" h="411480">
                  <a:moveTo>
                    <a:pt x="0" y="205739"/>
                  </a:moveTo>
                  <a:lnTo>
                    <a:pt x="4858" y="164265"/>
                  </a:lnTo>
                  <a:lnTo>
                    <a:pt x="18794" y="125640"/>
                  </a:lnTo>
                  <a:lnTo>
                    <a:pt x="40846" y="90692"/>
                  </a:lnTo>
                  <a:lnTo>
                    <a:pt x="70056" y="60245"/>
                  </a:lnTo>
                  <a:lnTo>
                    <a:pt x="105463" y="35127"/>
                  </a:lnTo>
                  <a:lnTo>
                    <a:pt x="146107" y="16162"/>
                  </a:lnTo>
                  <a:lnTo>
                    <a:pt x="191029" y="4178"/>
                  </a:lnTo>
                  <a:lnTo>
                    <a:pt x="239268" y="0"/>
                  </a:lnTo>
                  <a:lnTo>
                    <a:pt x="287506" y="4178"/>
                  </a:lnTo>
                  <a:lnTo>
                    <a:pt x="332428" y="16162"/>
                  </a:lnTo>
                  <a:lnTo>
                    <a:pt x="373072" y="35127"/>
                  </a:lnTo>
                  <a:lnTo>
                    <a:pt x="408479" y="60245"/>
                  </a:lnTo>
                  <a:lnTo>
                    <a:pt x="437689" y="90692"/>
                  </a:lnTo>
                  <a:lnTo>
                    <a:pt x="459741" y="125640"/>
                  </a:lnTo>
                  <a:lnTo>
                    <a:pt x="473677" y="164265"/>
                  </a:lnTo>
                  <a:lnTo>
                    <a:pt x="478535" y="205739"/>
                  </a:lnTo>
                  <a:lnTo>
                    <a:pt x="473677" y="247214"/>
                  </a:lnTo>
                  <a:lnTo>
                    <a:pt x="459741" y="285839"/>
                  </a:lnTo>
                  <a:lnTo>
                    <a:pt x="437689" y="320787"/>
                  </a:lnTo>
                  <a:lnTo>
                    <a:pt x="408479" y="351234"/>
                  </a:lnTo>
                  <a:lnTo>
                    <a:pt x="373072" y="376352"/>
                  </a:lnTo>
                  <a:lnTo>
                    <a:pt x="332428" y="395317"/>
                  </a:lnTo>
                  <a:lnTo>
                    <a:pt x="287506" y="407301"/>
                  </a:lnTo>
                  <a:lnTo>
                    <a:pt x="239268" y="411479"/>
                  </a:lnTo>
                  <a:lnTo>
                    <a:pt x="191029" y="407301"/>
                  </a:lnTo>
                  <a:lnTo>
                    <a:pt x="146107" y="395317"/>
                  </a:lnTo>
                  <a:lnTo>
                    <a:pt x="105463" y="376352"/>
                  </a:lnTo>
                  <a:lnTo>
                    <a:pt x="70056" y="351234"/>
                  </a:lnTo>
                  <a:lnTo>
                    <a:pt x="40846" y="320787"/>
                  </a:lnTo>
                  <a:lnTo>
                    <a:pt x="18794" y="285839"/>
                  </a:lnTo>
                  <a:lnTo>
                    <a:pt x="4858" y="247214"/>
                  </a:lnTo>
                  <a:lnTo>
                    <a:pt x="0" y="205739"/>
                  </a:lnTo>
                  <a:close/>
                </a:path>
              </a:pathLst>
            </a:custGeom>
            <a:ln w="57150">
              <a:solidFill>
                <a:srgbClr val="FFD66C"/>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2" name="object 62">
              <a:extLst>
                <a:ext uri="{FF2B5EF4-FFF2-40B4-BE49-F238E27FC236}">
                  <a16:creationId xmlns:a16="http://schemas.microsoft.com/office/drawing/2014/main" id="{C63E7FB9-826E-5F83-196A-B211E9A5CE7D}"/>
                </a:ext>
              </a:extLst>
            </p:cNvPr>
            <p:cNvSpPr/>
            <p:nvPr/>
          </p:nvSpPr>
          <p:spPr>
            <a:xfrm>
              <a:off x="1185837" y="1606549"/>
              <a:ext cx="521334" cy="440055"/>
            </a:xfrm>
            <a:custGeom>
              <a:avLst/>
              <a:gdLst/>
              <a:ahLst/>
              <a:cxnLst/>
              <a:rect l="l" t="t" r="r" b="b"/>
              <a:pathLst>
                <a:path w="521335" h="440055">
                  <a:moveTo>
                    <a:pt x="42913" y="300482"/>
                  </a:moveTo>
                  <a:lnTo>
                    <a:pt x="40208" y="298551"/>
                  </a:lnTo>
                  <a:lnTo>
                    <a:pt x="34798" y="298221"/>
                  </a:lnTo>
                  <a:lnTo>
                    <a:pt x="27419" y="299440"/>
                  </a:lnTo>
                  <a:lnTo>
                    <a:pt x="0" y="317119"/>
                  </a:lnTo>
                  <a:lnTo>
                    <a:pt x="2692" y="319062"/>
                  </a:lnTo>
                  <a:lnTo>
                    <a:pt x="8115" y="319392"/>
                  </a:lnTo>
                  <a:lnTo>
                    <a:pt x="15481" y="318173"/>
                  </a:lnTo>
                  <a:lnTo>
                    <a:pt x="42913" y="300482"/>
                  </a:lnTo>
                  <a:close/>
                </a:path>
                <a:path w="521335" h="440055">
                  <a:moveTo>
                    <a:pt x="45834" y="128016"/>
                  </a:moveTo>
                  <a:lnTo>
                    <a:pt x="11811" y="107556"/>
                  </a:lnTo>
                  <a:lnTo>
                    <a:pt x="6286" y="107962"/>
                  </a:lnTo>
                  <a:lnTo>
                    <a:pt x="3429" y="110109"/>
                  </a:lnTo>
                  <a:lnTo>
                    <a:pt x="3886" y="113677"/>
                  </a:lnTo>
                  <a:lnTo>
                    <a:pt x="37439" y="130581"/>
                  </a:lnTo>
                  <a:lnTo>
                    <a:pt x="42964" y="130175"/>
                  </a:lnTo>
                  <a:lnTo>
                    <a:pt x="45834" y="128016"/>
                  </a:lnTo>
                  <a:close/>
                </a:path>
                <a:path w="521335" h="440055">
                  <a:moveTo>
                    <a:pt x="174713" y="397637"/>
                  </a:moveTo>
                  <a:lnTo>
                    <a:pt x="166839" y="393827"/>
                  </a:lnTo>
                  <a:lnTo>
                    <a:pt x="159727" y="400177"/>
                  </a:lnTo>
                  <a:lnTo>
                    <a:pt x="149948" y="419862"/>
                  </a:lnTo>
                  <a:lnTo>
                    <a:pt x="149186" y="429387"/>
                  </a:lnTo>
                  <a:lnTo>
                    <a:pt x="153123" y="431292"/>
                  </a:lnTo>
                  <a:lnTo>
                    <a:pt x="157060" y="433324"/>
                  </a:lnTo>
                  <a:lnTo>
                    <a:pt x="164172" y="426847"/>
                  </a:lnTo>
                  <a:lnTo>
                    <a:pt x="169125" y="417068"/>
                  </a:lnTo>
                  <a:lnTo>
                    <a:pt x="173951" y="407289"/>
                  </a:lnTo>
                  <a:lnTo>
                    <a:pt x="174713" y="397637"/>
                  </a:lnTo>
                  <a:close/>
                </a:path>
                <a:path w="521335" h="440055">
                  <a:moveTo>
                    <a:pt x="180555" y="36068"/>
                  </a:moveTo>
                  <a:lnTo>
                    <a:pt x="180047" y="26543"/>
                  </a:lnTo>
                  <a:lnTo>
                    <a:pt x="170903" y="6604"/>
                  </a:lnTo>
                  <a:lnTo>
                    <a:pt x="164045" y="0"/>
                  </a:lnTo>
                  <a:lnTo>
                    <a:pt x="159981" y="1778"/>
                  </a:lnTo>
                  <a:lnTo>
                    <a:pt x="156044" y="3683"/>
                  </a:lnTo>
                  <a:lnTo>
                    <a:pt x="156552" y="13208"/>
                  </a:lnTo>
                  <a:lnTo>
                    <a:pt x="165696" y="33147"/>
                  </a:lnTo>
                  <a:lnTo>
                    <a:pt x="172554" y="39751"/>
                  </a:lnTo>
                  <a:lnTo>
                    <a:pt x="176618" y="37846"/>
                  </a:lnTo>
                  <a:lnTo>
                    <a:pt x="180555" y="36068"/>
                  </a:lnTo>
                  <a:close/>
                </a:path>
                <a:path w="521335" h="440055">
                  <a:moveTo>
                    <a:pt x="361530" y="436118"/>
                  </a:moveTo>
                  <a:lnTo>
                    <a:pt x="361022" y="426593"/>
                  </a:lnTo>
                  <a:lnTo>
                    <a:pt x="351878" y="406654"/>
                  </a:lnTo>
                  <a:lnTo>
                    <a:pt x="345020" y="400050"/>
                  </a:lnTo>
                  <a:lnTo>
                    <a:pt x="340956" y="401828"/>
                  </a:lnTo>
                  <a:lnTo>
                    <a:pt x="337019" y="403733"/>
                  </a:lnTo>
                  <a:lnTo>
                    <a:pt x="337527" y="413258"/>
                  </a:lnTo>
                  <a:lnTo>
                    <a:pt x="346671" y="433197"/>
                  </a:lnTo>
                  <a:lnTo>
                    <a:pt x="353529" y="439801"/>
                  </a:lnTo>
                  <a:lnTo>
                    <a:pt x="357593" y="437896"/>
                  </a:lnTo>
                  <a:lnTo>
                    <a:pt x="361530" y="436118"/>
                  </a:lnTo>
                  <a:close/>
                </a:path>
                <a:path w="521335" h="440055">
                  <a:moveTo>
                    <a:pt x="373087" y="5588"/>
                  </a:moveTo>
                  <a:lnTo>
                    <a:pt x="369150" y="3683"/>
                  </a:lnTo>
                  <a:lnTo>
                    <a:pt x="365213" y="1651"/>
                  </a:lnTo>
                  <a:lnTo>
                    <a:pt x="358101" y="8128"/>
                  </a:lnTo>
                  <a:lnTo>
                    <a:pt x="348449" y="27686"/>
                  </a:lnTo>
                  <a:lnTo>
                    <a:pt x="347687" y="37338"/>
                  </a:lnTo>
                  <a:lnTo>
                    <a:pt x="351624" y="39243"/>
                  </a:lnTo>
                  <a:lnTo>
                    <a:pt x="355561" y="41148"/>
                  </a:lnTo>
                  <a:lnTo>
                    <a:pt x="362673" y="34798"/>
                  </a:lnTo>
                  <a:lnTo>
                    <a:pt x="372325" y="15113"/>
                  </a:lnTo>
                  <a:lnTo>
                    <a:pt x="373087" y="5588"/>
                  </a:lnTo>
                  <a:close/>
                </a:path>
                <a:path w="521335" h="440055">
                  <a:moveTo>
                    <a:pt x="514184" y="328041"/>
                  </a:moveTo>
                  <a:lnTo>
                    <a:pt x="480123" y="307581"/>
                  </a:lnTo>
                  <a:lnTo>
                    <a:pt x="474599" y="307987"/>
                  </a:lnTo>
                  <a:lnTo>
                    <a:pt x="471766" y="310134"/>
                  </a:lnTo>
                  <a:lnTo>
                    <a:pt x="472186" y="313702"/>
                  </a:lnTo>
                  <a:lnTo>
                    <a:pt x="505752" y="330606"/>
                  </a:lnTo>
                  <a:lnTo>
                    <a:pt x="511276" y="330200"/>
                  </a:lnTo>
                  <a:lnTo>
                    <a:pt x="514184" y="328041"/>
                  </a:lnTo>
                  <a:close/>
                </a:path>
                <a:path w="521335" h="440055">
                  <a:moveTo>
                    <a:pt x="520788" y="114681"/>
                  </a:moveTo>
                  <a:lnTo>
                    <a:pt x="518045" y="112750"/>
                  </a:lnTo>
                  <a:lnTo>
                    <a:pt x="512622" y="112420"/>
                  </a:lnTo>
                  <a:lnTo>
                    <a:pt x="505244" y="113639"/>
                  </a:lnTo>
                  <a:lnTo>
                    <a:pt x="477862" y="131318"/>
                  </a:lnTo>
                  <a:lnTo>
                    <a:pt x="480529" y="133261"/>
                  </a:lnTo>
                  <a:lnTo>
                    <a:pt x="485952" y="133591"/>
                  </a:lnTo>
                  <a:lnTo>
                    <a:pt x="493318" y="132372"/>
                  </a:lnTo>
                  <a:lnTo>
                    <a:pt x="520788"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3" name="object 63">
              <a:extLst>
                <a:ext uri="{FF2B5EF4-FFF2-40B4-BE49-F238E27FC236}">
                  <a16:creationId xmlns:a16="http://schemas.microsoft.com/office/drawing/2014/main" id="{78929D31-E676-7BA0-1039-3DC970534E45}"/>
                </a:ext>
              </a:extLst>
            </p:cNvPr>
            <p:cNvSpPr/>
            <p:nvPr/>
          </p:nvSpPr>
          <p:spPr>
            <a:xfrm>
              <a:off x="1243583" y="1743455"/>
              <a:ext cx="79375" cy="121920"/>
            </a:xfrm>
            <a:custGeom>
              <a:avLst/>
              <a:gdLst/>
              <a:ahLst/>
              <a:cxnLst/>
              <a:rect l="l" t="t" r="r" b="b"/>
              <a:pathLst>
                <a:path w="79375" h="121919">
                  <a:moveTo>
                    <a:pt x="0" y="101854"/>
                  </a:moveTo>
                  <a:lnTo>
                    <a:pt x="9986" y="109930"/>
                  </a:lnTo>
                  <a:lnTo>
                    <a:pt x="19234" y="116744"/>
                  </a:lnTo>
                  <a:lnTo>
                    <a:pt x="27024" y="121034"/>
                  </a:lnTo>
                  <a:lnTo>
                    <a:pt x="32638"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5" y="43053"/>
                  </a:lnTo>
                  <a:lnTo>
                    <a:pt x="71657" y="37582"/>
                  </a:lnTo>
                  <a:lnTo>
                    <a:pt x="59705" y="32432"/>
                  </a:lnTo>
                  <a:lnTo>
                    <a:pt x="47873" y="27354"/>
                  </a:lnTo>
                  <a:lnTo>
                    <a:pt x="42671" y="22098"/>
                  </a:lnTo>
                  <a:lnTo>
                    <a:pt x="45940" y="16698"/>
                  </a:lnTo>
                  <a:lnTo>
                    <a:pt x="54244" y="11191"/>
                  </a:lnTo>
                  <a:lnTo>
                    <a:pt x="65907" y="5613"/>
                  </a:lnTo>
                  <a:lnTo>
                    <a:pt x="79247" y="0"/>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4" name="object 64">
              <a:extLst>
                <a:ext uri="{FF2B5EF4-FFF2-40B4-BE49-F238E27FC236}">
                  <a16:creationId xmlns:a16="http://schemas.microsoft.com/office/drawing/2014/main" id="{48F36120-445E-AC2D-3FB3-D15B58CFA2F5}"/>
                </a:ext>
              </a:extLst>
            </p:cNvPr>
            <p:cNvSpPr/>
            <p:nvPr/>
          </p:nvSpPr>
          <p:spPr>
            <a:xfrm>
              <a:off x="1302095" y="1673352"/>
              <a:ext cx="158115" cy="67310"/>
            </a:xfrm>
            <a:custGeom>
              <a:avLst/>
              <a:gdLst/>
              <a:ahLst/>
              <a:cxnLst/>
              <a:rect l="l" t="t" r="r" b="b"/>
              <a:pathLst>
                <a:path w="158115"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5" name="object 65">
              <a:extLst>
                <a:ext uri="{FF2B5EF4-FFF2-40B4-BE49-F238E27FC236}">
                  <a16:creationId xmlns:a16="http://schemas.microsoft.com/office/drawing/2014/main" id="{351A3441-B6D0-DE71-ACC4-74933EA1D826}"/>
                </a:ext>
              </a:extLst>
            </p:cNvPr>
            <p:cNvSpPr/>
            <p:nvPr/>
          </p:nvSpPr>
          <p:spPr>
            <a:xfrm>
              <a:off x="1459991" y="1658238"/>
              <a:ext cx="131445" cy="118745"/>
            </a:xfrm>
            <a:custGeom>
              <a:avLst/>
              <a:gdLst/>
              <a:ahLst/>
              <a:cxnLst/>
              <a:rect l="l" t="t" r="r" b="b"/>
              <a:pathLst>
                <a:path w="131444" h="118744">
                  <a:moveTo>
                    <a:pt x="0" y="17272"/>
                  </a:moveTo>
                  <a:lnTo>
                    <a:pt x="10884" y="24481"/>
                  </a:lnTo>
                  <a:lnTo>
                    <a:pt x="21256" y="30464"/>
                  </a:lnTo>
                  <a:lnTo>
                    <a:pt x="30557" y="34041"/>
                  </a:lnTo>
                  <a:lnTo>
                    <a:pt x="38227" y="34036"/>
                  </a:lnTo>
                  <a:lnTo>
                    <a:pt x="43501" y="27753"/>
                  </a:lnTo>
                  <a:lnTo>
                    <a:pt x="46894" y="16541"/>
                  </a:lnTo>
                  <a:lnTo>
                    <a:pt x="49764" y="5568"/>
                  </a:lnTo>
                  <a:lnTo>
                    <a:pt x="53467" y="0"/>
                  </a:lnTo>
                  <a:lnTo>
                    <a:pt x="58247" y="3014"/>
                  </a:lnTo>
                  <a:lnTo>
                    <a:pt x="63420" y="11255"/>
                  </a:lnTo>
                  <a:lnTo>
                    <a:pt x="68951" y="20091"/>
                  </a:lnTo>
                  <a:lnTo>
                    <a:pt x="74803" y="24891"/>
                  </a:lnTo>
                  <a:lnTo>
                    <a:pt x="81805" y="22945"/>
                  </a:lnTo>
                  <a:lnTo>
                    <a:pt x="89677" y="17129"/>
                  </a:lnTo>
                  <a:lnTo>
                    <a:pt x="96716" y="11479"/>
                  </a:lnTo>
                  <a:lnTo>
                    <a:pt x="101219" y="10033"/>
                  </a:lnTo>
                  <a:lnTo>
                    <a:pt x="101228" y="15228"/>
                  </a:lnTo>
                  <a:lnTo>
                    <a:pt x="98155" y="24447"/>
                  </a:lnTo>
                  <a:lnTo>
                    <a:pt x="95343" y="34143"/>
                  </a:lnTo>
                  <a:lnTo>
                    <a:pt x="96139" y="40766"/>
                  </a:lnTo>
                  <a:lnTo>
                    <a:pt x="103489" y="42568"/>
                  </a:lnTo>
                  <a:lnTo>
                    <a:pt x="114935" y="41656"/>
                  </a:lnTo>
                  <a:lnTo>
                    <a:pt x="125714" y="40552"/>
                  </a:lnTo>
                  <a:lnTo>
                    <a:pt x="131064" y="41783"/>
                  </a:lnTo>
                  <a:lnTo>
                    <a:pt x="127498" y="46460"/>
                  </a:lnTo>
                  <a:lnTo>
                    <a:pt x="118348" y="53101"/>
                  </a:lnTo>
                  <a:lnTo>
                    <a:pt x="108793" y="60338"/>
                  </a:lnTo>
                  <a:lnTo>
                    <a:pt x="104013" y="66801"/>
                  </a:lnTo>
                  <a:lnTo>
                    <a:pt x="107249" y="72314"/>
                  </a:lnTo>
                  <a:lnTo>
                    <a:pt x="115141" y="77565"/>
                  </a:lnTo>
                  <a:lnTo>
                    <a:pt x="122961" y="82482"/>
                  </a:lnTo>
                  <a:lnTo>
                    <a:pt x="125984" y="86995"/>
                  </a:lnTo>
                  <a:lnTo>
                    <a:pt x="120802" y="90989"/>
                  </a:lnTo>
                  <a:lnTo>
                    <a:pt x="110728" y="94567"/>
                  </a:lnTo>
                  <a:lnTo>
                    <a:pt x="100820" y="97978"/>
                  </a:lnTo>
                  <a:lnTo>
                    <a:pt x="96139" y="101473"/>
                  </a:lnTo>
                  <a:lnTo>
                    <a:pt x="99490" y="105358"/>
                  </a:lnTo>
                  <a:lnTo>
                    <a:pt x="107711" y="109410"/>
                  </a:lnTo>
                  <a:lnTo>
                    <a:pt x="116909" y="113081"/>
                  </a:lnTo>
                  <a:lnTo>
                    <a:pt x="123190" y="115824"/>
                  </a:lnTo>
                  <a:lnTo>
                    <a:pt x="127762" y="118745"/>
                  </a:lnTo>
                  <a:lnTo>
                    <a:pt x="125730" y="118745"/>
                  </a:lnTo>
                  <a:lnTo>
                    <a:pt x="123698" y="118745"/>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6" name="object 66">
              <a:extLst>
                <a:ext uri="{FF2B5EF4-FFF2-40B4-BE49-F238E27FC236}">
                  <a16:creationId xmlns:a16="http://schemas.microsoft.com/office/drawing/2014/main" id="{2EFCABB5-E9D6-5A94-6FD9-3FC07A8E893B}"/>
                </a:ext>
              </a:extLst>
            </p:cNvPr>
            <p:cNvSpPr/>
            <p:nvPr/>
          </p:nvSpPr>
          <p:spPr>
            <a:xfrm>
              <a:off x="1548256" y="1776984"/>
              <a:ext cx="119380" cy="167640"/>
            </a:xfrm>
            <a:custGeom>
              <a:avLst/>
              <a:gdLst/>
              <a:ahLst/>
              <a:cxnLst/>
              <a:rect l="l" t="t" r="r" b="b"/>
              <a:pathLst>
                <a:path w="119380" h="167639">
                  <a:moveTo>
                    <a:pt x="36576" y="0"/>
                  </a:moveTo>
                  <a:lnTo>
                    <a:pt x="31710" y="9804"/>
                  </a:lnTo>
                  <a:lnTo>
                    <a:pt x="27940"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9"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6"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7"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7" name="object 67">
              <a:extLst>
                <a:ext uri="{FF2B5EF4-FFF2-40B4-BE49-F238E27FC236}">
                  <a16:creationId xmlns:a16="http://schemas.microsoft.com/office/drawing/2014/main" id="{25351EFD-D18E-6A1E-9C0E-77515F2EEAA6}"/>
                </a:ext>
              </a:extLst>
            </p:cNvPr>
            <p:cNvSpPr/>
            <p:nvPr/>
          </p:nvSpPr>
          <p:spPr>
            <a:xfrm>
              <a:off x="1499616" y="1944623"/>
              <a:ext cx="73660" cy="40005"/>
            </a:xfrm>
            <a:custGeom>
              <a:avLst/>
              <a:gdLst/>
              <a:ahLst/>
              <a:cxnLst/>
              <a:rect l="l" t="t" r="r" b="b"/>
              <a:pathLst>
                <a:path w="73659" h="40005">
                  <a:moveTo>
                    <a:pt x="58165" y="0"/>
                  </a:moveTo>
                  <a:lnTo>
                    <a:pt x="65053" y="8745"/>
                  </a:lnTo>
                  <a:lnTo>
                    <a:pt x="70500" y="16716"/>
                  </a:lnTo>
                  <a:lnTo>
                    <a:pt x="73114" y="23092"/>
                  </a:lnTo>
                  <a:lnTo>
                    <a:pt x="71500" y="27050"/>
                  </a:lnTo>
                  <a:lnTo>
                    <a:pt x="63519" y="27049"/>
                  </a:lnTo>
                  <a:lnTo>
                    <a:pt x="50514" y="23987"/>
                  </a:lnTo>
                  <a:lnTo>
                    <a:pt x="36318" y="20710"/>
                  </a:lnTo>
                  <a:lnTo>
                    <a:pt x="24765" y="20065"/>
                  </a:lnTo>
                  <a:lnTo>
                    <a:pt x="16769" y="22746"/>
                  </a:lnTo>
                  <a:lnTo>
                    <a:pt x="10334" y="27320"/>
                  </a:lnTo>
                  <a:lnTo>
                    <a:pt x="4923" y="33156"/>
                  </a:lnTo>
                  <a:lnTo>
                    <a:pt x="0" y="39624"/>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8" name="object 68">
              <a:extLst>
                <a:ext uri="{FF2B5EF4-FFF2-40B4-BE49-F238E27FC236}">
                  <a16:creationId xmlns:a16="http://schemas.microsoft.com/office/drawing/2014/main" id="{1FED7BFD-CBD4-3442-1761-2EE4B8B8E209}"/>
                </a:ext>
              </a:extLst>
            </p:cNvPr>
            <p:cNvSpPr/>
            <p:nvPr/>
          </p:nvSpPr>
          <p:spPr>
            <a:xfrm>
              <a:off x="1353546" y="1941702"/>
              <a:ext cx="146685" cy="45720"/>
            </a:xfrm>
            <a:custGeom>
              <a:avLst/>
              <a:gdLst/>
              <a:ahLst/>
              <a:cxnLst/>
              <a:rect l="l" t="t" r="r" b="b"/>
              <a:pathLst>
                <a:path w="146684"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69" name="object 69">
            <a:extLst>
              <a:ext uri="{FF2B5EF4-FFF2-40B4-BE49-F238E27FC236}">
                <a16:creationId xmlns:a16="http://schemas.microsoft.com/office/drawing/2014/main" id="{DA5230A6-A0DB-B3BB-26AB-84BCCE87ED4A}"/>
              </a:ext>
            </a:extLst>
          </p:cNvPr>
          <p:cNvSpPr txBox="1"/>
          <p:nvPr/>
        </p:nvSpPr>
        <p:spPr>
          <a:xfrm>
            <a:off x="1176934" y="1399413"/>
            <a:ext cx="571500"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ワクチン</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70" name="object 70">
            <a:extLst>
              <a:ext uri="{FF2B5EF4-FFF2-40B4-BE49-F238E27FC236}">
                <a16:creationId xmlns:a16="http://schemas.microsoft.com/office/drawing/2014/main" id="{21B30501-A6D1-856A-B8E6-12CA200BD1A4}"/>
              </a:ext>
            </a:extLst>
          </p:cNvPr>
          <p:cNvGrpSpPr/>
          <p:nvPr/>
        </p:nvGrpSpPr>
        <p:grpSpPr>
          <a:xfrm>
            <a:off x="3032061" y="1764410"/>
            <a:ext cx="372745" cy="155575"/>
            <a:chOff x="3032061" y="1764410"/>
            <a:chExt cx="372745" cy="155575"/>
          </a:xfrm>
        </p:grpSpPr>
        <p:pic>
          <p:nvPicPr>
            <p:cNvPr id="71" name="object 71">
              <a:extLst>
                <a:ext uri="{FF2B5EF4-FFF2-40B4-BE49-F238E27FC236}">
                  <a16:creationId xmlns:a16="http://schemas.microsoft.com/office/drawing/2014/main" id="{B2035687-9F7D-F6C1-CF60-075AC99C28D4}"/>
                </a:ext>
              </a:extLst>
            </p:cNvPr>
            <p:cNvPicPr/>
            <p:nvPr/>
          </p:nvPicPr>
          <p:blipFill>
            <a:blip r:embed="rId16" cstate="print"/>
            <a:stretch>
              <a:fillRect/>
            </a:stretch>
          </p:blipFill>
          <p:spPr>
            <a:xfrm>
              <a:off x="3299987" y="1778668"/>
              <a:ext cx="104437" cy="141253"/>
            </a:xfrm>
            <a:prstGeom prst="rect">
              <a:avLst/>
            </a:prstGeom>
          </p:spPr>
        </p:pic>
        <p:pic>
          <p:nvPicPr>
            <p:cNvPr id="72" name="object 72">
              <a:extLst>
                <a:ext uri="{FF2B5EF4-FFF2-40B4-BE49-F238E27FC236}">
                  <a16:creationId xmlns:a16="http://schemas.microsoft.com/office/drawing/2014/main" id="{E86D06C5-EB91-6BF9-9B6E-80CDB1FD4385}"/>
                </a:ext>
              </a:extLst>
            </p:cNvPr>
            <p:cNvPicPr/>
            <p:nvPr/>
          </p:nvPicPr>
          <p:blipFill>
            <a:blip r:embed="rId17" cstate="print"/>
            <a:stretch>
              <a:fillRect/>
            </a:stretch>
          </p:blipFill>
          <p:spPr>
            <a:xfrm>
              <a:off x="3032061" y="1764410"/>
              <a:ext cx="155735" cy="112458"/>
            </a:xfrm>
            <a:prstGeom prst="rect">
              <a:avLst/>
            </a:prstGeom>
          </p:spPr>
        </p:pic>
      </p:grpSp>
      <p:sp>
        <p:nvSpPr>
          <p:cNvPr id="73" name="object 73">
            <a:extLst>
              <a:ext uri="{FF2B5EF4-FFF2-40B4-BE49-F238E27FC236}">
                <a16:creationId xmlns:a16="http://schemas.microsoft.com/office/drawing/2014/main" id="{837B149F-3B57-639A-E04E-29E84A2B5CC3}"/>
              </a:ext>
            </a:extLst>
          </p:cNvPr>
          <p:cNvSpPr txBox="1"/>
          <p:nvPr/>
        </p:nvSpPr>
        <p:spPr>
          <a:xfrm>
            <a:off x="1216558" y="1219580"/>
            <a:ext cx="2157730" cy="174407"/>
          </a:xfrm>
          <a:prstGeom prst="rect">
            <a:avLst/>
          </a:prstGeom>
        </p:spPr>
        <p:txBody>
          <a:bodyPr vert="horz" wrap="square" lIns="0" tIns="12700" rIns="0" bIns="0" rtlCol="0">
            <a:spAutoFit/>
          </a:bodyPr>
          <a:lstStyle/>
          <a:p>
            <a:pPr marL="12700">
              <a:lnSpc>
                <a:spcPct val="100000"/>
              </a:lnSpc>
              <a:spcBef>
                <a:spcPts val="100"/>
              </a:spcBef>
              <a:tabLst>
                <a:tab pos="917575" algn="l"/>
                <a:tab pos="1833245" algn="l"/>
              </a:tabLst>
            </a:pPr>
            <a:r>
              <a:rPr sz="1050" b="1" dirty="0">
                <a:latin typeface="BIZ UDPゴシック" panose="020B0400000000000000" pitchFamily="50" charset="-128"/>
                <a:ea typeface="BIZ UDPゴシック" panose="020B0400000000000000" pitchFamily="50" charset="-128"/>
                <a:cs typeface="ＭＳ Ｐゴシック"/>
              </a:rPr>
              <a:t>弱毒</a:t>
            </a:r>
            <a:r>
              <a:rPr sz="1050" b="1" spc="-50" dirty="0">
                <a:latin typeface="BIZ UDPゴシック" panose="020B0400000000000000" pitchFamily="50" charset="-128"/>
                <a:ea typeface="BIZ UDPゴシック" panose="020B0400000000000000" pitchFamily="50" charset="-128"/>
                <a:cs typeface="ＭＳ Ｐゴシック"/>
              </a:rPr>
              <a:t>生</a:t>
            </a:r>
            <a:r>
              <a:rPr sz="1050" b="1" dirty="0">
                <a:latin typeface="BIZ UDPゴシック" panose="020B0400000000000000" pitchFamily="50" charset="-128"/>
                <a:ea typeface="BIZ UDPゴシック" panose="020B0400000000000000" pitchFamily="50" charset="-128"/>
                <a:cs typeface="ＭＳ Ｐゴシック"/>
              </a:rPr>
              <a:t>	</a:t>
            </a:r>
            <a:r>
              <a:rPr sz="1400" b="1" baseline="2314" dirty="0">
                <a:latin typeface="BIZ UDPゴシック" panose="020B0400000000000000" pitchFamily="50" charset="-128"/>
                <a:ea typeface="BIZ UDPゴシック" panose="020B0400000000000000" pitchFamily="50" charset="-128"/>
                <a:cs typeface="ＭＳ Ｐゴシック"/>
              </a:rPr>
              <a:t>不活</a:t>
            </a:r>
            <a:r>
              <a:rPr sz="1400" b="1" spc="-75" baseline="2314" dirty="0">
                <a:latin typeface="BIZ UDPゴシック" panose="020B0400000000000000" pitchFamily="50" charset="-128"/>
                <a:ea typeface="BIZ UDPゴシック" panose="020B0400000000000000" pitchFamily="50" charset="-128"/>
                <a:cs typeface="ＭＳ Ｐゴシック"/>
              </a:rPr>
              <a:t>化</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成</a:t>
            </a:r>
            <a:r>
              <a:rPr sz="1050" b="1" spc="-50" dirty="0">
                <a:latin typeface="BIZ UDPゴシック" panose="020B0400000000000000" pitchFamily="50" charset="-128"/>
                <a:ea typeface="BIZ UDPゴシック" panose="020B0400000000000000" pitchFamily="50" charset="-128"/>
                <a:cs typeface="ＭＳ Ｐゴシック"/>
              </a:rPr>
              <a:t>分</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4" name="object 74">
            <a:extLst>
              <a:ext uri="{FF2B5EF4-FFF2-40B4-BE49-F238E27FC236}">
                <a16:creationId xmlns:a16="http://schemas.microsoft.com/office/drawing/2014/main" id="{A40AB5B6-3B59-A67C-406F-8E13A25A84E8}"/>
              </a:ext>
            </a:extLst>
          </p:cNvPr>
          <p:cNvSpPr txBox="1"/>
          <p:nvPr/>
        </p:nvSpPr>
        <p:spPr>
          <a:xfrm>
            <a:off x="2081910" y="1402156"/>
            <a:ext cx="1684655" cy="335989"/>
          </a:xfrm>
          <a:prstGeom prst="rect">
            <a:avLst/>
          </a:prstGeom>
        </p:spPr>
        <p:txBody>
          <a:bodyPr vert="horz" wrap="square" lIns="0" tIns="12700" rIns="0" bIns="0" rtlCol="0">
            <a:spAutoFit/>
          </a:bodyPr>
          <a:lstStyle/>
          <a:p>
            <a:pPr marL="12700">
              <a:lnSpc>
                <a:spcPct val="100000"/>
              </a:lnSpc>
              <a:spcBef>
                <a:spcPts val="100"/>
              </a:spcBef>
              <a:tabLst>
                <a:tab pos="848994" algn="l"/>
              </a:tabLst>
            </a:pPr>
            <a:r>
              <a:rPr sz="1400" b="1" baseline="2314" dirty="0">
                <a:latin typeface="BIZ UDPゴシック" panose="020B0400000000000000" pitchFamily="50" charset="-128"/>
                <a:ea typeface="BIZ UDPゴシック" panose="020B0400000000000000" pitchFamily="50" charset="-128"/>
                <a:cs typeface="ＭＳ Ｐゴシック"/>
              </a:rPr>
              <a:t>ワクチ</a:t>
            </a:r>
            <a:r>
              <a:rPr sz="1400" b="1" spc="-75" baseline="2314" dirty="0">
                <a:latin typeface="BIZ UDPゴシック" panose="020B0400000000000000" pitchFamily="50" charset="-128"/>
                <a:ea typeface="BIZ UDPゴシック" panose="020B0400000000000000" pitchFamily="50" charset="-128"/>
                <a:cs typeface="ＭＳ Ｐゴシック"/>
              </a:rPr>
              <a:t>ン</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ワクチ</a:t>
            </a:r>
            <a:r>
              <a:rPr sz="1050" b="1" spc="-50" dirty="0">
                <a:latin typeface="BIZ UDPゴシック" panose="020B0400000000000000" pitchFamily="50" charset="-128"/>
                <a:ea typeface="BIZ UDPゴシック" panose="020B0400000000000000" pitchFamily="50" charset="-128"/>
                <a:cs typeface="ＭＳ Ｐゴシック"/>
              </a:rPr>
              <a:t>ン</a:t>
            </a:r>
            <a:endParaRPr sz="1050">
              <a:latin typeface="BIZ UDPゴシック" panose="020B0400000000000000" pitchFamily="50" charset="-128"/>
              <a:ea typeface="BIZ UDPゴシック" panose="020B0400000000000000" pitchFamily="50" charset="-128"/>
              <a:cs typeface="ＭＳ Ｐゴシック"/>
            </a:endParaRPr>
          </a:p>
          <a:p>
            <a:pPr marL="574675">
              <a:lnSpc>
                <a:spcPct val="100000"/>
              </a:lnSpc>
              <a:spcBef>
                <a:spcPts val="5"/>
              </a:spcBef>
            </a:pPr>
            <a:r>
              <a:rPr sz="1050" b="1" dirty="0">
                <a:latin typeface="BIZ UDPゴシック" panose="020B0400000000000000" pitchFamily="50" charset="-128"/>
                <a:ea typeface="BIZ UDPゴシック" panose="020B0400000000000000" pitchFamily="50" charset="-128"/>
                <a:cs typeface="ＭＳ Ｐゴシック"/>
              </a:rPr>
              <a:t>（</a:t>
            </a:r>
            <a:r>
              <a:rPr sz="1050" b="1" spc="-20" dirty="0">
                <a:latin typeface="BIZ UDPゴシック" panose="020B0400000000000000" pitchFamily="50" charset="-128"/>
                <a:ea typeface="BIZ UDPゴシック" panose="020B0400000000000000" pitchFamily="50" charset="-128"/>
                <a:cs typeface="ＭＳ Ｐゴシック"/>
              </a:rPr>
              <a:t>＋アジュバント</a:t>
            </a:r>
            <a:r>
              <a:rPr sz="1050" b="1" spc="-50" dirty="0">
                <a:latin typeface="BIZ UDPゴシック" panose="020B0400000000000000" pitchFamily="50" charset="-128"/>
                <a:ea typeface="BIZ UDPゴシック" panose="020B0400000000000000" pitchFamily="50" charset="-128"/>
                <a:cs typeface="ＭＳ Ｐゴシック"/>
              </a:rPr>
              <a:t>）</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5" name="object 75">
            <a:extLst>
              <a:ext uri="{FF2B5EF4-FFF2-40B4-BE49-F238E27FC236}">
                <a16:creationId xmlns:a16="http://schemas.microsoft.com/office/drawing/2014/main" id="{EAE5A0F9-E6D6-0194-E717-F94C098D6495}"/>
              </a:ext>
            </a:extLst>
          </p:cNvPr>
          <p:cNvSpPr txBox="1"/>
          <p:nvPr/>
        </p:nvSpPr>
        <p:spPr>
          <a:xfrm>
            <a:off x="1845945" y="1268984"/>
            <a:ext cx="1053465" cy="174407"/>
          </a:xfrm>
          <a:prstGeom prst="rect">
            <a:avLst/>
          </a:prstGeom>
        </p:spPr>
        <p:txBody>
          <a:bodyPr vert="horz" wrap="square" lIns="0" tIns="12700" rIns="0" bIns="0" rtlCol="0">
            <a:spAutoFit/>
          </a:bodyPr>
          <a:lstStyle/>
          <a:p>
            <a:pPr marL="12700">
              <a:lnSpc>
                <a:spcPct val="100000"/>
              </a:lnSpc>
              <a:spcBef>
                <a:spcPts val="100"/>
              </a:spcBef>
              <a:tabLst>
                <a:tab pos="902969" algn="l"/>
              </a:tabLst>
            </a:pPr>
            <a:r>
              <a:rPr sz="1400" spc="-37" baseline="2314" dirty="0">
                <a:latin typeface="BIZ UDPゴシック" panose="020B0400000000000000" pitchFamily="50" charset="-128"/>
                <a:ea typeface="BIZ UDPゴシック" panose="020B0400000000000000" pitchFamily="50" charset="-128"/>
                <a:cs typeface="Arial"/>
              </a:rPr>
              <a:t>or</a:t>
            </a:r>
            <a:r>
              <a:rPr sz="1400" baseline="2314" dirty="0">
                <a:latin typeface="BIZ UDPゴシック" panose="020B0400000000000000" pitchFamily="50" charset="-128"/>
                <a:ea typeface="BIZ UDPゴシック" panose="020B0400000000000000" pitchFamily="50" charset="-128"/>
                <a:cs typeface="Arial"/>
              </a:rPr>
              <a:t>	</a:t>
            </a:r>
            <a:r>
              <a:rPr sz="1050" spc="-25" dirty="0">
                <a:latin typeface="BIZ UDPゴシック" panose="020B0400000000000000" pitchFamily="50" charset="-128"/>
                <a:ea typeface="BIZ UDPゴシック" panose="020B0400000000000000" pitchFamily="50" charset="-128"/>
                <a:cs typeface="Arial"/>
              </a:rPr>
              <a:t>or</a:t>
            </a:r>
            <a:endParaRPr sz="1050">
              <a:latin typeface="BIZ UDPゴシック" panose="020B0400000000000000" pitchFamily="50" charset="-128"/>
              <a:ea typeface="BIZ UDPゴシック" panose="020B0400000000000000" pitchFamily="50" charset="-128"/>
              <a:cs typeface="Arial"/>
            </a:endParaRPr>
          </a:p>
        </p:txBody>
      </p:sp>
      <p:grpSp>
        <p:nvGrpSpPr>
          <p:cNvPr id="76" name="object 76">
            <a:extLst>
              <a:ext uri="{FF2B5EF4-FFF2-40B4-BE49-F238E27FC236}">
                <a16:creationId xmlns:a16="http://schemas.microsoft.com/office/drawing/2014/main" id="{DEDC11A8-D659-8106-F0DD-AA876BE2ED7B}"/>
              </a:ext>
            </a:extLst>
          </p:cNvPr>
          <p:cNvGrpSpPr/>
          <p:nvPr/>
        </p:nvGrpSpPr>
        <p:grpSpPr>
          <a:xfrm>
            <a:off x="1270825" y="2479548"/>
            <a:ext cx="2808605" cy="2158365"/>
            <a:chOff x="1270825" y="2479548"/>
            <a:chExt cx="2808605" cy="2158365"/>
          </a:xfrm>
        </p:grpSpPr>
        <p:sp>
          <p:nvSpPr>
            <p:cNvPr id="77" name="object 77">
              <a:extLst>
                <a:ext uri="{FF2B5EF4-FFF2-40B4-BE49-F238E27FC236}">
                  <a16:creationId xmlns:a16="http://schemas.microsoft.com/office/drawing/2014/main" id="{8A4A8293-0BE6-9671-733C-3B1A64379839}"/>
                </a:ext>
              </a:extLst>
            </p:cNvPr>
            <p:cNvSpPr/>
            <p:nvPr/>
          </p:nvSpPr>
          <p:spPr>
            <a:xfrm>
              <a:off x="1275588" y="4479036"/>
              <a:ext cx="63500" cy="154305"/>
            </a:xfrm>
            <a:custGeom>
              <a:avLst/>
              <a:gdLst/>
              <a:ahLst/>
              <a:cxnLst/>
              <a:rect l="l" t="t" r="r" b="b"/>
              <a:pathLst>
                <a:path w="63500" h="154304">
                  <a:moveTo>
                    <a:pt x="63500" y="1540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78" name="object 78">
              <a:extLst>
                <a:ext uri="{FF2B5EF4-FFF2-40B4-BE49-F238E27FC236}">
                  <a16:creationId xmlns:a16="http://schemas.microsoft.com/office/drawing/2014/main" id="{E9612DBE-DD00-50AC-9444-6DA86968F51C}"/>
                </a:ext>
              </a:extLst>
            </p:cNvPr>
            <p:cNvPicPr/>
            <p:nvPr/>
          </p:nvPicPr>
          <p:blipFill>
            <a:blip r:embed="rId18" cstate="print"/>
            <a:stretch>
              <a:fillRect/>
            </a:stretch>
          </p:blipFill>
          <p:spPr>
            <a:xfrm>
              <a:off x="1685163" y="2479548"/>
              <a:ext cx="1477645" cy="1449451"/>
            </a:xfrm>
            <a:prstGeom prst="rect">
              <a:avLst/>
            </a:prstGeom>
          </p:spPr>
        </p:pic>
        <p:pic>
          <p:nvPicPr>
            <p:cNvPr id="79" name="object 79">
              <a:extLst>
                <a:ext uri="{FF2B5EF4-FFF2-40B4-BE49-F238E27FC236}">
                  <a16:creationId xmlns:a16="http://schemas.microsoft.com/office/drawing/2014/main" id="{F2C936F1-5F38-6253-D2F2-775734A18D35}"/>
                </a:ext>
              </a:extLst>
            </p:cNvPr>
            <p:cNvPicPr/>
            <p:nvPr/>
          </p:nvPicPr>
          <p:blipFill>
            <a:blip r:embed="rId19" cstate="print"/>
            <a:stretch>
              <a:fillRect/>
            </a:stretch>
          </p:blipFill>
          <p:spPr>
            <a:xfrm>
              <a:off x="2679191" y="3678936"/>
              <a:ext cx="457200" cy="390144"/>
            </a:xfrm>
            <a:prstGeom prst="rect">
              <a:avLst/>
            </a:prstGeom>
          </p:spPr>
        </p:pic>
        <p:pic>
          <p:nvPicPr>
            <p:cNvPr id="80" name="object 80">
              <a:extLst>
                <a:ext uri="{FF2B5EF4-FFF2-40B4-BE49-F238E27FC236}">
                  <a16:creationId xmlns:a16="http://schemas.microsoft.com/office/drawing/2014/main" id="{1B718316-2D42-DC47-0D53-177F2D770688}"/>
                </a:ext>
              </a:extLst>
            </p:cNvPr>
            <p:cNvPicPr/>
            <p:nvPr/>
          </p:nvPicPr>
          <p:blipFill>
            <a:blip r:embed="rId19" cstate="print"/>
            <a:stretch>
              <a:fillRect/>
            </a:stretch>
          </p:blipFill>
          <p:spPr>
            <a:xfrm>
              <a:off x="2234184" y="3959352"/>
              <a:ext cx="457200" cy="390144"/>
            </a:xfrm>
            <a:prstGeom prst="rect">
              <a:avLst/>
            </a:prstGeom>
          </p:spPr>
        </p:pic>
        <p:pic>
          <p:nvPicPr>
            <p:cNvPr id="81" name="object 81">
              <a:extLst>
                <a:ext uri="{FF2B5EF4-FFF2-40B4-BE49-F238E27FC236}">
                  <a16:creationId xmlns:a16="http://schemas.microsoft.com/office/drawing/2014/main" id="{A06FE3EE-42AE-5258-A0C7-881042B289DD}"/>
                </a:ext>
              </a:extLst>
            </p:cNvPr>
            <p:cNvPicPr/>
            <p:nvPr/>
          </p:nvPicPr>
          <p:blipFill>
            <a:blip r:embed="rId19" cstate="print"/>
            <a:stretch>
              <a:fillRect/>
            </a:stretch>
          </p:blipFill>
          <p:spPr>
            <a:xfrm>
              <a:off x="1408176" y="2767584"/>
              <a:ext cx="460248" cy="390144"/>
            </a:xfrm>
            <a:prstGeom prst="rect">
              <a:avLst/>
            </a:prstGeom>
          </p:spPr>
        </p:pic>
        <p:pic>
          <p:nvPicPr>
            <p:cNvPr id="82" name="object 82">
              <a:extLst>
                <a:ext uri="{FF2B5EF4-FFF2-40B4-BE49-F238E27FC236}">
                  <a16:creationId xmlns:a16="http://schemas.microsoft.com/office/drawing/2014/main" id="{A9C18456-F410-3D49-2A39-5C60B5ED3756}"/>
                </a:ext>
              </a:extLst>
            </p:cNvPr>
            <p:cNvPicPr/>
            <p:nvPr/>
          </p:nvPicPr>
          <p:blipFill>
            <a:blip r:embed="rId20" cstate="print"/>
            <a:stretch>
              <a:fillRect/>
            </a:stretch>
          </p:blipFill>
          <p:spPr>
            <a:xfrm>
              <a:off x="3063113" y="4135501"/>
              <a:ext cx="505967" cy="256667"/>
            </a:xfrm>
            <a:prstGeom prst="rect">
              <a:avLst/>
            </a:prstGeom>
          </p:spPr>
        </p:pic>
        <p:pic>
          <p:nvPicPr>
            <p:cNvPr id="83" name="object 83">
              <a:extLst>
                <a:ext uri="{FF2B5EF4-FFF2-40B4-BE49-F238E27FC236}">
                  <a16:creationId xmlns:a16="http://schemas.microsoft.com/office/drawing/2014/main" id="{7221FD6C-019E-B9E4-630E-9E9995BD7066}"/>
                </a:ext>
              </a:extLst>
            </p:cNvPr>
            <p:cNvPicPr/>
            <p:nvPr/>
          </p:nvPicPr>
          <p:blipFill>
            <a:blip r:embed="rId21" cstate="print"/>
            <a:stretch>
              <a:fillRect/>
            </a:stretch>
          </p:blipFill>
          <p:spPr>
            <a:xfrm>
              <a:off x="3632961" y="2551684"/>
              <a:ext cx="358266" cy="507111"/>
            </a:xfrm>
            <a:prstGeom prst="rect">
              <a:avLst/>
            </a:prstGeom>
          </p:spPr>
        </p:pic>
        <p:pic>
          <p:nvPicPr>
            <p:cNvPr id="84" name="object 84">
              <a:extLst>
                <a:ext uri="{FF2B5EF4-FFF2-40B4-BE49-F238E27FC236}">
                  <a16:creationId xmlns:a16="http://schemas.microsoft.com/office/drawing/2014/main" id="{7EFAFB7A-468B-173E-143A-B981FBA8647C}"/>
                </a:ext>
              </a:extLst>
            </p:cNvPr>
            <p:cNvPicPr/>
            <p:nvPr/>
          </p:nvPicPr>
          <p:blipFill>
            <a:blip r:embed="rId22" cstate="print"/>
            <a:stretch>
              <a:fillRect/>
            </a:stretch>
          </p:blipFill>
          <p:spPr>
            <a:xfrm>
              <a:off x="3596258" y="3598672"/>
              <a:ext cx="197992" cy="780414"/>
            </a:xfrm>
            <a:prstGeom prst="rect">
              <a:avLst/>
            </a:prstGeom>
          </p:spPr>
        </p:pic>
        <p:pic>
          <p:nvPicPr>
            <p:cNvPr id="85" name="object 85">
              <a:extLst>
                <a:ext uri="{FF2B5EF4-FFF2-40B4-BE49-F238E27FC236}">
                  <a16:creationId xmlns:a16="http://schemas.microsoft.com/office/drawing/2014/main" id="{95589DC7-A064-B851-B14C-EB87595AE0F3}"/>
                </a:ext>
              </a:extLst>
            </p:cNvPr>
            <p:cNvPicPr/>
            <p:nvPr/>
          </p:nvPicPr>
          <p:blipFill>
            <a:blip r:embed="rId23" cstate="print"/>
            <a:stretch>
              <a:fillRect/>
            </a:stretch>
          </p:blipFill>
          <p:spPr>
            <a:xfrm>
              <a:off x="3760787" y="3162792"/>
              <a:ext cx="318262" cy="281130"/>
            </a:xfrm>
            <a:prstGeom prst="rect">
              <a:avLst/>
            </a:prstGeom>
          </p:spPr>
        </p:pic>
      </p:grpSp>
      <p:sp>
        <p:nvSpPr>
          <p:cNvPr id="86" name="object 86">
            <a:extLst>
              <a:ext uri="{FF2B5EF4-FFF2-40B4-BE49-F238E27FC236}">
                <a16:creationId xmlns:a16="http://schemas.microsoft.com/office/drawing/2014/main" id="{9ABB7FBB-E32C-B88D-74AB-E0CD916A46F6}"/>
              </a:ext>
            </a:extLst>
          </p:cNvPr>
          <p:cNvSpPr txBox="1"/>
          <p:nvPr/>
        </p:nvSpPr>
        <p:spPr>
          <a:xfrm>
            <a:off x="1106220" y="4239005"/>
            <a:ext cx="556260" cy="180819"/>
          </a:xfrm>
          <a:prstGeom prst="rect">
            <a:avLst/>
          </a:prstGeom>
        </p:spPr>
        <p:txBody>
          <a:bodyPr vert="horz" wrap="square" lIns="0" tIns="11430" rIns="0" bIns="0" rtlCol="0">
            <a:spAutoFit/>
          </a:bodyPr>
          <a:lstStyle/>
          <a:p>
            <a:pPr marL="12700">
              <a:lnSpc>
                <a:spcPct val="100000"/>
              </a:lnSpc>
              <a:spcBef>
                <a:spcPts val="90"/>
              </a:spcBef>
            </a:pPr>
            <a:r>
              <a:rPr sz="1100" spc="-35" dirty="0">
                <a:latin typeface="BIZ UDPゴシック" panose="020B0400000000000000" pitchFamily="50" charset="-128"/>
                <a:ea typeface="BIZ UDPゴシック" panose="020B0400000000000000" pitchFamily="50" charset="-128"/>
                <a:cs typeface="ＭＳ Ｐゴシック"/>
              </a:rPr>
              <a:t>細胞質</a:t>
            </a:r>
            <a:endParaRPr sz="1100">
              <a:latin typeface="BIZ UDPゴシック" panose="020B0400000000000000" pitchFamily="50" charset="-128"/>
              <a:ea typeface="BIZ UDPゴシック" panose="020B0400000000000000" pitchFamily="50" charset="-128"/>
              <a:cs typeface="ＭＳ Ｐゴシック"/>
            </a:endParaRPr>
          </a:p>
        </p:txBody>
      </p:sp>
      <p:sp>
        <p:nvSpPr>
          <p:cNvPr id="87" name="object 87">
            <a:extLst>
              <a:ext uri="{FF2B5EF4-FFF2-40B4-BE49-F238E27FC236}">
                <a16:creationId xmlns:a16="http://schemas.microsoft.com/office/drawing/2014/main" id="{B8C64EE7-3D1C-E0ED-CF35-42FE2F0083A0}"/>
              </a:ext>
            </a:extLst>
          </p:cNvPr>
          <p:cNvSpPr txBox="1"/>
          <p:nvPr/>
        </p:nvSpPr>
        <p:spPr>
          <a:xfrm>
            <a:off x="1106220" y="3700094"/>
            <a:ext cx="202565" cy="181460"/>
          </a:xfrm>
          <a:prstGeom prst="rect">
            <a:avLst/>
          </a:prstGeom>
        </p:spPr>
        <p:txBody>
          <a:bodyPr vert="horz" wrap="square" lIns="0" tIns="12065" rIns="0" bIns="0" rtlCol="0">
            <a:spAutoFit/>
          </a:bodyPr>
          <a:lstStyle/>
          <a:p>
            <a:pPr marL="12700">
              <a:lnSpc>
                <a:spcPct val="100000"/>
              </a:lnSpc>
              <a:spcBef>
                <a:spcPts val="95"/>
              </a:spcBef>
            </a:pPr>
            <a:r>
              <a:rPr sz="1100" spc="-10" dirty="0">
                <a:latin typeface="BIZ UDPゴシック" panose="020B0400000000000000" pitchFamily="50" charset="-128"/>
                <a:ea typeface="BIZ UDPゴシック" panose="020B0400000000000000" pitchFamily="50" charset="-128"/>
                <a:cs typeface="ＭＳ Ｐゴシック"/>
              </a:rPr>
              <a:t>核</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88" name="object 88">
            <a:extLst>
              <a:ext uri="{FF2B5EF4-FFF2-40B4-BE49-F238E27FC236}">
                <a16:creationId xmlns:a16="http://schemas.microsoft.com/office/drawing/2014/main" id="{ECD2A84D-D7C1-3E99-036B-C704C9DABA3A}"/>
              </a:ext>
            </a:extLst>
          </p:cNvPr>
          <p:cNvGrpSpPr/>
          <p:nvPr/>
        </p:nvGrpSpPr>
        <p:grpSpPr>
          <a:xfrm>
            <a:off x="5529071" y="1148588"/>
            <a:ext cx="6078220" cy="5247005"/>
            <a:chOff x="5529071" y="1148588"/>
            <a:chExt cx="6078220" cy="5247005"/>
          </a:xfrm>
        </p:grpSpPr>
        <p:sp>
          <p:nvSpPr>
            <p:cNvPr id="89" name="object 89">
              <a:extLst>
                <a:ext uri="{FF2B5EF4-FFF2-40B4-BE49-F238E27FC236}">
                  <a16:creationId xmlns:a16="http://schemas.microsoft.com/office/drawing/2014/main" id="{7CAEBB8F-E5DD-4F7E-23F7-2FFA63F959E6}"/>
                </a:ext>
              </a:extLst>
            </p:cNvPr>
            <p:cNvSpPr/>
            <p:nvPr/>
          </p:nvSpPr>
          <p:spPr>
            <a:xfrm>
              <a:off x="8953500" y="2345436"/>
              <a:ext cx="1316990" cy="2265045"/>
            </a:xfrm>
            <a:custGeom>
              <a:avLst/>
              <a:gdLst/>
              <a:ahLst/>
              <a:cxnLst/>
              <a:rect l="l" t="t" r="r" b="b"/>
              <a:pathLst>
                <a:path w="1316990"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5"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0" name="object 90">
              <a:extLst>
                <a:ext uri="{FF2B5EF4-FFF2-40B4-BE49-F238E27FC236}">
                  <a16:creationId xmlns:a16="http://schemas.microsoft.com/office/drawing/2014/main" id="{30DEFB79-306A-BB7E-7D86-2B69A68CA1DA}"/>
                </a:ext>
              </a:extLst>
            </p:cNvPr>
            <p:cNvSpPr/>
            <p:nvPr/>
          </p:nvSpPr>
          <p:spPr>
            <a:xfrm>
              <a:off x="8953500" y="2345436"/>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5"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1" name="object 91">
              <a:extLst>
                <a:ext uri="{FF2B5EF4-FFF2-40B4-BE49-F238E27FC236}">
                  <a16:creationId xmlns:a16="http://schemas.microsoft.com/office/drawing/2014/main" id="{63B075CA-E769-CFA1-6CCD-1A3678BED052}"/>
                </a:ext>
              </a:extLst>
            </p:cNvPr>
            <p:cNvSpPr/>
            <p:nvPr/>
          </p:nvSpPr>
          <p:spPr>
            <a:xfrm>
              <a:off x="8900794" y="2897123"/>
              <a:ext cx="699135" cy="1161415"/>
            </a:xfrm>
            <a:custGeom>
              <a:avLst/>
              <a:gdLst/>
              <a:ahLst/>
              <a:cxnLst/>
              <a:rect l="l" t="t" r="r" b="b"/>
              <a:pathLst>
                <a:path w="699134"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0"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2" name="object 92">
              <a:extLst>
                <a:ext uri="{FF2B5EF4-FFF2-40B4-BE49-F238E27FC236}">
                  <a16:creationId xmlns:a16="http://schemas.microsoft.com/office/drawing/2014/main" id="{F30C30C8-383E-5437-F405-0FFFC521CF3A}"/>
                </a:ext>
              </a:extLst>
            </p:cNvPr>
            <p:cNvSpPr/>
            <p:nvPr/>
          </p:nvSpPr>
          <p:spPr>
            <a:xfrm>
              <a:off x="8900794" y="2897123"/>
              <a:ext cx="699135" cy="1161415"/>
            </a:xfrm>
            <a:custGeom>
              <a:avLst/>
              <a:gdLst/>
              <a:ahLst/>
              <a:cxnLst/>
              <a:rect l="l" t="t" r="r" b="b"/>
              <a:pathLst>
                <a:path w="699134"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0"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3" name="object 93">
              <a:extLst>
                <a:ext uri="{FF2B5EF4-FFF2-40B4-BE49-F238E27FC236}">
                  <a16:creationId xmlns:a16="http://schemas.microsoft.com/office/drawing/2014/main" id="{20A6212D-BFBF-33AA-56E3-BD54EDE0C97E}"/>
                </a:ext>
              </a:extLst>
            </p:cNvPr>
            <p:cNvSpPr/>
            <p:nvPr/>
          </p:nvSpPr>
          <p:spPr>
            <a:xfrm>
              <a:off x="8677655" y="2310384"/>
              <a:ext cx="527685" cy="2411095"/>
            </a:xfrm>
            <a:custGeom>
              <a:avLst/>
              <a:gdLst/>
              <a:ahLst/>
              <a:cxnLst/>
              <a:rect l="l" t="t" r="r" b="b"/>
              <a:pathLst>
                <a:path w="527684"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4" name="object 94">
              <a:extLst>
                <a:ext uri="{FF2B5EF4-FFF2-40B4-BE49-F238E27FC236}">
                  <a16:creationId xmlns:a16="http://schemas.microsoft.com/office/drawing/2014/main" id="{BB648868-571C-57FB-D888-DAABCE5248B4}"/>
                </a:ext>
              </a:extLst>
            </p:cNvPr>
            <p:cNvSpPr/>
            <p:nvPr/>
          </p:nvSpPr>
          <p:spPr>
            <a:xfrm>
              <a:off x="7360919" y="2542032"/>
              <a:ext cx="490855" cy="421005"/>
            </a:xfrm>
            <a:custGeom>
              <a:avLst/>
              <a:gdLst/>
              <a:ahLst/>
              <a:cxnLst/>
              <a:rect l="l" t="t" r="r" b="b"/>
              <a:pathLst>
                <a:path w="490854" h="421005">
                  <a:moveTo>
                    <a:pt x="245363" y="0"/>
                  </a:moveTo>
                  <a:lnTo>
                    <a:pt x="195915" y="4270"/>
                  </a:lnTo>
                  <a:lnTo>
                    <a:pt x="149858" y="16519"/>
                  </a:lnTo>
                  <a:lnTo>
                    <a:pt x="108179" y="35904"/>
                  </a:lnTo>
                  <a:lnTo>
                    <a:pt x="71866" y="61579"/>
                  </a:lnTo>
                  <a:lnTo>
                    <a:pt x="41904" y="92701"/>
                  </a:lnTo>
                  <a:lnTo>
                    <a:pt x="19282" y="128426"/>
                  </a:lnTo>
                  <a:lnTo>
                    <a:pt x="4984" y="167911"/>
                  </a:lnTo>
                  <a:lnTo>
                    <a:pt x="0" y="210312"/>
                  </a:lnTo>
                  <a:lnTo>
                    <a:pt x="4984" y="252712"/>
                  </a:lnTo>
                  <a:lnTo>
                    <a:pt x="19282" y="292197"/>
                  </a:lnTo>
                  <a:lnTo>
                    <a:pt x="41904" y="327922"/>
                  </a:lnTo>
                  <a:lnTo>
                    <a:pt x="71866" y="359044"/>
                  </a:lnTo>
                  <a:lnTo>
                    <a:pt x="108179" y="384719"/>
                  </a:lnTo>
                  <a:lnTo>
                    <a:pt x="149858" y="404104"/>
                  </a:lnTo>
                  <a:lnTo>
                    <a:pt x="195915" y="416353"/>
                  </a:lnTo>
                  <a:lnTo>
                    <a:pt x="245363" y="420623"/>
                  </a:lnTo>
                  <a:lnTo>
                    <a:pt x="294812" y="416353"/>
                  </a:lnTo>
                  <a:lnTo>
                    <a:pt x="340869" y="404104"/>
                  </a:lnTo>
                  <a:lnTo>
                    <a:pt x="382548" y="384719"/>
                  </a:lnTo>
                  <a:lnTo>
                    <a:pt x="418861" y="359044"/>
                  </a:lnTo>
                  <a:lnTo>
                    <a:pt x="448823" y="327922"/>
                  </a:lnTo>
                  <a:lnTo>
                    <a:pt x="471445" y="292197"/>
                  </a:lnTo>
                  <a:lnTo>
                    <a:pt x="485743" y="252712"/>
                  </a:lnTo>
                  <a:lnTo>
                    <a:pt x="490727" y="210312"/>
                  </a:lnTo>
                  <a:lnTo>
                    <a:pt x="485743" y="167911"/>
                  </a:lnTo>
                  <a:lnTo>
                    <a:pt x="471445" y="128426"/>
                  </a:lnTo>
                  <a:lnTo>
                    <a:pt x="448823" y="92701"/>
                  </a:lnTo>
                  <a:lnTo>
                    <a:pt x="418861" y="61579"/>
                  </a:lnTo>
                  <a:lnTo>
                    <a:pt x="382548" y="35904"/>
                  </a:lnTo>
                  <a:lnTo>
                    <a:pt x="340869" y="16519"/>
                  </a:lnTo>
                  <a:lnTo>
                    <a:pt x="294812" y="4270"/>
                  </a:lnTo>
                  <a:lnTo>
                    <a:pt x="245363"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5" name="object 95">
              <a:extLst>
                <a:ext uri="{FF2B5EF4-FFF2-40B4-BE49-F238E27FC236}">
                  <a16:creationId xmlns:a16="http://schemas.microsoft.com/office/drawing/2014/main" id="{B99660EA-F779-2C55-BF72-365F717B784E}"/>
                </a:ext>
              </a:extLst>
            </p:cNvPr>
            <p:cNvSpPr/>
            <p:nvPr/>
          </p:nvSpPr>
          <p:spPr>
            <a:xfrm>
              <a:off x="7360919" y="2542032"/>
              <a:ext cx="490855" cy="421005"/>
            </a:xfrm>
            <a:custGeom>
              <a:avLst/>
              <a:gdLst/>
              <a:ahLst/>
              <a:cxnLst/>
              <a:rect l="l" t="t" r="r" b="b"/>
              <a:pathLst>
                <a:path w="490854" h="421005">
                  <a:moveTo>
                    <a:pt x="0" y="210312"/>
                  </a:moveTo>
                  <a:lnTo>
                    <a:pt x="4984" y="167911"/>
                  </a:lnTo>
                  <a:lnTo>
                    <a:pt x="19282" y="128426"/>
                  </a:lnTo>
                  <a:lnTo>
                    <a:pt x="41904" y="92701"/>
                  </a:lnTo>
                  <a:lnTo>
                    <a:pt x="71866" y="61579"/>
                  </a:lnTo>
                  <a:lnTo>
                    <a:pt x="108179" y="35904"/>
                  </a:lnTo>
                  <a:lnTo>
                    <a:pt x="149858" y="16519"/>
                  </a:lnTo>
                  <a:lnTo>
                    <a:pt x="195915" y="4270"/>
                  </a:lnTo>
                  <a:lnTo>
                    <a:pt x="245363" y="0"/>
                  </a:lnTo>
                  <a:lnTo>
                    <a:pt x="294812" y="4270"/>
                  </a:lnTo>
                  <a:lnTo>
                    <a:pt x="340869" y="16519"/>
                  </a:lnTo>
                  <a:lnTo>
                    <a:pt x="382548" y="35904"/>
                  </a:lnTo>
                  <a:lnTo>
                    <a:pt x="418861" y="61579"/>
                  </a:lnTo>
                  <a:lnTo>
                    <a:pt x="448823" y="92701"/>
                  </a:lnTo>
                  <a:lnTo>
                    <a:pt x="471445" y="128426"/>
                  </a:lnTo>
                  <a:lnTo>
                    <a:pt x="485743" y="167911"/>
                  </a:lnTo>
                  <a:lnTo>
                    <a:pt x="490727" y="210312"/>
                  </a:lnTo>
                  <a:lnTo>
                    <a:pt x="485743" y="252712"/>
                  </a:lnTo>
                  <a:lnTo>
                    <a:pt x="471445" y="292197"/>
                  </a:lnTo>
                  <a:lnTo>
                    <a:pt x="448823" y="327922"/>
                  </a:lnTo>
                  <a:lnTo>
                    <a:pt x="418861" y="359044"/>
                  </a:lnTo>
                  <a:lnTo>
                    <a:pt x="382548" y="384719"/>
                  </a:lnTo>
                  <a:lnTo>
                    <a:pt x="340869" y="404104"/>
                  </a:lnTo>
                  <a:lnTo>
                    <a:pt x="294812" y="416353"/>
                  </a:lnTo>
                  <a:lnTo>
                    <a:pt x="245363" y="420623"/>
                  </a:lnTo>
                  <a:lnTo>
                    <a:pt x="195915" y="416353"/>
                  </a:lnTo>
                  <a:lnTo>
                    <a:pt x="149858" y="404104"/>
                  </a:lnTo>
                  <a:lnTo>
                    <a:pt x="108179" y="384719"/>
                  </a:lnTo>
                  <a:lnTo>
                    <a:pt x="71866" y="359044"/>
                  </a:lnTo>
                  <a:lnTo>
                    <a:pt x="41904" y="327922"/>
                  </a:lnTo>
                  <a:lnTo>
                    <a:pt x="19282" y="292197"/>
                  </a:lnTo>
                  <a:lnTo>
                    <a:pt x="4984" y="252712"/>
                  </a:lnTo>
                  <a:lnTo>
                    <a:pt x="0" y="210312"/>
                  </a:lnTo>
                  <a:close/>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6" name="object 96">
              <a:extLst>
                <a:ext uri="{FF2B5EF4-FFF2-40B4-BE49-F238E27FC236}">
                  <a16:creationId xmlns:a16="http://schemas.microsoft.com/office/drawing/2014/main" id="{EA0EACA4-DB08-9AA5-4D79-83FBB84EB8D9}"/>
                </a:ext>
              </a:extLst>
            </p:cNvPr>
            <p:cNvSpPr/>
            <p:nvPr/>
          </p:nvSpPr>
          <p:spPr>
            <a:xfrm>
              <a:off x="6545579" y="2339340"/>
              <a:ext cx="1316990" cy="2265045"/>
            </a:xfrm>
            <a:custGeom>
              <a:avLst/>
              <a:gdLst/>
              <a:ahLst/>
              <a:cxnLst/>
              <a:rect l="l" t="t" r="r" b="b"/>
              <a:pathLst>
                <a:path w="1316990" h="2265045">
                  <a:moveTo>
                    <a:pt x="0" y="0"/>
                  </a:moveTo>
                  <a:lnTo>
                    <a:pt x="0" y="1133856"/>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6"/>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7" name="object 97">
              <a:extLst>
                <a:ext uri="{FF2B5EF4-FFF2-40B4-BE49-F238E27FC236}">
                  <a16:creationId xmlns:a16="http://schemas.microsoft.com/office/drawing/2014/main" id="{C94233B2-2B78-11F4-E5B0-88FB3C00B4C5}"/>
                </a:ext>
              </a:extLst>
            </p:cNvPr>
            <p:cNvSpPr/>
            <p:nvPr/>
          </p:nvSpPr>
          <p:spPr>
            <a:xfrm>
              <a:off x="6545579" y="2339340"/>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6"/>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8" name="object 98">
              <a:extLst>
                <a:ext uri="{FF2B5EF4-FFF2-40B4-BE49-F238E27FC236}">
                  <a16:creationId xmlns:a16="http://schemas.microsoft.com/office/drawing/2014/main" id="{3458FA8B-C975-3881-1CC4-5A4F78E2FA46}"/>
                </a:ext>
              </a:extLst>
            </p:cNvPr>
            <p:cNvSpPr/>
            <p:nvPr/>
          </p:nvSpPr>
          <p:spPr>
            <a:xfrm>
              <a:off x="6492874" y="2891027"/>
              <a:ext cx="699135" cy="1164590"/>
            </a:xfrm>
            <a:custGeom>
              <a:avLst/>
              <a:gdLst/>
              <a:ahLst/>
              <a:cxnLst/>
              <a:rect l="l" t="t" r="r" b="b"/>
              <a:pathLst>
                <a:path w="699134" h="1164589">
                  <a:moveTo>
                    <a:pt x="23749" y="0"/>
                  </a:moveTo>
                  <a:lnTo>
                    <a:pt x="23749" y="582168"/>
                  </a:lnTo>
                  <a:lnTo>
                    <a:pt x="0" y="1163955"/>
                  </a:lnTo>
                  <a:lnTo>
                    <a:pt x="7874" y="1164209"/>
                  </a:lnTo>
                  <a:lnTo>
                    <a:pt x="74135" y="1162739"/>
                  </a:lnTo>
                  <a:lnTo>
                    <a:pt x="123516" y="1158024"/>
                  </a:lnTo>
                  <a:lnTo>
                    <a:pt x="171761" y="1150304"/>
                  </a:lnTo>
                  <a:lnTo>
                    <a:pt x="218738" y="1139690"/>
                  </a:lnTo>
                  <a:lnTo>
                    <a:pt x="264318" y="1126296"/>
                  </a:lnTo>
                  <a:lnTo>
                    <a:pt x="308370" y="1110234"/>
                  </a:lnTo>
                  <a:lnTo>
                    <a:pt x="350764" y="1091616"/>
                  </a:lnTo>
                  <a:lnTo>
                    <a:pt x="391368" y="1070555"/>
                  </a:lnTo>
                  <a:lnTo>
                    <a:pt x="430053" y="1047163"/>
                  </a:lnTo>
                  <a:lnTo>
                    <a:pt x="466687" y="1021554"/>
                  </a:lnTo>
                  <a:lnTo>
                    <a:pt x="501142" y="993838"/>
                  </a:lnTo>
                  <a:lnTo>
                    <a:pt x="533284" y="964129"/>
                  </a:lnTo>
                  <a:lnTo>
                    <a:pt x="562985" y="932540"/>
                  </a:lnTo>
                  <a:lnTo>
                    <a:pt x="590114" y="899182"/>
                  </a:lnTo>
                  <a:lnTo>
                    <a:pt x="614540" y="864169"/>
                  </a:lnTo>
                  <a:lnTo>
                    <a:pt x="636133" y="827613"/>
                  </a:lnTo>
                  <a:lnTo>
                    <a:pt x="654762" y="789626"/>
                  </a:lnTo>
                  <a:lnTo>
                    <a:pt x="670297" y="750320"/>
                  </a:lnTo>
                  <a:lnTo>
                    <a:pt x="682606" y="709810"/>
                  </a:lnTo>
                  <a:lnTo>
                    <a:pt x="691560" y="668205"/>
                  </a:lnTo>
                  <a:lnTo>
                    <a:pt x="697029" y="625621"/>
                  </a:lnTo>
                  <a:lnTo>
                    <a:pt x="698880" y="582168"/>
                  </a:lnTo>
                  <a:lnTo>
                    <a:pt x="697029" y="538714"/>
                  </a:lnTo>
                  <a:lnTo>
                    <a:pt x="691560" y="496130"/>
                  </a:lnTo>
                  <a:lnTo>
                    <a:pt x="682606" y="454525"/>
                  </a:lnTo>
                  <a:lnTo>
                    <a:pt x="670297" y="414015"/>
                  </a:lnTo>
                  <a:lnTo>
                    <a:pt x="654762" y="374709"/>
                  </a:lnTo>
                  <a:lnTo>
                    <a:pt x="636133" y="336722"/>
                  </a:lnTo>
                  <a:lnTo>
                    <a:pt x="614540" y="300166"/>
                  </a:lnTo>
                  <a:lnTo>
                    <a:pt x="590114" y="265153"/>
                  </a:lnTo>
                  <a:lnTo>
                    <a:pt x="562985" y="231795"/>
                  </a:lnTo>
                  <a:lnTo>
                    <a:pt x="533284" y="200206"/>
                  </a:lnTo>
                  <a:lnTo>
                    <a:pt x="501142" y="170497"/>
                  </a:lnTo>
                  <a:lnTo>
                    <a:pt x="466687" y="142781"/>
                  </a:lnTo>
                  <a:lnTo>
                    <a:pt x="430053" y="117172"/>
                  </a:lnTo>
                  <a:lnTo>
                    <a:pt x="391368" y="93780"/>
                  </a:lnTo>
                  <a:lnTo>
                    <a:pt x="350764" y="72719"/>
                  </a:lnTo>
                  <a:lnTo>
                    <a:pt x="308370" y="54101"/>
                  </a:lnTo>
                  <a:lnTo>
                    <a:pt x="264318" y="38039"/>
                  </a:lnTo>
                  <a:lnTo>
                    <a:pt x="218738" y="24645"/>
                  </a:lnTo>
                  <a:lnTo>
                    <a:pt x="171761" y="14031"/>
                  </a:lnTo>
                  <a:lnTo>
                    <a:pt x="123516" y="6311"/>
                  </a:lnTo>
                  <a:lnTo>
                    <a:pt x="74135" y="1596"/>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9" name="object 99">
              <a:extLst>
                <a:ext uri="{FF2B5EF4-FFF2-40B4-BE49-F238E27FC236}">
                  <a16:creationId xmlns:a16="http://schemas.microsoft.com/office/drawing/2014/main" id="{28FB3CCC-D9F5-F056-4FB8-EF87E5EB8BCC}"/>
                </a:ext>
              </a:extLst>
            </p:cNvPr>
            <p:cNvSpPr/>
            <p:nvPr/>
          </p:nvSpPr>
          <p:spPr>
            <a:xfrm>
              <a:off x="6492874" y="2891027"/>
              <a:ext cx="699135" cy="1164590"/>
            </a:xfrm>
            <a:custGeom>
              <a:avLst/>
              <a:gdLst/>
              <a:ahLst/>
              <a:cxnLst/>
              <a:rect l="l" t="t" r="r" b="b"/>
              <a:pathLst>
                <a:path w="699134" h="1164589">
                  <a:moveTo>
                    <a:pt x="23749" y="0"/>
                  </a:moveTo>
                  <a:lnTo>
                    <a:pt x="74135" y="1596"/>
                  </a:lnTo>
                  <a:lnTo>
                    <a:pt x="123516" y="6311"/>
                  </a:lnTo>
                  <a:lnTo>
                    <a:pt x="171761" y="14031"/>
                  </a:lnTo>
                  <a:lnTo>
                    <a:pt x="218738" y="24645"/>
                  </a:lnTo>
                  <a:lnTo>
                    <a:pt x="264318" y="38039"/>
                  </a:lnTo>
                  <a:lnTo>
                    <a:pt x="308370" y="54101"/>
                  </a:lnTo>
                  <a:lnTo>
                    <a:pt x="350764" y="72719"/>
                  </a:lnTo>
                  <a:lnTo>
                    <a:pt x="391368" y="93780"/>
                  </a:lnTo>
                  <a:lnTo>
                    <a:pt x="430053" y="117172"/>
                  </a:lnTo>
                  <a:lnTo>
                    <a:pt x="466687" y="142781"/>
                  </a:lnTo>
                  <a:lnTo>
                    <a:pt x="501142" y="170497"/>
                  </a:lnTo>
                  <a:lnTo>
                    <a:pt x="533284" y="200206"/>
                  </a:lnTo>
                  <a:lnTo>
                    <a:pt x="562985" y="231795"/>
                  </a:lnTo>
                  <a:lnTo>
                    <a:pt x="590114" y="265153"/>
                  </a:lnTo>
                  <a:lnTo>
                    <a:pt x="614540" y="300166"/>
                  </a:lnTo>
                  <a:lnTo>
                    <a:pt x="636133" y="336722"/>
                  </a:lnTo>
                  <a:lnTo>
                    <a:pt x="654762" y="374709"/>
                  </a:lnTo>
                  <a:lnTo>
                    <a:pt x="670297" y="414015"/>
                  </a:lnTo>
                  <a:lnTo>
                    <a:pt x="682606" y="454525"/>
                  </a:lnTo>
                  <a:lnTo>
                    <a:pt x="691560" y="496130"/>
                  </a:lnTo>
                  <a:lnTo>
                    <a:pt x="697029" y="538714"/>
                  </a:lnTo>
                  <a:lnTo>
                    <a:pt x="698880" y="582168"/>
                  </a:lnTo>
                  <a:lnTo>
                    <a:pt x="697029" y="625621"/>
                  </a:lnTo>
                  <a:lnTo>
                    <a:pt x="691560" y="668205"/>
                  </a:lnTo>
                  <a:lnTo>
                    <a:pt x="682606" y="709810"/>
                  </a:lnTo>
                  <a:lnTo>
                    <a:pt x="670297" y="750320"/>
                  </a:lnTo>
                  <a:lnTo>
                    <a:pt x="654762" y="789626"/>
                  </a:lnTo>
                  <a:lnTo>
                    <a:pt x="636133" y="827613"/>
                  </a:lnTo>
                  <a:lnTo>
                    <a:pt x="614540" y="864169"/>
                  </a:lnTo>
                  <a:lnTo>
                    <a:pt x="590114" y="899182"/>
                  </a:lnTo>
                  <a:lnTo>
                    <a:pt x="562985" y="932540"/>
                  </a:lnTo>
                  <a:lnTo>
                    <a:pt x="533284" y="964129"/>
                  </a:lnTo>
                  <a:lnTo>
                    <a:pt x="501142" y="993838"/>
                  </a:lnTo>
                  <a:lnTo>
                    <a:pt x="466687" y="1021554"/>
                  </a:lnTo>
                  <a:lnTo>
                    <a:pt x="430053" y="1047163"/>
                  </a:lnTo>
                  <a:lnTo>
                    <a:pt x="391368" y="1070555"/>
                  </a:lnTo>
                  <a:lnTo>
                    <a:pt x="350764" y="1091616"/>
                  </a:lnTo>
                  <a:lnTo>
                    <a:pt x="308370" y="1110234"/>
                  </a:lnTo>
                  <a:lnTo>
                    <a:pt x="264318" y="1126296"/>
                  </a:lnTo>
                  <a:lnTo>
                    <a:pt x="218738" y="1139690"/>
                  </a:lnTo>
                  <a:lnTo>
                    <a:pt x="171761" y="1150304"/>
                  </a:lnTo>
                  <a:lnTo>
                    <a:pt x="123516" y="1158024"/>
                  </a:lnTo>
                  <a:lnTo>
                    <a:pt x="74135" y="1162739"/>
                  </a:lnTo>
                  <a:lnTo>
                    <a:pt x="23749" y="1164336"/>
                  </a:lnTo>
                  <a:lnTo>
                    <a:pt x="15875" y="1164336"/>
                  </a:lnTo>
                  <a:lnTo>
                    <a:pt x="7874" y="1164209"/>
                  </a:lnTo>
                  <a:lnTo>
                    <a:pt x="0" y="116395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0" name="object 100">
              <a:extLst>
                <a:ext uri="{FF2B5EF4-FFF2-40B4-BE49-F238E27FC236}">
                  <a16:creationId xmlns:a16="http://schemas.microsoft.com/office/drawing/2014/main" id="{8117864E-0EFA-60F5-0277-4E75AE63F5D1}"/>
                </a:ext>
              </a:extLst>
            </p:cNvPr>
            <p:cNvSpPr/>
            <p:nvPr/>
          </p:nvSpPr>
          <p:spPr>
            <a:xfrm>
              <a:off x="5529071" y="2215896"/>
              <a:ext cx="1301750" cy="2517775"/>
            </a:xfrm>
            <a:custGeom>
              <a:avLst/>
              <a:gdLst/>
              <a:ahLst/>
              <a:cxnLst/>
              <a:rect l="l" t="t" r="r" b="b"/>
              <a:pathLst>
                <a:path w="1301750" h="2517775">
                  <a:moveTo>
                    <a:pt x="1301496" y="0"/>
                  </a:moveTo>
                  <a:lnTo>
                    <a:pt x="0" y="0"/>
                  </a:lnTo>
                  <a:lnTo>
                    <a:pt x="0" y="2517647"/>
                  </a:lnTo>
                  <a:lnTo>
                    <a:pt x="1301496" y="2517647"/>
                  </a:lnTo>
                  <a:lnTo>
                    <a:pt x="1301496"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1" name="object 101">
              <a:extLst>
                <a:ext uri="{FF2B5EF4-FFF2-40B4-BE49-F238E27FC236}">
                  <a16:creationId xmlns:a16="http://schemas.microsoft.com/office/drawing/2014/main" id="{F51CDC2B-05D2-2815-338D-6491AC0CA5C2}"/>
                </a:ext>
              </a:extLst>
            </p:cNvPr>
            <p:cNvSpPr/>
            <p:nvPr/>
          </p:nvSpPr>
          <p:spPr>
            <a:xfrm>
              <a:off x="7327899" y="2575052"/>
              <a:ext cx="326390" cy="315595"/>
            </a:xfrm>
            <a:custGeom>
              <a:avLst/>
              <a:gdLst/>
              <a:ahLst/>
              <a:cxnLst/>
              <a:rect l="l" t="t" r="r" b="b"/>
              <a:pathLst>
                <a:path w="326390" h="315594">
                  <a:moveTo>
                    <a:pt x="0" y="0"/>
                  </a:moveTo>
                  <a:lnTo>
                    <a:pt x="42809" y="29658"/>
                  </a:lnTo>
                  <a:lnTo>
                    <a:pt x="84085" y="60776"/>
                  </a:lnTo>
                  <a:lnTo>
                    <a:pt x="123777" y="93307"/>
                  </a:lnTo>
                  <a:lnTo>
                    <a:pt x="161840" y="127205"/>
                  </a:lnTo>
                  <a:lnTo>
                    <a:pt x="198223" y="162424"/>
                  </a:lnTo>
                  <a:lnTo>
                    <a:pt x="232880" y="198919"/>
                  </a:lnTo>
                  <a:lnTo>
                    <a:pt x="265762" y="236643"/>
                  </a:lnTo>
                  <a:lnTo>
                    <a:pt x="296821" y="275550"/>
                  </a:lnTo>
                  <a:lnTo>
                    <a:pt x="326008" y="315595"/>
                  </a:lnTo>
                </a:path>
              </a:pathLst>
            </a:custGeom>
            <a:ln w="571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2" name="object 102">
              <a:extLst>
                <a:ext uri="{FF2B5EF4-FFF2-40B4-BE49-F238E27FC236}">
                  <a16:creationId xmlns:a16="http://schemas.microsoft.com/office/drawing/2014/main" id="{AD09F508-68D6-9E36-9006-B25BB1114331}"/>
                </a:ext>
              </a:extLst>
            </p:cNvPr>
            <p:cNvSpPr/>
            <p:nvPr/>
          </p:nvSpPr>
          <p:spPr>
            <a:xfrm>
              <a:off x="7351267" y="2553970"/>
              <a:ext cx="331470" cy="328295"/>
            </a:xfrm>
            <a:custGeom>
              <a:avLst/>
              <a:gdLst/>
              <a:ahLst/>
              <a:cxnLst/>
              <a:rect l="l" t="t" r="r" b="b"/>
              <a:pathLst>
                <a:path w="331470" h="328294">
                  <a:moveTo>
                    <a:pt x="0" y="0"/>
                  </a:moveTo>
                  <a:lnTo>
                    <a:pt x="43858" y="30720"/>
                  </a:lnTo>
                  <a:lnTo>
                    <a:pt x="86076" y="62988"/>
                  </a:lnTo>
                  <a:lnTo>
                    <a:pt x="126604" y="96750"/>
                  </a:lnTo>
                  <a:lnTo>
                    <a:pt x="165392" y="131955"/>
                  </a:lnTo>
                  <a:lnTo>
                    <a:pt x="202389" y="168550"/>
                  </a:lnTo>
                  <a:lnTo>
                    <a:pt x="237546" y="206483"/>
                  </a:lnTo>
                  <a:lnTo>
                    <a:pt x="270812" y="245701"/>
                  </a:lnTo>
                  <a:lnTo>
                    <a:pt x="302136" y="286153"/>
                  </a:lnTo>
                  <a:lnTo>
                    <a:pt x="331470" y="327787"/>
                  </a:lnTo>
                </a:path>
              </a:pathLst>
            </a:custGeom>
            <a:ln w="57150">
              <a:solidFill>
                <a:srgbClr val="E2F4F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3" name="object 103">
              <a:extLst>
                <a:ext uri="{FF2B5EF4-FFF2-40B4-BE49-F238E27FC236}">
                  <a16:creationId xmlns:a16="http://schemas.microsoft.com/office/drawing/2014/main" id="{8DF58B0E-9F99-EDF3-B432-10D4D7DEA9C2}"/>
                </a:ext>
              </a:extLst>
            </p:cNvPr>
            <p:cNvPicPr/>
            <p:nvPr/>
          </p:nvPicPr>
          <p:blipFill>
            <a:blip r:embed="rId24" cstate="print"/>
            <a:stretch>
              <a:fillRect/>
            </a:stretch>
          </p:blipFill>
          <p:spPr>
            <a:xfrm>
              <a:off x="7304087" y="3450082"/>
              <a:ext cx="318261" cy="281241"/>
            </a:xfrm>
            <a:prstGeom prst="rect">
              <a:avLst/>
            </a:prstGeom>
          </p:spPr>
        </p:pic>
        <p:pic>
          <p:nvPicPr>
            <p:cNvPr id="104" name="object 104">
              <a:extLst>
                <a:ext uri="{FF2B5EF4-FFF2-40B4-BE49-F238E27FC236}">
                  <a16:creationId xmlns:a16="http://schemas.microsoft.com/office/drawing/2014/main" id="{84DCBC4D-EFBA-C9CE-8EE7-7627C46B130E}"/>
                </a:ext>
              </a:extLst>
            </p:cNvPr>
            <p:cNvPicPr/>
            <p:nvPr/>
          </p:nvPicPr>
          <p:blipFill>
            <a:blip r:embed="rId25" cstate="print"/>
            <a:stretch>
              <a:fillRect/>
            </a:stretch>
          </p:blipFill>
          <p:spPr>
            <a:xfrm>
              <a:off x="7454772" y="1420622"/>
              <a:ext cx="623188" cy="542878"/>
            </a:xfrm>
            <a:prstGeom prst="rect">
              <a:avLst/>
            </a:prstGeom>
          </p:spPr>
        </p:pic>
        <p:sp>
          <p:nvSpPr>
            <p:cNvPr id="105" name="object 105">
              <a:extLst>
                <a:ext uri="{FF2B5EF4-FFF2-40B4-BE49-F238E27FC236}">
                  <a16:creationId xmlns:a16="http://schemas.microsoft.com/office/drawing/2014/main" id="{3649202E-E7FC-88A4-32FF-F9DBC042B381}"/>
                </a:ext>
              </a:extLst>
            </p:cNvPr>
            <p:cNvSpPr/>
            <p:nvPr/>
          </p:nvSpPr>
          <p:spPr>
            <a:xfrm>
              <a:off x="10927587" y="1160526"/>
              <a:ext cx="325755" cy="504825"/>
            </a:xfrm>
            <a:custGeom>
              <a:avLst/>
              <a:gdLst/>
              <a:ahLst/>
              <a:cxnLst/>
              <a:rect l="l" t="t" r="r" b="b"/>
              <a:pathLst>
                <a:path w="325754" h="504825">
                  <a:moveTo>
                    <a:pt x="320675" y="0"/>
                  </a:moveTo>
                  <a:lnTo>
                    <a:pt x="0" y="3048"/>
                  </a:lnTo>
                  <a:lnTo>
                    <a:pt x="4698" y="504698"/>
                  </a:lnTo>
                  <a:lnTo>
                    <a:pt x="325373" y="501650"/>
                  </a:lnTo>
                  <a:lnTo>
                    <a:pt x="320675"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6" name="object 106">
              <a:extLst>
                <a:ext uri="{FF2B5EF4-FFF2-40B4-BE49-F238E27FC236}">
                  <a16:creationId xmlns:a16="http://schemas.microsoft.com/office/drawing/2014/main" id="{88850AA9-05C5-2EB7-1167-8A55D35AC303}"/>
                </a:ext>
              </a:extLst>
            </p:cNvPr>
            <p:cNvSpPr/>
            <p:nvPr/>
          </p:nvSpPr>
          <p:spPr>
            <a:xfrm>
              <a:off x="11131550" y="1301242"/>
              <a:ext cx="117475" cy="146050"/>
            </a:xfrm>
            <a:custGeom>
              <a:avLst/>
              <a:gdLst/>
              <a:ahLst/>
              <a:cxnLst/>
              <a:rect l="l" t="t" r="r" b="b"/>
              <a:pathLst>
                <a:path w="117475" h="146050">
                  <a:moveTo>
                    <a:pt x="0" y="145542"/>
                  </a:moveTo>
                  <a:lnTo>
                    <a:pt x="117475" y="144399"/>
                  </a:lnTo>
                </a:path>
                <a:path w="117475" h="146050">
                  <a:moveTo>
                    <a:pt x="0" y="1016"/>
                  </a:moveTo>
                  <a:lnTo>
                    <a:pt x="117475"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7" name="object 107">
              <a:extLst>
                <a:ext uri="{FF2B5EF4-FFF2-40B4-BE49-F238E27FC236}">
                  <a16:creationId xmlns:a16="http://schemas.microsoft.com/office/drawing/2014/main" id="{07D71C41-D705-B622-A124-9E132B2BAA00}"/>
                </a:ext>
              </a:extLst>
            </p:cNvPr>
            <p:cNvPicPr/>
            <p:nvPr/>
          </p:nvPicPr>
          <p:blipFill>
            <a:blip r:embed="rId26" cstate="print"/>
            <a:stretch>
              <a:fillRect/>
            </a:stretch>
          </p:blipFill>
          <p:spPr>
            <a:xfrm>
              <a:off x="10928095" y="1588516"/>
              <a:ext cx="324103" cy="86233"/>
            </a:xfrm>
            <a:prstGeom prst="rect">
              <a:avLst/>
            </a:prstGeom>
          </p:spPr>
        </p:pic>
        <p:pic>
          <p:nvPicPr>
            <p:cNvPr id="108" name="object 108">
              <a:extLst>
                <a:ext uri="{FF2B5EF4-FFF2-40B4-BE49-F238E27FC236}">
                  <a16:creationId xmlns:a16="http://schemas.microsoft.com/office/drawing/2014/main" id="{1727116E-A7BA-A42F-2CDF-C9553B5EC953}"/>
                </a:ext>
              </a:extLst>
            </p:cNvPr>
            <p:cNvPicPr/>
            <p:nvPr/>
          </p:nvPicPr>
          <p:blipFill>
            <a:blip r:embed="rId4" cstate="print"/>
            <a:stretch>
              <a:fillRect/>
            </a:stretch>
          </p:blipFill>
          <p:spPr>
            <a:xfrm>
              <a:off x="11017948" y="1666430"/>
              <a:ext cx="131825" cy="191389"/>
            </a:xfrm>
            <a:prstGeom prst="rect">
              <a:avLst/>
            </a:prstGeom>
          </p:spPr>
        </p:pic>
        <p:sp>
          <p:nvSpPr>
            <p:cNvPr id="109" name="object 109">
              <a:extLst>
                <a:ext uri="{FF2B5EF4-FFF2-40B4-BE49-F238E27FC236}">
                  <a16:creationId xmlns:a16="http://schemas.microsoft.com/office/drawing/2014/main" id="{19C27465-1EBF-A6D5-4CD7-3FA5C1CDA85E}"/>
                </a:ext>
              </a:extLst>
            </p:cNvPr>
            <p:cNvSpPr/>
            <p:nvPr/>
          </p:nvSpPr>
          <p:spPr>
            <a:xfrm>
              <a:off x="11076431" y="1855724"/>
              <a:ext cx="26034" cy="576580"/>
            </a:xfrm>
            <a:custGeom>
              <a:avLst/>
              <a:gdLst/>
              <a:ahLst/>
              <a:cxnLst/>
              <a:rect l="l" t="t" r="r" b="b"/>
              <a:pathLst>
                <a:path w="26034" h="576580">
                  <a:moveTo>
                    <a:pt x="20700" y="0"/>
                  </a:moveTo>
                  <a:lnTo>
                    <a:pt x="0" y="126"/>
                  </a:lnTo>
                  <a:lnTo>
                    <a:pt x="4952" y="528065"/>
                  </a:lnTo>
                  <a:lnTo>
                    <a:pt x="26035" y="576199"/>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0" name="object 110">
              <a:extLst>
                <a:ext uri="{FF2B5EF4-FFF2-40B4-BE49-F238E27FC236}">
                  <a16:creationId xmlns:a16="http://schemas.microsoft.com/office/drawing/2014/main" id="{BBE1FA57-F249-85F2-3691-0772CB623DC0}"/>
                </a:ext>
              </a:extLst>
            </p:cNvPr>
            <p:cNvSpPr/>
            <p:nvPr/>
          </p:nvSpPr>
          <p:spPr>
            <a:xfrm>
              <a:off x="11076431" y="1855724"/>
              <a:ext cx="26034" cy="576580"/>
            </a:xfrm>
            <a:custGeom>
              <a:avLst/>
              <a:gdLst/>
              <a:ahLst/>
              <a:cxnLst/>
              <a:rect l="l" t="t" r="r" b="b"/>
              <a:pathLst>
                <a:path w="26034" h="576580">
                  <a:moveTo>
                    <a:pt x="0" y="126"/>
                  </a:moveTo>
                  <a:lnTo>
                    <a:pt x="4952" y="528065"/>
                  </a:lnTo>
                  <a:lnTo>
                    <a:pt x="26035" y="576199"/>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1" name="object 111">
              <a:extLst>
                <a:ext uri="{FF2B5EF4-FFF2-40B4-BE49-F238E27FC236}">
                  <a16:creationId xmlns:a16="http://schemas.microsoft.com/office/drawing/2014/main" id="{CC66D7E0-8F52-5A6D-AE1A-D27F71D579BC}"/>
                </a:ext>
              </a:extLst>
            </p:cNvPr>
            <p:cNvSpPr/>
            <p:nvPr/>
          </p:nvSpPr>
          <p:spPr>
            <a:xfrm>
              <a:off x="11040490" y="1734693"/>
              <a:ext cx="93980" cy="118110"/>
            </a:xfrm>
            <a:custGeom>
              <a:avLst/>
              <a:gdLst/>
              <a:ahLst/>
              <a:cxnLst/>
              <a:rect l="l" t="t" r="r" b="b"/>
              <a:pathLst>
                <a:path w="93979" h="118110">
                  <a:moveTo>
                    <a:pt x="93725" y="0"/>
                  </a:moveTo>
                  <a:lnTo>
                    <a:pt x="0" y="889"/>
                  </a:lnTo>
                  <a:lnTo>
                    <a:pt x="24510" y="118110"/>
                  </a:lnTo>
                  <a:lnTo>
                    <a:pt x="71374" y="117729"/>
                  </a:lnTo>
                  <a:lnTo>
                    <a:pt x="93725"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2" name="object 112">
              <a:extLst>
                <a:ext uri="{FF2B5EF4-FFF2-40B4-BE49-F238E27FC236}">
                  <a16:creationId xmlns:a16="http://schemas.microsoft.com/office/drawing/2014/main" id="{394A7857-DB9E-4CDA-A872-6F5DE98E6FEE}"/>
                </a:ext>
              </a:extLst>
            </p:cNvPr>
            <p:cNvPicPr/>
            <p:nvPr/>
          </p:nvPicPr>
          <p:blipFill>
            <a:blip r:embed="rId27" cstate="print"/>
            <a:stretch>
              <a:fillRect/>
            </a:stretch>
          </p:blipFill>
          <p:spPr>
            <a:xfrm>
              <a:off x="10926571" y="1206500"/>
              <a:ext cx="80263" cy="71120"/>
            </a:xfrm>
            <a:prstGeom prst="rect">
              <a:avLst/>
            </a:prstGeom>
          </p:spPr>
        </p:pic>
        <p:sp>
          <p:nvSpPr>
            <p:cNvPr id="113" name="object 113">
              <a:extLst>
                <a:ext uri="{FF2B5EF4-FFF2-40B4-BE49-F238E27FC236}">
                  <a16:creationId xmlns:a16="http://schemas.microsoft.com/office/drawing/2014/main" id="{1F0EBC76-015F-18DC-20B1-0C6DC514C929}"/>
                </a:ext>
              </a:extLst>
            </p:cNvPr>
            <p:cNvSpPr/>
            <p:nvPr/>
          </p:nvSpPr>
          <p:spPr>
            <a:xfrm>
              <a:off x="10925555" y="1162812"/>
              <a:ext cx="326390" cy="509270"/>
            </a:xfrm>
            <a:custGeom>
              <a:avLst/>
              <a:gdLst/>
              <a:ahLst/>
              <a:cxnLst/>
              <a:rect l="l" t="t" r="r" b="b"/>
              <a:pathLst>
                <a:path w="326390" h="509269">
                  <a:moveTo>
                    <a:pt x="0" y="509015"/>
                  </a:moveTo>
                  <a:lnTo>
                    <a:pt x="326135" y="509015"/>
                  </a:lnTo>
                  <a:lnTo>
                    <a:pt x="326135" y="0"/>
                  </a:lnTo>
                  <a:lnTo>
                    <a:pt x="0" y="0"/>
                  </a:lnTo>
                  <a:lnTo>
                    <a:pt x="0" y="509015"/>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4" name="object 114">
              <a:extLst>
                <a:ext uri="{FF2B5EF4-FFF2-40B4-BE49-F238E27FC236}">
                  <a16:creationId xmlns:a16="http://schemas.microsoft.com/office/drawing/2014/main" id="{9C619430-9EE6-48B7-CA38-8C693B87AE34}"/>
                </a:ext>
              </a:extLst>
            </p:cNvPr>
            <p:cNvPicPr/>
            <p:nvPr/>
          </p:nvPicPr>
          <p:blipFill>
            <a:blip r:embed="rId28" cstate="print"/>
            <a:stretch>
              <a:fillRect/>
            </a:stretch>
          </p:blipFill>
          <p:spPr>
            <a:xfrm>
              <a:off x="11008867" y="1352804"/>
              <a:ext cx="77215" cy="74168"/>
            </a:xfrm>
            <a:prstGeom prst="rect">
              <a:avLst/>
            </a:prstGeom>
          </p:spPr>
        </p:pic>
        <p:pic>
          <p:nvPicPr>
            <p:cNvPr id="115" name="object 115">
              <a:extLst>
                <a:ext uri="{FF2B5EF4-FFF2-40B4-BE49-F238E27FC236}">
                  <a16:creationId xmlns:a16="http://schemas.microsoft.com/office/drawing/2014/main" id="{109BAEAF-6984-63CB-8661-16967761ACDC}"/>
                </a:ext>
              </a:extLst>
            </p:cNvPr>
            <p:cNvPicPr/>
            <p:nvPr/>
          </p:nvPicPr>
          <p:blipFill>
            <a:blip r:embed="rId27" cstate="print"/>
            <a:stretch>
              <a:fillRect/>
            </a:stretch>
          </p:blipFill>
          <p:spPr>
            <a:xfrm>
              <a:off x="10954003" y="1529588"/>
              <a:ext cx="80264" cy="71120"/>
            </a:xfrm>
            <a:prstGeom prst="rect">
              <a:avLst/>
            </a:prstGeom>
          </p:spPr>
        </p:pic>
        <p:pic>
          <p:nvPicPr>
            <p:cNvPr id="116" name="object 116">
              <a:extLst>
                <a:ext uri="{FF2B5EF4-FFF2-40B4-BE49-F238E27FC236}">
                  <a16:creationId xmlns:a16="http://schemas.microsoft.com/office/drawing/2014/main" id="{A36597DB-8EEE-0367-5894-995CFF772A39}"/>
                </a:ext>
              </a:extLst>
            </p:cNvPr>
            <p:cNvPicPr/>
            <p:nvPr/>
          </p:nvPicPr>
          <p:blipFill>
            <a:blip r:embed="rId27" cstate="print"/>
            <a:stretch>
              <a:fillRect/>
            </a:stretch>
          </p:blipFill>
          <p:spPr>
            <a:xfrm>
              <a:off x="11115547" y="1496060"/>
              <a:ext cx="80263" cy="71119"/>
            </a:xfrm>
            <a:prstGeom prst="rect">
              <a:avLst/>
            </a:prstGeom>
          </p:spPr>
        </p:pic>
        <p:pic>
          <p:nvPicPr>
            <p:cNvPr id="117" name="object 117">
              <a:extLst>
                <a:ext uri="{FF2B5EF4-FFF2-40B4-BE49-F238E27FC236}">
                  <a16:creationId xmlns:a16="http://schemas.microsoft.com/office/drawing/2014/main" id="{AD863BBB-6353-4BD5-B379-C6EBF702C41E}"/>
                </a:ext>
              </a:extLst>
            </p:cNvPr>
            <p:cNvPicPr/>
            <p:nvPr/>
          </p:nvPicPr>
          <p:blipFill>
            <a:blip r:embed="rId29" cstate="print"/>
            <a:stretch>
              <a:fillRect/>
            </a:stretch>
          </p:blipFill>
          <p:spPr>
            <a:xfrm>
              <a:off x="11127739" y="1194308"/>
              <a:ext cx="77215" cy="71119"/>
            </a:xfrm>
            <a:prstGeom prst="rect">
              <a:avLst/>
            </a:prstGeom>
          </p:spPr>
        </p:pic>
        <p:sp>
          <p:nvSpPr>
            <p:cNvPr id="118" name="object 118">
              <a:extLst>
                <a:ext uri="{FF2B5EF4-FFF2-40B4-BE49-F238E27FC236}">
                  <a16:creationId xmlns:a16="http://schemas.microsoft.com/office/drawing/2014/main" id="{0388D738-400F-4F87-874B-619D5165E820}"/>
                </a:ext>
              </a:extLst>
            </p:cNvPr>
            <p:cNvSpPr/>
            <p:nvPr/>
          </p:nvSpPr>
          <p:spPr>
            <a:xfrm>
              <a:off x="10700003" y="1400556"/>
              <a:ext cx="352425" cy="200025"/>
            </a:xfrm>
            <a:custGeom>
              <a:avLst/>
              <a:gdLst/>
              <a:ahLst/>
              <a:cxnLst/>
              <a:rect l="l" t="t" r="r" b="b"/>
              <a:pathLst>
                <a:path w="352425" h="200025">
                  <a:moveTo>
                    <a:pt x="0" y="200025"/>
                  </a:moveTo>
                  <a:lnTo>
                    <a:pt x="3524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9" name="object 119">
              <a:extLst>
                <a:ext uri="{FF2B5EF4-FFF2-40B4-BE49-F238E27FC236}">
                  <a16:creationId xmlns:a16="http://schemas.microsoft.com/office/drawing/2014/main" id="{41780B5A-3CFA-D571-5689-A222B39EF519}"/>
                </a:ext>
              </a:extLst>
            </p:cNvPr>
            <p:cNvPicPr/>
            <p:nvPr/>
          </p:nvPicPr>
          <p:blipFill>
            <a:blip r:embed="rId7" cstate="print"/>
            <a:stretch>
              <a:fillRect/>
            </a:stretch>
          </p:blipFill>
          <p:spPr>
            <a:xfrm>
              <a:off x="10219943" y="3602736"/>
              <a:ext cx="1356359" cy="1941576"/>
            </a:xfrm>
            <a:prstGeom prst="rect">
              <a:avLst/>
            </a:prstGeom>
          </p:spPr>
        </p:pic>
        <p:sp>
          <p:nvSpPr>
            <p:cNvPr id="120" name="object 120">
              <a:extLst>
                <a:ext uri="{FF2B5EF4-FFF2-40B4-BE49-F238E27FC236}">
                  <a16:creationId xmlns:a16="http://schemas.microsoft.com/office/drawing/2014/main" id="{F7756929-5EAF-C92B-C2D1-658C57FFD0D2}"/>
                </a:ext>
              </a:extLst>
            </p:cNvPr>
            <p:cNvSpPr/>
            <p:nvPr/>
          </p:nvSpPr>
          <p:spPr>
            <a:xfrm>
              <a:off x="10119359" y="4836159"/>
              <a:ext cx="188595" cy="163195"/>
            </a:xfrm>
            <a:custGeom>
              <a:avLst/>
              <a:gdLst/>
              <a:ahLst/>
              <a:cxnLst/>
              <a:rect l="l" t="t" r="r" b="b"/>
              <a:pathLst>
                <a:path w="188595" h="163195">
                  <a:moveTo>
                    <a:pt x="0" y="128777"/>
                  </a:moveTo>
                  <a:lnTo>
                    <a:pt x="28551" y="152987"/>
                  </a:lnTo>
                  <a:lnTo>
                    <a:pt x="64865" y="163099"/>
                  </a:lnTo>
                  <a:lnTo>
                    <a:pt x="104370" y="158781"/>
                  </a:lnTo>
                  <a:lnTo>
                    <a:pt x="142494" y="139700"/>
                  </a:lnTo>
                  <a:lnTo>
                    <a:pt x="171854" y="108729"/>
                  </a:lnTo>
                  <a:lnTo>
                    <a:pt x="187451" y="72151"/>
                  </a:lnTo>
                  <a:lnTo>
                    <a:pt x="188285" y="34454"/>
                  </a:lnTo>
                  <a:lnTo>
                    <a:pt x="173355" y="126"/>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1" name="object 121">
              <a:extLst>
                <a:ext uri="{FF2B5EF4-FFF2-40B4-BE49-F238E27FC236}">
                  <a16:creationId xmlns:a16="http://schemas.microsoft.com/office/drawing/2014/main" id="{4563E4AF-1C9F-4568-EB9E-EEA482151F0B}"/>
                </a:ext>
              </a:extLst>
            </p:cNvPr>
            <p:cNvPicPr/>
            <p:nvPr/>
          </p:nvPicPr>
          <p:blipFill>
            <a:blip r:embed="rId30" cstate="print"/>
            <a:stretch>
              <a:fillRect/>
            </a:stretch>
          </p:blipFill>
          <p:spPr>
            <a:xfrm>
              <a:off x="10142965" y="4846192"/>
              <a:ext cx="268620" cy="318388"/>
            </a:xfrm>
            <a:prstGeom prst="rect">
              <a:avLst/>
            </a:prstGeom>
          </p:spPr>
        </p:pic>
        <p:sp>
          <p:nvSpPr>
            <p:cNvPr id="122" name="object 122">
              <a:extLst>
                <a:ext uri="{FF2B5EF4-FFF2-40B4-BE49-F238E27FC236}">
                  <a16:creationId xmlns:a16="http://schemas.microsoft.com/office/drawing/2014/main" id="{D7165B1F-7D0D-2646-2AA8-086A59015D3E}"/>
                </a:ext>
              </a:extLst>
            </p:cNvPr>
            <p:cNvSpPr/>
            <p:nvPr/>
          </p:nvSpPr>
          <p:spPr>
            <a:xfrm>
              <a:off x="10260710" y="4383023"/>
              <a:ext cx="188595" cy="163195"/>
            </a:xfrm>
            <a:custGeom>
              <a:avLst/>
              <a:gdLst/>
              <a:ahLst/>
              <a:cxnLst/>
              <a:rect l="l" t="t" r="r" b="b"/>
              <a:pathLst>
                <a:path w="188595" h="163195">
                  <a:moveTo>
                    <a:pt x="0" y="128777"/>
                  </a:moveTo>
                  <a:lnTo>
                    <a:pt x="28311" y="152725"/>
                  </a:lnTo>
                  <a:lnTo>
                    <a:pt x="64468" y="162623"/>
                  </a:lnTo>
                  <a:lnTo>
                    <a:pt x="103887" y="158138"/>
                  </a:lnTo>
                  <a:lnTo>
                    <a:pt x="141986" y="138937"/>
                  </a:lnTo>
                  <a:lnTo>
                    <a:pt x="171370" y="108013"/>
                  </a:lnTo>
                  <a:lnTo>
                    <a:pt x="187039" y="71564"/>
                  </a:lnTo>
                  <a:lnTo>
                    <a:pt x="187991" y="34067"/>
                  </a:lnTo>
                  <a:lnTo>
                    <a:pt x="173228"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3" name="object 123">
              <a:extLst>
                <a:ext uri="{FF2B5EF4-FFF2-40B4-BE49-F238E27FC236}">
                  <a16:creationId xmlns:a16="http://schemas.microsoft.com/office/drawing/2014/main" id="{3F41915F-87CF-C265-1812-6FF4AA55FE3F}"/>
                </a:ext>
              </a:extLst>
            </p:cNvPr>
            <p:cNvPicPr/>
            <p:nvPr/>
          </p:nvPicPr>
          <p:blipFill>
            <a:blip r:embed="rId31" cstate="print"/>
            <a:stretch>
              <a:fillRect/>
            </a:stretch>
          </p:blipFill>
          <p:spPr>
            <a:xfrm>
              <a:off x="10291317" y="4389866"/>
              <a:ext cx="280161" cy="322468"/>
            </a:xfrm>
            <a:prstGeom prst="rect">
              <a:avLst/>
            </a:prstGeom>
          </p:spPr>
        </p:pic>
        <p:pic>
          <p:nvPicPr>
            <p:cNvPr id="124" name="object 124">
              <a:extLst>
                <a:ext uri="{FF2B5EF4-FFF2-40B4-BE49-F238E27FC236}">
                  <a16:creationId xmlns:a16="http://schemas.microsoft.com/office/drawing/2014/main" id="{55F69545-E2C5-980F-FD77-8FD0EAF6AEC3}"/>
                </a:ext>
              </a:extLst>
            </p:cNvPr>
            <p:cNvPicPr/>
            <p:nvPr/>
          </p:nvPicPr>
          <p:blipFill>
            <a:blip r:embed="rId7" cstate="print"/>
            <a:stretch>
              <a:fillRect/>
            </a:stretch>
          </p:blipFill>
          <p:spPr>
            <a:xfrm>
              <a:off x="7827263" y="3599688"/>
              <a:ext cx="1359407" cy="1941576"/>
            </a:xfrm>
            <a:prstGeom prst="rect">
              <a:avLst/>
            </a:prstGeom>
          </p:spPr>
        </p:pic>
        <p:sp>
          <p:nvSpPr>
            <p:cNvPr id="125" name="object 125">
              <a:extLst>
                <a:ext uri="{FF2B5EF4-FFF2-40B4-BE49-F238E27FC236}">
                  <a16:creationId xmlns:a16="http://schemas.microsoft.com/office/drawing/2014/main" id="{E1A097F7-BA52-383E-7F04-3AF3F6DE5776}"/>
                </a:ext>
              </a:extLst>
            </p:cNvPr>
            <p:cNvSpPr/>
            <p:nvPr/>
          </p:nvSpPr>
          <p:spPr>
            <a:xfrm>
              <a:off x="7728584" y="4834635"/>
              <a:ext cx="188595" cy="163195"/>
            </a:xfrm>
            <a:custGeom>
              <a:avLst/>
              <a:gdLst/>
              <a:ahLst/>
              <a:cxnLst/>
              <a:rect l="l" t="t" r="r" b="b"/>
              <a:pathLst>
                <a:path w="188595" h="163195">
                  <a:moveTo>
                    <a:pt x="0" y="128777"/>
                  </a:moveTo>
                  <a:lnTo>
                    <a:pt x="28551" y="152985"/>
                  </a:lnTo>
                  <a:lnTo>
                    <a:pt x="64865" y="163083"/>
                  </a:lnTo>
                  <a:lnTo>
                    <a:pt x="104370" y="158728"/>
                  </a:lnTo>
                  <a:lnTo>
                    <a:pt x="142494" y="139572"/>
                  </a:lnTo>
                  <a:lnTo>
                    <a:pt x="171854" y="108602"/>
                  </a:lnTo>
                  <a:lnTo>
                    <a:pt x="187451" y="72024"/>
                  </a:lnTo>
                  <a:lnTo>
                    <a:pt x="188285" y="34327"/>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6" name="object 126">
              <a:extLst>
                <a:ext uri="{FF2B5EF4-FFF2-40B4-BE49-F238E27FC236}">
                  <a16:creationId xmlns:a16="http://schemas.microsoft.com/office/drawing/2014/main" id="{39611EE8-FD27-A872-AA22-A77A9F34A986}"/>
                </a:ext>
              </a:extLst>
            </p:cNvPr>
            <p:cNvPicPr/>
            <p:nvPr/>
          </p:nvPicPr>
          <p:blipFill>
            <a:blip r:embed="rId32" cstate="print"/>
            <a:stretch>
              <a:fillRect/>
            </a:stretch>
          </p:blipFill>
          <p:spPr>
            <a:xfrm>
              <a:off x="7752190" y="4844669"/>
              <a:ext cx="268620" cy="318261"/>
            </a:xfrm>
            <a:prstGeom prst="rect">
              <a:avLst/>
            </a:prstGeom>
          </p:spPr>
        </p:pic>
        <p:pic>
          <p:nvPicPr>
            <p:cNvPr id="127" name="object 127">
              <a:extLst>
                <a:ext uri="{FF2B5EF4-FFF2-40B4-BE49-F238E27FC236}">
                  <a16:creationId xmlns:a16="http://schemas.microsoft.com/office/drawing/2014/main" id="{A02DD74C-BBCD-D570-13F4-3DE4CE1297BE}"/>
                </a:ext>
              </a:extLst>
            </p:cNvPr>
            <p:cNvPicPr/>
            <p:nvPr/>
          </p:nvPicPr>
          <p:blipFill>
            <a:blip r:embed="rId33" cstate="print"/>
            <a:stretch>
              <a:fillRect/>
            </a:stretch>
          </p:blipFill>
          <p:spPr>
            <a:xfrm>
              <a:off x="7377556" y="2509647"/>
              <a:ext cx="503554" cy="458342"/>
            </a:xfrm>
            <a:prstGeom prst="rect">
              <a:avLst/>
            </a:prstGeom>
          </p:spPr>
        </p:pic>
        <p:sp>
          <p:nvSpPr>
            <p:cNvPr id="128" name="object 128">
              <a:extLst>
                <a:ext uri="{FF2B5EF4-FFF2-40B4-BE49-F238E27FC236}">
                  <a16:creationId xmlns:a16="http://schemas.microsoft.com/office/drawing/2014/main" id="{1E6D1D04-8647-2B14-85BE-775C133D4EAD}"/>
                </a:ext>
              </a:extLst>
            </p:cNvPr>
            <p:cNvSpPr/>
            <p:nvPr/>
          </p:nvSpPr>
          <p:spPr>
            <a:xfrm>
              <a:off x="7814309" y="4390898"/>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31"/>
                  </a:lnTo>
                  <a:lnTo>
                    <a:pt x="187102" y="71612"/>
                  </a:lnTo>
                  <a:lnTo>
                    <a:pt x="188098" y="34121"/>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9" name="object 129">
              <a:extLst>
                <a:ext uri="{FF2B5EF4-FFF2-40B4-BE49-F238E27FC236}">
                  <a16:creationId xmlns:a16="http://schemas.microsoft.com/office/drawing/2014/main" id="{154DCCAF-8C54-BB14-9D29-09C658CC2BD2}"/>
                </a:ext>
              </a:extLst>
            </p:cNvPr>
            <p:cNvPicPr/>
            <p:nvPr/>
          </p:nvPicPr>
          <p:blipFill>
            <a:blip r:embed="rId34" cstate="print"/>
            <a:stretch>
              <a:fillRect/>
            </a:stretch>
          </p:blipFill>
          <p:spPr>
            <a:xfrm>
              <a:off x="7845043" y="4397755"/>
              <a:ext cx="280542" cy="323850"/>
            </a:xfrm>
            <a:prstGeom prst="rect">
              <a:avLst/>
            </a:prstGeom>
          </p:spPr>
        </p:pic>
        <p:pic>
          <p:nvPicPr>
            <p:cNvPr id="130" name="object 130">
              <a:extLst>
                <a:ext uri="{FF2B5EF4-FFF2-40B4-BE49-F238E27FC236}">
                  <a16:creationId xmlns:a16="http://schemas.microsoft.com/office/drawing/2014/main" id="{7E325204-756E-70DB-F597-705159AD2926}"/>
                </a:ext>
              </a:extLst>
            </p:cNvPr>
            <p:cNvPicPr/>
            <p:nvPr/>
          </p:nvPicPr>
          <p:blipFill>
            <a:blip r:embed="rId35" cstate="print"/>
            <a:stretch>
              <a:fillRect/>
            </a:stretch>
          </p:blipFill>
          <p:spPr>
            <a:xfrm>
              <a:off x="7874698" y="4061537"/>
              <a:ext cx="156841" cy="109333"/>
            </a:xfrm>
            <a:prstGeom prst="rect">
              <a:avLst/>
            </a:prstGeom>
          </p:spPr>
        </p:pic>
        <p:pic>
          <p:nvPicPr>
            <p:cNvPr id="131" name="object 131">
              <a:extLst>
                <a:ext uri="{FF2B5EF4-FFF2-40B4-BE49-F238E27FC236}">
                  <a16:creationId xmlns:a16="http://schemas.microsoft.com/office/drawing/2014/main" id="{E66EFADA-9B0B-0907-CDD3-649AF0B077F1}"/>
                </a:ext>
              </a:extLst>
            </p:cNvPr>
            <p:cNvPicPr/>
            <p:nvPr/>
          </p:nvPicPr>
          <p:blipFill>
            <a:blip r:embed="rId36" cstate="print"/>
            <a:stretch>
              <a:fillRect/>
            </a:stretch>
          </p:blipFill>
          <p:spPr>
            <a:xfrm>
              <a:off x="8733587" y="4401413"/>
              <a:ext cx="94626" cy="145123"/>
            </a:xfrm>
            <a:prstGeom prst="rect">
              <a:avLst/>
            </a:prstGeom>
          </p:spPr>
        </p:pic>
        <p:pic>
          <p:nvPicPr>
            <p:cNvPr id="132" name="object 132">
              <a:extLst>
                <a:ext uri="{FF2B5EF4-FFF2-40B4-BE49-F238E27FC236}">
                  <a16:creationId xmlns:a16="http://schemas.microsoft.com/office/drawing/2014/main" id="{A6DF1DC8-7B49-55A6-54EE-58EC22E376A6}"/>
                </a:ext>
              </a:extLst>
            </p:cNvPr>
            <p:cNvPicPr/>
            <p:nvPr/>
          </p:nvPicPr>
          <p:blipFill>
            <a:blip r:embed="rId37" cstate="print"/>
            <a:stretch>
              <a:fillRect/>
            </a:stretch>
          </p:blipFill>
          <p:spPr>
            <a:xfrm>
              <a:off x="10179196" y="1432300"/>
              <a:ext cx="83101" cy="111321"/>
            </a:xfrm>
            <a:prstGeom prst="rect">
              <a:avLst/>
            </a:prstGeom>
          </p:spPr>
        </p:pic>
        <p:pic>
          <p:nvPicPr>
            <p:cNvPr id="133" name="object 133">
              <a:extLst>
                <a:ext uri="{FF2B5EF4-FFF2-40B4-BE49-F238E27FC236}">
                  <a16:creationId xmlns:a16="http://schemas.microsoft.com/office/drawing/2014/main" id="{1E7B79AF-ED08-E123-33E8-2C70EB5B9219}"/>
                </a:ext>
              </a:extLst>
            </p:cNvPr>
            <p:cNvPicPr/>
            <p:nvPr/>
          </p:nvPicPr>
          <p:blipFill>
            <a:blip r:embed="rId38" cstate="print"/>
            <a:stretch>
              <a:fillRect/>
            </a:stretch>
          </p:blipFill>
          <p:spPr>
            <a:xfrm>
              <a:off x="10357040" y="1818957"/>
              <a:ext cx="83101" cy="111319"/>
            </a:xfrm>
            <a:prstGeom prst="rect">
              <a:avLst/>
            </a:prstGeom>
          </p:spPr>
        </p:pic>
        <p:sp>
          <p:nvSpPr>
            <p:cNvPr id="134" name="object 134">
              <a:extLst>
                <a:ext uri="{FF2B5EF4-FFF2-40B4-BE49-F238E27FC236}">
                  <a16:creationId xmlns:a16="http://schemas.microsoft.com/office/drawing/2014/main" id="{88F0849D-411A-666D-7A8A-A72F121AF972}"/>
                </a:ext>
              </a:extLst>
            </p:cNvPr>
            <p:cNvSpPr/>
            <p:nvPr/>
          </p:nvSpPr>
          <p:spPr>
            <a:xfrm>
              <a:off x="10461338" y="1454737"/>
              <a:ext cx="46990" cy="47625"/>
            </a:xfrm>
            <a:custGeom>
              <a:avLst/>
              <a:gdLst/>
              <a:ahLst/>
              <a:cxnLst/>
              <a:rect l="l" t="t" r="r" b="b"/>
              <a:pathLst>
                <a:path w="46990" h="47625">
                  <a:moveTo>
                    <a:pt x="22748" y="0"/>
                  </a:moveTo>
                  <a:lnTo>
                    <a:pt x="14075" y="3200"/>
                  </a:lnTo>
                  <a:lnTo>
                    <a:pt x="6508" y="9699"/>
                  </a:lnTo>
                  <a:lnTo>
                    <a:pt x="1551" y="18327"/>
                  </a:lnTo>
                  <a:lnTo>
                    <a:pt x="0" y="27479"/>
                  </a:lnTo>
                  <a:lnTo>
                    <a:pt x="1829" y="36060"/>
                  </a:lnTo>
                  <a:lnTo>
                    <a:pt x="7016" y="42973"/>
                  </a:lnTo>
                  <a:lnTo>
                    <a:pt x="14817" y="46833"/>
                  </a:lnTo>
                  <a:lnTo>
                    <a:pt x="23606" y="47085"/>
                  </a:lnTo>
                  <a:lnTo>
                    <a:pt x="32323" y="43884"/>
                  </a:lnTo>
                  <a:lnTo>
                    <a:pt x="39909" y="37385"/>
                  </a:lnTo>
                  <a:lnTo>
                    <a:pt x="44864" y="28757"/>
                  </a:lnTo>
                  <a:lnTo>
                    <a:pt x="46402" y="19605"/>
                  </a:lnTo>
                  <a:lnTo>
                    <a:pt x="44535" y="11025"/>
                  </a:lnTo>
                  <a:lnTo>
                    <a:pt x="39274" y="4111"/>
                  </a:lnTo>
                  <a:lnTo>
                    <a:pt x="31494" y="252"/>
                  </a:lnTo>
                  <a:lnTo>
                    <a:pt x="2274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5" name="object 135">
              <a:extLst>
                <a:ext uri="{FF2B5EF4-FFF2-40B4-BE49-F238E27FC236}">
                  <a16:creationId xmlns:a16="http://schemas.microsoft.com/office/drawing/2014/main" id="{0DE3E36A-B121-34D8-0597-391E878E1FCE}"/>
                </a:ext>
              </a:extLst>
            </p:cNvPr>
            <p:cNvSpPr/>
            <p:nvPr/>
          </p:nvSpPr>
          <p:spPr>
            <a:xfrm>
              <a:off x="10461338" y="1454737"/>
              <a:ext cx="46990" cy="47625"/>
            </a:xfrm>
            <a:custGeom>
              <a:avLst/>
              <a:gdLst/>
              <a:ahLst/>
              <a:cxnLst/>
              <a:rect l="l" t="t" r="r" b="b"/>
              <a:pathLst>
                <a:path w="46990" h="47625">
                  <a:moveTo>
                    <a:pt x="6508" y="9699"/>
                  </a:moveTo>
                  <a:lnTo>
                    <a:pt x="14075" y="3200"/>
                  </a:lnTo>
                  <a:lnTo>
                    <a:pt x="22748" y="0"/>
                  </a:lnTo>
                  <a:lnTo>
                    <a:pt x="31494" y="252"/>
                  </a:lnTo>
                  <a:lnTo>
                    <a:pt x="39274" y="4111"/>
                  </a:lnTo>
                  <a:lnTo>
                    <a:pt x="44535" y="11025"/>
                  </a:lnTo>
                  <a:lnTo>
                    <a:pt x="46402" y="19605"/>
                  </a:lnTo>
                  <a:lnTo>
                    <a:pt x="44864" y="28757"/>
                  </a:lnTo>
                  <a:lnTo>
                    <a:pt x="39909" y="37385"/>
                  </a:lnTo>
                  <a:lnTo>
                    <a:pt x="32323" y="43884"/>
                  </a:lnTo>
                  <a:lnTo>
                    <a:pt x="23606" y="47085"/>
                  </a:lnTo>
                  <a:lnTo>
                    <a:pt x="14817" y="46833"/>
                  </a:lnTo>
                  <a:lnTo>
                    <a:pt x="7016" y="42973"/>
                  </a:lnTo>
                  <a:lnTo>
                    <a:pt x="1829" y="36060"/>
                  </a:lnTo>
                  <a:lnTo>
                    <a:pt x="0" y="27479"/>
                  </a:lnTo>
                  <a:lnTo>
                    <a:pt x="1551" y="18327"/>
                  </a:lnTo>
                  <a:lnTo>
                    <a:pt x="6508" y="969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6" name="object 136">
              <a:extLst>
                <a:ext uri="{FF2B5EF4-FFF2-40B4-BE49-F238E27FC236}">
                  <a16:creationId xmlns:a16="http://schemas.microsoft.com/office/drawing/2014/main" id="{888A31C2-C6DF-B3E0-FE73-EDE9B341A168}"/>
                </a:ext>
              </a:extLst>
            </p:cNvPr>
            <p:cNvSpPr/>
            <p:nvPr/>
          </p:nvSpPr>
          <p:spPr>
            <a:xfrm>
              <a:off x="10441812" y="1473962"/>
              <a:ext cx="45720" cy="55244"/>
            </a:xfrm>
            <a:custGeom>
              <a:avLst/>
              <a:gdLst/>
              <a:ahLst/>
              <a:cxnLst/>
              <a:rect l="l" t="t" r="r" b="b"/>
              <a:pathLst>
                <a:path w="45720" h="55244">
                  <a:moveTo>
                    <a:pt x="45465" y="0"/>
                  </a:moveTo>
                  <a:lnTo>
                    <a:pt x="0" y="54863"/>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7" name="object 137">
              <a:extLst>
                <a:ext uri="{FF2B5EF4-FFF2-40B4-BE49-F238E27FC236}">
                  <a16:creationId xmlns:a16="http://schemas.microsoft.com/office/drawing/2014/main" id="{351CE356-7211-11B2-EC08-B2C95847EF4F}"/>
                </a:ext>
              </a:extLst>
            </p:cNvPr>
            <p:cNvSpPr/>
            <p:nvPr/>
          </p:nvSpPr>
          <p:spPr>
            <a:xfrm>
              <a:off x="10103341" y="1861581"/>
              <a:ext cx="46990" cy="47625"/>
            </a:xfrm>
            <a:custGeom>
              <a:avLst/>
              <a:gdLst/>
              <a:ahLst/>
              <a:cxnLst/>
              <a:rect l="l" t="t" r="r" b="b"/>
              <a:pathLst>
                <a:path w="46990" h="47625">
                  <a:moveTo>
                    <a:pt x="22796" y="0"/>
                  </a:moveTo>
                  <a:lnTo>
                    <a:pt x="14079" y="3192"/>
                  </a:lnTo>
                  <a:lnTo>
                    <a:pt x="6492" y="9636"/>
                  </a:lnTo>
                  <a:lnTo>
                    <a:pt x="1537" y="18317"/>
                  </a:lnTo>
                  <a:lnTo>
                    <a:pt x="0" y="27463"/>
                  </a:lnTo>
                  <a:lnTo>
                    <a:pt x="1867" y="36014"/>
                  </a:lnTo>
                  <a:lnTo>
                    <a:pt x="7127" y="42910"/>
                  </a:lnTo>
                  <a:lnTo>
                    <a:pt x="14908" y="46825"/>
                  </a:lnTo>
                  <a:lnTo>
                    <a:pt x="23653" y="47085"/>
                  </a:lnTo>
                  <a:lnTo>
                    <a:pt x="32327" y="43892"/>
                  </a:lnTo>
                  <a:lnTo>
                    <a:pt x="39893" y="37449"/>
                  </a:lnTo>
                  <a:lnTo>
                    <a:pt x="44850" y="28767"/>
                  </a:lnTo>
                  <a:lnTo>
                    <a:pt x="46402" y="19621"/>
                  </a:lnTo>
                  <a:lnTo>
                    <a:pt x="44573" y="11070"/>
                  </a:lnTo>
                  <a:lnTo>
                    <a:pt x="39385" y="4175"/>
                  </a:lnTo>
                  <a:lnTo>
                    <a:pt x="31585" y="259"/>
                  </a:lnTo>
                  <a:lnTo>
                    <a:pt x="2279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8" name="object 138">
              <a:extLst>
                <a:ext uri="{FF2B5EF4-FFF2-40B4-BE49-F238E27FC236}">
                  <a16:creationId xmlns:a16="http://schemas.microsoft.com/office/drawing/2014/main" id="{6039940A-5B21-6E5E-514D-DF4D3DDFE99F}"/>
                </a:ext>
              </a:extLst>
            </p:cNvPr>
            <p:cNvSpPr/>
            <p:nvPr/>
          </p:nvSpPr>
          <p:spPr>
            <a:xfrm>
              <a:off x="10103341" y="1861581"/>
              <a:ext cx="46990" cy="47625"/>
            </a:xfrm>
            <a:custGeom>
              <a:avLst/>
              <a:gdLst/>
              <a:ahLst/>
              <a:cxnLst/>
              <a:rect l="l" t="t" r="r" b="b"/>
              <a:pathLst>
                <a:path w="46990" h="47625">
                  <a:moveTo>
                    <a:pt x="39893" y="37449"/>
                  </a:moveTo>
                  <a:lnTo>
                    <a:pt x="32327" y="43892"/>
                  </a:lnTo>
                  <a:lnTo>
                    <a:pt x="23653" y="47085"/>
                  </a:lnTo>
                  <a:lnTo>
                    <a:pt x="14908" y="46825"/>
                  </a:lnTo>
                  <a:lnTo>
                    <a:pt x="7127" y="42910"/>
                  </a:lnTo>
                  <a:lnTo>
                    <a:pt x="1867" y="36014"/>
                  </a:lnTo>
                  <a:lnTo>
                    <a:pt x="0" y="27463"/>
                  </a:lnTo>
                  <a:lnTo>
                    <a:pt x="1537" y="18317"/>
                  </a:lnTo>
                  <a:lnTo>
                    <a:pt x="6492" y="9636"/>
                  </a:lnTo>
                  <a:lnTo>
                    <a:pt x="14079" y="3192"/>
                  </a:lnTo>
                  <a:lnTo>
                    <a:pt x="22796" y="0"/>
                  </a:lnTo>
                  <a:lnTo>
                    <a:pt x="31585" y="259"/>
                  </a:lnTo>
                  <a:lnTo>
                    <a:pt x="39385" y="4175"/>
                  </a:lnTo>
                  <a:lnTo>
                    <a:pt x="44573" y="11070"/>
                  </a:lnTo>
                  <a:lnTo>
                    <a:pt x="46402" y="19621"/>
                  </a:lnTo>
                  <a:lnTo>
                    <a:pt x="44850" y="28767"/>
                  </a:lnTo>
                  <a:lnTo>
                    <a:pt x="39893" y="3744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9" name="object 139">
              <a:extLst>
                <a:ext uri="{FF2B5EF4-FFF2-40B4-BE49-F238E27FC236}">
                  <a16:creationId xmlns:a16="http://schemas.microsoft.com/office/drawing/2014/main" id="{C5C2730A-91BD-3376-2419-F0AA404EC331}"/>
                </a:ext>
              </a:extLst>
            </p:cNvPr>
            <p:cNvSpPr/>
            <p:nvPr/>
          </p:nvSpPr>
          <p:spPr>
            <a:xfrm>
              <a:off x="10123804" y="1834642"/>
              <a:ext cx="45720" cy="55244"/>
            </a:xfrm>
            <a:custGeom>
              <a:avLst/>
              <a:gdLst/>
              <a:ahLst/>
              <a:cxnLst/>
              <a:rect l="l" t="t" r="r" b="b"/>
              <a:pathLst>
                <a:path w="45720" h="55244">
                  <a:moveTo>
                    <a:pt x="0" y="54737"/>
                  </a:moveTo>
                  <a:lnTo>
                    <a:pt x="45466"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40" name="object 140">
              <a:extLst>
                <a:ext uri="{FF2B5EF4-FFF2-40B4-BE49-F238E27FC236}">
                  <a16:creationId xmlns:a16="http://schemas.microsoft.com/office/drawing/2014/main" id="{B5E86553-9B01-FD08-A44B-2C7B75AD8E92}"/>
                </a:ext>
              </a:extLst>
            </p:cNvPr>
            <p:cNvPicPr/>
            <p:nvPr/>
          </p:nvPicPr>
          <p:blipFill>
            <a:blip r:embed="rId39" cstate="print"/>
            <a:stretch>
              <a:fillRect/>
            </a:stretch>
          </p:blipFill>
          <p:spPr>
            <a:xfrm>
              <a:off x="10473626" y="1647952"/>
              <a:ext cx="114617" cy="75564"/>
            </a:xfrm>
            <a:prstGeom prst="rect">
              <a:avLst/>
            </a:prstGeom>
          </p:spPr>
        </p:pic>
        <p:pic>
          <p:nvPicPr>
            <p:cNvPr id="141" name="object 141">
              <a:extLst>
                <a:ext uri="{FF2B5EF4-FFF2-40B4-BE49-F238E27FC236}">
                  <a16:creationId xmlns:a16="http://schemas.microsoft.com/office/drawing/2014/main" id="{C8AEE86C-E0C6-1812-EC0C-D367F3EA9EEF}"/>
                </a:ext>
              </a:extLst>
            </p:cNvPr>
            <p:cNvPicPr/>
            <p:nvPr/>
          </p:nvPicPr>
          <p:blipFill>
            <a:blip r:embed="rId40" cstate="print"/>
            <a:stretch>
              <a:fillRect/>
            </a:stretch>
          </p:blipFill>
          <p:spPr>
            <a:xfrm>
              <a:off x="10022458" y="1643253"/>
              <a:ext cx="114744" cy="75564"/>
            </a:xfrm>
            <a:prstGeom prst="rect">
              <a:avLst/>
            </a:prstGeom>
          </p:spPr>
        </p:pic>
        <p:sp>
          <p:nvSpPr>
            <p:cNvPr id="142" name="object 142">
              <a:extLst>
                <a:ext uri="{FF2B5EF4-FFF2-40B4-BE49-F238E27FC236}">
                  <a16:creationId xmlns:a16="http://schemas.microsoft.com/office/drawing/2014/main" id="{2E1E76DE-0F6F-AFCB-412B-6E00DD370669}"/>
                </a:ext>
              </a:extLst>
            </p:cNvPr>
            <p:cNvSpPr/>
            <p:nvPr/>
          </p:nvSpPr>
          <p:spPr>
            <a:xfrm>
              <a:off x="10355071" y="1377910"/>
              <a:ext cx="50165" cy="43180"/>
            </a:xfrm>
            <a:custGeom>
              <a:avLst/>
              <a:gdLst/>
              <a:ahLst/>
              <a:cxnLst/>
              <a:rect l="l" t="t" r="r" b="b"/>
              <a:pathLst>
                <a:path w="50165" h="43180">
                  <a:moveTo>
                    <a:pt x="28701" y="39"/>
                  </a:moveTo>
                  <a:lnTo>
                    <a:pt x="18734" y="0"/>
                  </a:lnTo>
                  <a:lnTo>
                    <a:pt x="10017" y="3151"/>
                  </a:lnTo>
                  <a:lnTo>
                    <a:pt x="3466" y="8969"/>
                  </a:lnTo>
                  <a:lnTo>
                    <a:pt x="0" y="16930"/>
                  </a:lnTo>
                  <a:lnTo>
                    <a:pt x="434" y="25604"/>
                  </a:lnTo>
                  <a:lnTo>
                    <a:pt x="4524" y="33361"/>
                  </a:lnTo>
                  <a:lnTo>
                    <a:pt x="11590" y="39379"/>
                  </a:lnTo>
                  <a:lnTo>
                    <a:pt x="20954" y="42838"/>
                  </a:lnTo>
                  <a:lnTo>
                    <a:pt x="30922" y="42878"/>
                  </a:lnTo>
                  <a:lnTo>
                    <a:pt x="39639" y="39727"/>
                  </a:lnTo>
                  <a:lnTo>
                    <a:pt x="46190" y="33909"/>
                  </a:lnTo>
                  <a:lnTo>
                    <a:pt x="49656" y="25947"/>
                  </a:lnTo>
                  <a:lnTo>
                    <a:pt x="49222" y="17273"/>
                  </a:lnTo>
                  <a:lnTo>
                    <a:pt x="45132" y="9517"/>
                  </a:lnTo>
                  <a:lnTo>
                    <a:pt x="38066" y="3498"/>
                  </a:lnTo>
                  <a:lnTo>
                    <a:pt x="28701" y="39"/>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3" name="object 143">
              <a:extLst>
                <a:ext uri="{FF2B5EF4-FFF2-40B4-BE49-F238E27FC236}">
                  <a16:creationId xmlns:a16="http://schemas.microsoft.com/office/drawing/2014/main" id="{1FB1DDEA-7135-E581-9337-359BA4D735FC}"/>
                </a:ext>
              </a:extLst>
            </p:cNvPr>
            <p:cNvSpPr/>
            <p:nvPr/>
          </p:nvSpPr>
          <p:spPr>
            <a:xfrm>
              <a:off x="10355071" y="1377910"/>
              <a:ext cx="50165" cy="43180"/>
            </a:xfrm>
            <a:custGeom>
              <a:avLst/>
              <a:gdLst/>
              <a:ahLst/>
              <a:cxnLst/>
              <a:rect l="l" t="t" r="r" b="b"/>
              <a:pathLst>
                <a:path w="50165" h="43180">
                  <a:moveTo>
                    <a:pt x="0" y="16930"/>
                  </a:moveTo>
                  <a:lnTo>
                    <a:pt x="3466" y="8969"/>
                  </a:lnTo>
                  <a:lnTo>
                    <a:pt x="10017" y="3151"/>
                  </a:lnTo>
                  <a:lnTo>
                    <a:pt x="18734" y="0"/>
                  </a:lnTo>
                  <a:lnTo>
                    <a:pt x="28701" y="39"/>
                  </a:lnTo>
                  <a:lnTo>
                    <a:pt x="38066" y="3498"/>
                  </a:lnTo>
                  <a:lnTo>
                    <a:pt x="45132" y="9517"/>
                  </a:lnTo>
                  <a:lnTo>
                    <a:pt x="49222" y="17273"/>
                  </a:lnTo>
                  <a:lnTo>
                    <a:pt x="49656" y="25947"/>
                  </a:lnTo>
                  <a:lnTo>
                    <a:pt x="46190" y="33909"/>
                  </a:lnTo>
                  <a:lnTo>
                    <a:pt x="39639" y="39727"/>
                  </a:lnTo>
                  <a:lnTo>
                    <a:pt x="30922" y="42878"/>
                  </a:lnTo>
                  <a:lnTo>
                    <a:pt x="20954" y="42838"/>
                  </a:lnTo>
                  <a:lnTo>
                    <a:pt x="11590" y="39379"/>
                  </a:lnTo>
                  <a:lnTo>
                    <a:pt x="4524" y="33361"/>
                  </a:lnTo>
                  <a:lnTo>
                    <a:pt x="434" y="25604"/>
                  </a:lnTo>
                  <a:lnTo>
                    <a:pt x="0" y="1693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4" name="object 144">
              <a:extLst>
                <a:ext uri="{FF2B5EF4-FFF2-40B4-BE49-F238E27FC236}">
                  <a16:creationId xmlns:a16="http://schemas.microsoft.com/office/drawing/2014/main" id="{43B3B61F-78EB-DDA1-6410-C9817797A60F}"/>
                </a:ext>
              </a:extLst>
            </p:cNvPr>
            <p:cNvSpPr/>
            <p:nvPr/>
          </p:nvSpPr>
          <p:spPr>
            <a:xfrm>
              <a:off x="10368914" y="1394968"/>
              <a:ext cx="11430" cy="60325"/>
            </a:xfrm>
            <a:custGeom>
              <a:avLst/>
              <a:gdLst/>
              <a:ahLst/>
              <a:cxnLst/>
              <a:rect l="l" t="t" r="r" b="b"/>
              <a:pathLst>
                <a:path w="11429" h="60325">
                  <a:moveTo>
                    <a:pt x="11049" y="0"/>
                  </a:moveTo>
                  <a:lnTo>
                    <a:pt x="0" y="60198"/>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5" name="object 145">
              <a:extLst>
                <a:ext uri="{FF2B5EF4-FFF2-40B4-BE49-F238E27FC236}">
                  <a16:creationId xmlns:a16="http://schemas.microsoft.com/office/drawing/2014/main" id="{228DBA0D-1FA5-1A08-4CE9-B76723CBA05A}"/>
                </a:ext>
              </a:extLst>
            </p:cNvPr>
            <p:cNvSpPr/>
            <p:nvPr/>
          </p:nvSpPr>
          <p:spPr>
            <a:xfrm>
              <a:off x="10209783" y="1948721"/>
              <a:ext cx="50165" cy="43180"/>
            </a:xfrm>
            <a:custGeom>
              <a:avLst/>
              <a:gdLst/>
              <a:ahLst/>
              <a:cxnLst/>
              <a:rect l="l" t="t" r="r" b="b"/>
              <a:pathLst>
                <a:path w="50165" h="43180">
                  <a:moveTo>
                    <a:pt x="18734" y="0"/>
                  </a:moveTo>
                  <a:lnTo>
                    <a:pt x="10017" y="3157"/>
                  </a:lnTo>
                  <a:lnTo>
                    <a:pt x="3466" y="9005"/>
                  </a:lnTo>
                  <a:lnTo>
                    <a:pt x="0" y="16984"/>
                  </a:lnTo>
                  <a:lnTo>
                    <a:pt x="434" y="25602"/>
                  </a:lnTo>
                  <a:lnTo>
                    <a:pt x="4524" y="33351"/>
                  </a:lnTo>
                  <a:lnTo>
                    <a:pt x="11590" y="39362"/>
                  </a:lnTo>
                  <a:lnTo>
                    <a:pt x="20955" y="42765"/>
                  </a:lnTo>
                  <a:lnTo>
                    <a:pt x="30868" y="42878"/>
                  </a:lnTo>
                  <a:lnTo>
                    <a:pt x="39592" y="39764"/>
                  </a:lnTo>
                  <a:lnTo>
                    <a:pt x="46172" y="33960"/>
                  </a:lnTo>
                  <a:lnTo>
                    <a:pt x="49657" y="26001"/>
                  </a:lnTo>
                  <a:lnTo>
                    <a:pt x="49168" y="17327"/>
                  </a:lnTo>
                  <a:lnTo>
                    <a:pt x="45084" y="9570"/>
                  </a:lnTo>
                  <a:lnTo>
                    <a:pt x="38048" y="3552"/>
                  </a:lnTo>
                  <a:lnTo>
                    <a:pt x="28701" y="93"/>
                  </a:lnTo>
                  <a:lnTo>
                    <a:pt x="18734"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6" name="object 146">
              <a:extLst>
                <a:ext uri="{FF2B5EF4-FFF2-40B4-BE49-F238E27FC236}">
                  <a16:creationId xmlns:a16="http://schemas.microsoft.com/office/drawing/2014/main" id="{3B4B800A-061F-9476-9EFD-7D46953CAB28}"/>
                </a:ext>
              </a:extLst>
            </p:cNvPr>
            <p:cNvSpPr/>
            <p:nvPr/>
          </p:nvSpPr>
          <p:spPr>
            <a:xfrm>
              <a:off x="10209783" y="1948721"/>
              <a:ext cx="50165" cy="43180"/>
            </a:xfrm>
            <a:custGeom>
              <a:avLst/>
              <a:gdLst/>
              <a:ahLst/>
              <a:cxnLst/>
              <a:rect l="l" t="t" r="r" b="b"/>
              <a:pathLst>
                <a:path w="50165" h="43180">
                  <a:moveTo>
                    <a:pt x="49657" y="26001"/>
                  </a:moveTo>
                  <a:lnTo>
                    <a:pt x="46172" y="33960"/>
                  </a:lnTo>
                  <a:lnTo>
                    <a:pt x="39592" y="39764"/>
                  </a:lnTo>
                  <a:lnTo>
                    <a:pt x="30868" y="42878"/>
                  </a:lnTo>
                  <a:lnTo>
                    <a:pt x="20955" y="42765"/>
                  </a:lnTo>
                  <a:lnTo>
                    <a:pt x="11590" y="39362"/>
                  </a:lnTo>
                  <a:lnTo>
                    <a:pt x="4524" y="33351"/>
                  </a:lnTo>
                  <a:lnTo>
                    <a:pt x="434" y="25602"/>
                  </a:lnTo>
                  <a:lnTo>
                    <a:pt x="0" y="16984"/>
                  </a:lnTo>
                  <a:lnTo>
                    <a:pt x="3466" y="9005"/>
                  </a:lnTo>
                  <a:lnTo>
                    <a:pt x="10017" y="3157"/>
                  </a:lnTo>
                  <a:lnTo>
                    <a:pt x="18734" y="0"/>
                  </a:lnTo>
                  <a:lnTo>
                    <a:pt x="28701" y="93"/>
                  </a:lnTo>
                  <a:lnTo>
                    <a:pt x="38048" y="3552"/>
                  </a:lnTo>
                  <a:lnTo>
                    <a:pt x="45084" y="9570"/>
                  </a:lnTo>
                  <a:lnTo>
                    <a:pt x="49168" y="17327"/>
                  </a:lnTo>
                  <a:lnTo>
                    <a:pt x="49657" y="26001"/>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7" name="object 147">
              <a:extLst>
                <a:ext uri="{FF2B5EF4-FFF2-40B4-BE49-F238E27FC236}">
                  <a16:creationId xmlns:a16="http://schemas.microsoft.com/office/drawing/2014/main" id="{B39F9C64-4498-500C-E06A-6C6F63B63024}"/>
                </a:ext>
              </a:extLst>
            </p:cNvPr>
            <p:cNvSpPr/>
            <p:nvPr/>
          </p:nvSpPr>
          <p:spPr>
            <a:xfrm>
              <a:off x="10234548" y="1914271"/>
              <a:ext cx="11430" cy="60325"/>
            </a:xfrm>
            <a:custGeom>
              <a:avLst/>
              <a:gdLst/>
              <a:ahLst/>
              <a:cxnLst/>
              <a:rect l="l" t="t" r="r" b="b"/>
              <a:pathLst>
                <a:path w="11429" h="60325">
                  <a:moveTo>
                    <a:pt x="0" y="60325"/>
                  </a:moveTo>
                  <a:lnTo>
                    <a:pt x="10922"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8" name="object 148">
              <a:extLst>
                <a:ext uri="{FF2B5EF4-FFF2-40B4-BE49-F238E27FC236}">
                  <a16:creationId xmlns:a16="http://schemas.microsoft.com/office/drawing/2014/main" id="{6C79E735-42C8-222A-F7D1-9B18846DE9BA}"/>
                </a:ext>
              </a:extLst>
            </p:cNvPr>
            <p:cNvSpPr/>
            <p:nvPr/>
          </p:nvSpPr>
          <p:spPr>
            <a:xfrm>
              <a:off x="10573690" y="1534314"/>
              <a:ext cx="49530" cy="45085"/>
            </a:xfrm>
            <a:custGeom>
              <a:avLst/>
              <a:gdLst/>
              <a:ahLst/>
              <a:cxnLst/>
              <a:rect l="l" t="t" r="r" b="b"/>
              <a:pathLst>
                <a:path w="49529" h="45084">
                  <a:moveTo>
                    <a:pt x="25536" y="0"/>
                  </a:moveTo>
                  <a:lnTo>
                    <a:pt x="15823" y="2385"/>
                  </a:lnTo>
                  <a:lnTo>
                    <a:pt x="7564" y="7891"/>
                  </a:lnTo>
                  <a:lnTo>
                    <a:pt x="2139" y="15386"/>
                  </a:lnTo>
                  <a:lnTo>
                    <a:pt x="0" y="23905"/>
                  </a:lnTo>
                  <a:lnTo>
                    <a:pt x="1599" y="32484"/>
                  </a:lnTo>
                  <a:lnTo>
                    <a:pt x="6812" y="39385"/>
                  </a:lnTo>
                  <a:lnTo>
                    <a:pt x="14537" y="43501"/>
                  </a:lnTo>
                  <a:lnTo>
                    <a:pt x="23762" y="44521"/>
                  </a:lnTo>
                  <a:lnTo>
                    <a:pt x="33476" y="42136"/>
                  </a:lnTo>
                  <a:lnTo>
                    <a:pt x="41735" y="36558"/>
                  </a:lnTo>
                  <a:lnTo>
                    <a:pt x="47160" y="29039"/>
                  </a:lnTo>
                  <a:lnTo>
                    <a:pt x="49299" y="20544"/>
                  </a:lnTo>
                  <a:lnTo>
                    <a:pt x="47700" y="12037"/>
                  </a:lnTo>
                  <a:lnTo>
                    <a:pt x="42487" y="5135"/>
                  </a:lnTo>
                  <a:lnTo>
                    <a:pt x="34762" y="1019"/>
                  </a:lnTo>
                  <a:lnTo>
                    <a:pt x="2553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9" name="object 149">
              <a:extLst>
                <a:ext uri="{FF2B5EF4-FFF2-40B4-BE49-F238E27FC236}">
                  <a16:creationId xmlns:a16="http://schemas.microsoft.com/office/drawing/2014/main" id="{01BF6FA0-B765-A046-F52F-0A1D237D6171}"/>
                </a:ext>
              </a:extLst>
            </p:cNvPr>
            <p:cNvSpPr/>
            <p:nvPr/>
          </p:nvSpPr>
          <p:spPr>
            <a:xfrm>
              <a:off x="10573690" y="1534314"/>
              <a:ext cx="49530" cy="45085"/>
            </a:xfrm>
            <a:custGeom>
              <a:avLst/>
              <a:gdLst/>
              <a:ahLst/>
              <a:cxnLst/>
              <a:rect l="l" t="t" r="r" b="b"/>
              <a:pathLst>
                <a:path w="49529" h="45084">
                  <a:moveTo>
                    <a:pt x="15823" y="2385"/>
                  </a:moveTo>
                  <a:lnTo>
                    <a:pt x="25536" y="0"/>
                  </a:lnTo>
                  <a:lnTo>
                    <a:pt x="34762" y="1019"/>
                  </a:lnTo>
                  <a:lnTo>
                    <a:pt x="42487" y="5135"/>
                  </a:lnTo>
                  <a:lnTo>
                    <a:pt x="47700" y="12037"/>
                  </a:lnTo>
                  <a:lnTo>
                    <a:pt x="49299" y="20544"/>
                  </a:lnTo>
                  <a:lnTo>
                    <a:pt x="47160" y="29039"/>
                  </a:lnTo>
                  <a:lnTo>
                    <a:pt x="41735" y="36558"/>
                  </a:lnTo>
                  <a:lnTo>
                    <a:pt x="33476" y="42136"/>
                  </a:lnTo>
                  <a:lnTo>
                    <a:pt x="23762" y="44521"/>
                  </a:lnTo>
                  <a:lnTo>
                    <a:pt x="14537" y="43501"/>
                  </a:lnTo>
                  <a:lnTo>
                    <a:pt x="6812" y="39385"/>
                  </a:lnTo>
                  <a:lnTo>
                    <a:pt x="1599" y="32484"/>
                  </a:lnTo>
                  <a:lnTo>
                    <a:pt x="0" y="23905"/>
                  </a:lnTo>
                  <a:lnTo>
                    <a:pt x="2139" y="15386"/>
                  </a:lnTo>
                  <a:lnTo>
                    <a:pt x="7564" y="7891"/>
                  </a:lnTo>
                  <a:lnTo>
                    <a:pt x="15823" y="2385"/>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0" name="object 150">
              <a:extLst>
                <a:ext uri="{FF2B5EF4-FFF2-40B4-BE49-F238E27FC236}">
                  <a16:creationId xmlns:a16="http://schemas.microsoft.com/office/drawing/2014/main" id="{B643D28C-E962-5817-C37B-BCDE6862F834}"/>
                </a:ext>
              </a:extLst>
            </p:cNvPr>
            <p:cNvSpPr/>
            <p:nvPr/>
          </p:nvSpPr>
          <p:spPr>
            <a:xfrm>
              <a:off x="10537570" y="1553972"/>
              <a:ext cx="65405" cy="29209"/>
            </a:xfrm>
            <a:custGeom>
              <a:avLst/>
              <a:gdLst/>
              <a:ahLst/>
              <a:cxnLst/>
              <a:rect l="l" t="t" r="r" b="b"/>
              <a:pathLst>
                <a:path w="65404" h="29209">
                  <a:moveTo>
                    <a:pt x="65150" y="0"/>
                  </a:moveTo>
                  <a:lnTo>
                    <a:pt x="0" y="28701"/>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1" name="object 151">
              <a:extLst>
                <a:ext uri="{FF2B5EF4-FFF2-40B4-BE49-F238E27FC236}">
                  <a16:creationId xmlns:a16="http://schemas.microsoft.com/office/drawing/2014/main" id="{4F1177B4-0180-E6C3-FA64-9E0BE3C0ADF3}"/>
                </a:ext>
              </a:extLst>
            </p:cNvPr>
            <p:cNvSpPr/>
            <p:nvPr/>
          </p:nvSpPr>
          <p:spPr>
            <a:xfrm>
              <a:off x="9986698" y="1789640"/>
              <a:ext cx="49530" cy="45085"/>
            </a:xfrm>
            <a:custGeom>
              <a:avLst/>
              <a:gdLst/>
              <a:ahLst/>
              <a:cxnLst/>
              <a:rect l="l" t="t" r="r" b="b"/>
              <a:pathLst>
                <a:path w="49529" h="45085">
                  <a:moveTo>
                    <a:pt x="25588" y="0"/>
                  </a:moveTo>
                  <a:lnTo>
                    <a:pt x="15948" y="2456"/>
                  </a:lnTo>
                  <a:lnTo>
                    <a:pt x="7616" y="7961"/>
                  </a:lnTo>
                  <a:lnTo>
                    <a:pt x="2153" y="15442"/>
                  </a:lnTo>
                  <a:lnTo>
                    <a:pt x="0" y="23923"/>
                  </a:lnTo>
                  <a:lnTo>
                    <a:pt x="1597" y="32428"/>
                  </a:lnTo>
                  <a:lnTo>
                    <a:pt x="6828" y="39401"/>
                  </a:lnTo>
                  <a:lnTo>
                    <a:pt x="14583" y="43541"/>
                  </a:lnTo>
                  <a:lnTo>
                    <a:pt x="23814" y="44537"/>
                  </a:lnTo>
                  <a:lnTo>
                    <a:pt x="33474" y="42080"/>
                  </a:lnTo>
                  <a:lnTo>
                    <a:pt x="41751" y="36576"/>
                  </a:lnTo>
                  <a:lnTo>
                    <a:pt x="47206" y="29094"/>
                  </a:lnTo>
                  <a:lnTo>
                    <a:pt x="49351" y="20613"/>
                  </a:lnTo>
                  <a:lnTo>
                    <a:pt x="47698" y="12108"/>
                  </a:lnTo>
                  <a:lnTo>
                    <a:pt x="42487" y="5135"/>
                  </a:lnTo>
                  <a:lnTo>
                    <a:pt x="34776" y="996"/>
                  </a:lnTo>
                  <a:lnTo>
                    <a:pt x="2558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2" name="object 152">
              <a:extLst>
                <a:ext uri="{FF2B5EF4-FFF2-40B4-BE49-F238E27FC236}">
                  <a16:creationId xmlns:a16="http://schemas.microsoft.com/office/drawing/2014/main" id="{41CB86CA-56E1-8BE4-F9C2-345F4E0CF21E}"/>
                </a:ext>
              </a:extLst>
            </p:cNvPr>
            <p:cNvSpPr/>
            <p:nvPr/>
          </p:nvSpPr>
          <p:spPr>
            <a:xfrm>
              <a:off x="9986698" y="1789640"/>
              <a:ext cx="49530" cy="45085"/>
            </a:xfrm>
            <a:custGeom>
              <a:avLst/>
              <a:gdLst/>
              <a:ahLst/>
              <a:cxnLst/>
              <a:rect l="l" t="t" r="r" b="b"/>
              <a:pathLst>
                <a:path w="49529" h="45085">
                  <a:moveTo>
                    <a:pt x="33474" y="42080"/>
                  </a:moveTo>
                  <a:lnTo>
                    <a:pt x="23814" y="44537"/>
                  </a:lnTo>
                  <a:lnTo>
                    <a:pt x="14583" y="43541"/>
                  </a:lnTo>
                  <a:lnTo>
                    <a:pt x="6828" y="39401"/>
                  </a:lnTo>
                  <a:lnTo>
                    <a:pt x="1597" y="32428"/>
                  </a:lnTo>
                  <a:lnTo>
                    <a:pt x="0" y="23923"/>
                  </a:lnTo>
                  <a:lnTo>
                    <a:pt x="2153" y="15442"/>
                  </a:lnTo>
                  <a:lnTo>
                    <a:pt x="7616" y="7961"/>
                  </a:lnTo>
                  <a:lnTo>
                    <a:pt x="15948" y="2456"/>
                  </a:lnTo>
                  <a:lnTo>
                    <a:pt x="25588" y="0"/>
                  </a:lnTo>
                  <a:lnTo>
                    <a:pt x="34776" y="996"/>
                  </a:lnTo>
                  <a:lnTo>
                    <a:pt x="42487" y="5135"/>
                  </a:lnTo>
                  <a:lnTo>
                    <a:pt x="47698" y="12108"/>
                  </a:lnTo>
                  <a:lnTo>
                    <a:pt x="49351" y="20613"/>
                  </a:lnTo>
                  <a:lnTo>
                    <a:pt x="47206" y="29094"/>
                  </a:lnTo>
                  <a:lnTo>
                    <a:pt x="41751" y="36576"/>
                  </a:lnTo>
                  <a:lnTo>
                    <a:pt x="33474" y="4208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3" name="object 153">
              <a:extLst>
                <a:ext uri="{FF2B5EF4-FFF2-40B4-BE49-F238E27FC236}">
                  <a16:creationId xmlns:a16="http://schemas.microsoft.com/office/drawing/2014/main" id="{A0E8D6A0-01E2-30A1-6ACE-909B6216426F}"/>
                </a:ext>
              </a:extLst>
            </p:cNvPr>
            <p:cNvSpPr/>
            <p:nvPr/>
          </p:nvSpPr>
          <p:spPr>
            <a:xfrm>
              <a:off x="10007091" y="1785747"/>
              <a:ext cx="65405" cy="29209"/>
            </a:xfrm>
            <a:custGeom>
              <a:avLst/>
              <a:gdLst/>
              <a:ahLst/>
              <a:cxnLst/>
              <a:rect l="l" t="t" r="r" b="b"/>
              <a:pathLst>
                <a:path w="65404" h="29210">
                  <a:moveTo>
                    <a:pt x="0" y="28828"/>
                  </a:moveTo>
                  <a:lnTo>
                    <a:pt x="65024"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4" name="object 154">
              <a:extLst>
                <a:ext uri="{FF2B5EF4-FFF2-40B4-BE49-F238E27FC236}">
                  <a16:creationId xmlns:a16="http://schemas.microsoft.com/office/drawing/2014/main" id="{D174159B-0667-68F5-1837-78BDE106D3C0}"/>
                </a:ext>
              </a:extLst>
            </p:cNvPr>
            <p:cNvPicPr/>
            <p:nvPr/>
          </p:nvPicPr>
          <p:blipFill>
            <a:blip r:embed="rId41" cstate="print"/>
            <a:stretch>
              <a:fillRect/>
            </a:stretch>
          </p:blipFill>
          <p:spPr>
            <a:xfrm>
              <a:off x="10492930" y="1773618"/>
              <a:ext cx="106060" cy="92727"/>
            </a:xfrm>
            <a:prstGeom prst="rect">
              <a:avLst/>
            </a:prstGeom>
          </p:spPr>
        </p:pic>
        <p:pic>
          <p:nvPicPr>
            <p:cNvPr id="155" name="object 155">
              <a:extLst>
                <a:ext uri="{FF2B5EF4-FFF2-40B4-BE49-F238E27FC236}">
                  <a16:creationId xmlns:a16="http://schemas.microsoft.com/office/drawing/2014/main" id="{9BEB64EA-8928-2E68-030A-79507D9DC2A6}"/>
                </a:ext>
              </a:extLst>
            </p:cNvPr>
            <p:cNvPicPr/>
            <p:nvPr/>
          </p:nvPicPr>
          <p:blipFill>
            <a:blip r:embed="rId42" cstate="print"/>
            <a:stretch>
              <a:fillRect/>
            </a:stretch>
          </p:blipFill>
          <p:spPr>
            <a:xfrm>
              <a:off x="10015410" y="1502255"/>
              <a:ext cx="106045" cy="92674"/>
            </a:xfrm>
            <a:prstGeom prst="rect">
              <a:avLst/>
            </a:prstGeom>
          </p:spPr>
        </p:pic>
        <p:sp>
          <p:nvSpPr>
            <p:cNvPr id="156" name="object 156">
              <a:extLst>
                <a:ext uri="{FF2B5EF4-FFF2-40B4-BE49-F238E27FC236}">
                  <a16:creationId xmlns:a16="http://schemas.microsoft.com/office/drawing/2014/main" id="{1D8D39C1-0082-0295-3BBA-9806B93FB8A3}"/>
                </a:ext>
              </a:extLst>
            </p:cNvPr>
            <p:cNvSpPr/>
            <p:nvPr/>
          </p:nvSpPr>
          <p:spPr>
            <a:xfrm>
              <a:off x="10074020" y="1451610"/>
              <a:ext cx="457834" cy="464184"/>
            </a:xfrm>
            <a:custGeom>
              <a:avLst/>
              <a:gdLst/>
              <a:ahLst/>
              <a:cxnLst/>
              <a:rect l="l" t="t" r="r" b="b"/>
              <a:pathLst>
                <a:path w="457834" h="464185">
                  <a:moveTo>
                    <a:pt x="299593" y="0"/>
                  </a:moveTo>
                  <a:lnTo>
                    <a:pt x="11683" y="124205"/>
                  </a:lnTo>
                  <a:lnTo>
                    <a:pt x="0" y="330707"/>
                  </a:lnTo>
                  <a:lnTo>
                    <a:pt x="158114" y="463803"/>
                  </a:lnTo>
                  <a:lnTo>
                    <a:pt x="446024" y="339598"/>
                  </a:lnTo>
                  <a:lnTo>
                    <a:pt x="457707" y="133223"/>
                  </a:lnTo>
                  <a:lnTo>
                    <a:pt x="299593"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7" name="object 157">
              <a:extLst>
                <a:ext uri="{FF2B5EF4-FFF2-40B4-BE49-F238E27FC236}">
                  <a16:creationId xmlns:a16="http://schemas.microsoft.com/office/drawing/2014/main" id="{91928DCC-7428-3A16-0E88-D8C612D93B5A}"/>
                </a:ext>
              </a:extLst>
            </p:cNvPr>
            <p:cNvSpPr/>
            <p:nvPr/>
          </p:nvSpPr>
          <p:spPr>
            <a:xfrm>
              <a:off x="10074020" y="1451610"/>
              <a:ext cx="457834" cy="464184"/>
            </a:xfrm>
            <a:custGeom>
              <a:avLst/>
              <a:gdLst/>
              <a:ahLst/>
              <a:cxnLst/>
              <a:rect l="l" t="t" r="r" b="b"/>
              <a:pathLst>
                <a:path w="457834" h="464185">
                  <a:moveTo>
                    <a:pt x="0" y="330707"/>
                  </a:moveTo>
                  <a:lnTo>
                    <a:pt x="11683" y="124205"/>
                  </a:lnTo>
                  <a:lnTo>
                    <a:pt x="299593" y="0"/>
                  </a:lnTo>
                  <a:lnTo>
                    <a:pt x="457707" y="133223"/>
                  </a:lnTo>
                  <a:lnTo>
                    <a:pt x="446024" y="339598"/>
                  </a:lnTo>
                  <a:lnTo>
                    <a:pt x="158114" y="463803"/>
                  </a:lnTo>
                  <a:lnTo>
                    <a:pt x="0" y="330707"/>
                  </a:lnTo>
                  <a:close/>
                </a:path>
              </a:pathLst>
            </a:custGeom>
            <a:ln w="38100">
              <a:solidFill>
                <a:srgbClr val="B3DAC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8" name="object 158">
              <a:extLst>
                <a:ext uri="{FF2B5EF4-FFF2-40B4-BE49-F238E27FC236}">
                  <a16:creationId xmlns:a16="http://schemas.microsoft.com/office/drawing/2014/main" id="{885761AC-E04A-C566-35D1-77D16EC78D05}"/>
                </a:ext>
              </a:extLst>
            </p:cNvPr>
            <p:cNvPicPr/>
            <p:nvPr/>
          </p:nvPicPr>
          <p:blipFill>
            <a:blip r:embed="rId43" cstate="print"/>
            <a:stretch>
              <a:fillRect/>
            </a:stretch>
          </p:blipFill>
          <p:spPr>
            <a:xfrm>
              <a:off x="10165079" y="1554480"/>
              <a:ext cx="277368" cy="240791"/>
            </a:xfrm>
            <a:prstGeom prst="rect">
              <a:avLst/>
            </a:prstGeom>
          </p:spPr>
        </p:pic>
        <p:pic>
          <p:nvPicPr>
            <p:cNvPr id="159" name="object 159">
              <a:extLst>
                <a:ext uri="{FF2B5EF4-FFF2-40B4-BE49-F238E27FC236}">
                  <a16:creationId xmlns:a16="http://schemas.microsoft.com/office/drawing/2014/main" id="{2A31C68E-A632-087A-B5B9-5764B914BC92}"/>
                </a:ext>
              </a:extLst>
            </p:cNvPr>
            <p:cNvPicPr/>
            <p:nvPr/>
          </p:nvPicPr>
          <p:blipFill>
            <a:blip r:embed="rId44" cstate="print"/>
            <a:stretch>
              <a:fillRect/>
            </a:stretch>
          </p:blipFill>
          <p:spPr>
            <a:xfrm>
              <a:off x="8628824" y="1666430"/>
              <a:ext cx="131699" cy="191389"/>
            </a:xfrm>
            <a:prstGeom prst="rect">
              <a:avLst/>
            </a:prstGeom>
          </p:spPr>
        </p:pic>
        <p:sp>
          <p:nvSpPr>
            <p:cNvPr id="160" name="object 160">
              <a:extLst>
                <a:ext uri="{FF2B5EF4-FFF2-40B4-BE49-F238E27FC236}">
                  <a16:creationId xmlns:a16="http://schemas.microsoft.com/office/drawing/2014/main" id="{F947D040-588F-33E2-4525-106FF66E6F06}"/>
                </a:ext>
              </a:extLst>
            </p:cNvPr>
            <p:cNvSpPr/>
            <p:nvPr/>
          </p:nvSpPr>
          <p:spPr>
            <a:xfrm>
              <a:off x="8687307" y="1857248"/>
              <a:ext cx="26034" cy="574675"/>
            </a:xfrm>
            <a:custGeom>
              <a:avLst/>
              <a:gdLst/>
              <a:ahLst/>
              <a:cxnLst/>
              <a:rect l="l" t="t" r="r" b="b"/>
              <a:pathLst>
                <a:path w="26034" h="574675">
                  <a:moveTo>
                    <a:pt x="20574" y="0"/>
                  </a:moveTo>
                  <a:lnTo>
                    <a:pt x="0" y="253"/>
                  </a:lnTo>
                  <a:lnTo>
                    <a:pt x="4952" y="526668"/>
                  </a:lnTo>
                  <a:lnTo>
                    <a:pt x="26035" y="574675"/>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1" name="object 161">
              <a:extLst>
                <a:ext uri="{FF2B5EF4-FFF2-40B4-BE49-F238E27FC236}">
                  <a16:creationId xmlns:a16="http://schemas.microsoft.com/office/drawing/2014/main" id="{9F434FA1-F1D5-6E3A-1D20-75133BEC2E7F}"/>
                </a:ext>
              </a:extLst>
            </p:cNvPr>
            <p:cNvSpPr/>
            <p:nvPr/>
          </p:nvSpPr>
          <p:spPr>
            <a:xfrm>
              <a:off x="8687307" y="1857248"/>
              <a:ext cx="26034" cy="574675"/>
            </a:xfrm>
            <a:custGeom>
              <a:avLst/>
              <a:gdLst/>
              <a:ahLst/>
              <a:cxnLst/>
              <a:rect l="l" t="t" r="r" b="b"/>
              <a:pathLst>
                <a:path w="26034" h="574675">
                  <a:moveTo>
                    <a:pt x="0" y="253"/>
                  </a:moveTo>
                  <a:lnTo>
                    <a:pt x="4952" y="526668"/>
                  </a:lnTo>
                  <a:lnTo>
                    <a:pt x="26035" y="574675"/>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2" name="object 162">
              <a:extLst>
                <a:ext uri="{FF2B5EF4-FFF2-40B4-BE49-F238E27FC236}">
                  <a16:creationId xmlns:a16="http://schemas.microsoft.com/office/drawing/2014/main" id="{9E6A843A-DEED-4716-9D51-5F029D7A9630}"/>
                </a:ext>
              </a:extLst>
            </p:cNvPr>
            <p:cNvSpPr/>
            <p:nvPr/>
          </p:nvSpPr>
          <p:spPr>
            <a:xfrm>
              <a:off x="8649715" y="1734693"/>
              <a:ext cx="95250" cy="118110"/>
            </a:xfrm>
            <a:custGeom>
              <a:avLst/>
              <a:gdLst/>
              <a:ahLst/>
              <a:cxnLst/>
              <a:rect l="l" t="t" r="r" b="b"/>
              <a:pathLst>
                <a:path w="95250" h="118110">
                  <a:moveTo>
                    <a:pt x="95250" y="0"/>
                  </a:moveTo>
                  <a:lnTo>
                    <a:pt x="0" y="889"/>
                  </a:lnTo>
                  <a:lnTo>
                    <a:pt x="24891" y="118110"/>
                  </a:lnTo>
                  <a:lnTo>
                    <a:pt x="72516"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63" name="object 163">
              <a:extLst>
                <a:ext uri="{FF2B5EF4-FFF2-40B4-BE49-F238E27FC236}">
                  <a16:creationId xmlns:a16="http://schemas.microsoft.com/office/drawing/2014/main" id="{BD31D465-C523-767A-5F14-B4AEFA75F137}"/>
                </a:ext>
              </a:extLst>
            </p:cNvPr>
            <p:cNvPicPr/>
            <p:nvPr/>
          </p:nvPicPr>
          <p:blipFill>
            <a:blip r:embed="rId45" cstate="print"/>
            <a:stretch>
              <a:fillRect/>
            </a:stretch>
          </p:blipFill>
          <p:spPr>
            <a:xfrm>
              <a:off x="7338059" y="2772537"/>
              <a:ext cx="187451" cy="133730"/>
            </a:xfrm>
            <a:prstGeom prst="rect">
              <a:avLst/>
            </a:prstGeom>
          </p:spPr>
        </p:pic>
        <p:pic>
          <p:nvPicPr>
            <p:cNvPr id="164" name="object 164">
              <a:extLst>
                <a:ext uri="{FF2B5EF4-FFF2-40B4-BE49-F238E27FC236}">
                  <a16:creationId xmlns:a16="http://schemas.microsoft.com/office/drawing/2014/main" id="{B8E0C481-0A4B-5F7C-C44F-3A8415C3769B}"/>
                </a:ext>
              </a:extLst>
            </p:cNvPr>
            <p:cNvPicPr/>
            <p:nvPr/>
          </p:nvPicPr>
          <p:blipFill>
            <a:blip r:embed="rId46" cstate="print"/>
            <a:stretch>
              <a:fillRect/>
            </a:stretch>
          </p:blipFill>
          <p:spPr>
            <a:xfrm>
              <a:off x="7255763" y="3335908"/>
              <a:ext cx="121284" cy="160781"/>
            </a:xfrm>
            <a:prstGeom prst="rect">
              <a:avLst/>
            </a:prstGeom>
          </p:spPr>
        </p:pic>
        <p:pic>
          <p:nvPicPr>
            <p:cNvPr id="165" name="object 165">
              <a:extLst>
                <a:ext uri="{FF2B5EF4-FFF2-40B4-BE49-F238E27FC236}">
                  <a16:creationId xmlns:a16="http://schemas.microsoft.com/office/drawing/2014/main" id="{0B19C132-46A1-A96A-36B7-40E9E6A4F05E}"/>
                </a:ext>
              </a:extLst>
            </p:cNvPr>
            <p:cNvPicPr/>
            <p:nvPr/>
          </p:nvPicPr>
          <p:blipFill>
            <a:blip r:embed="rId47" cstate="print"/>
            <a:stretch>
              <a:fillRect/>
            </a:stretch>
          </p:blipFill>
          <p:spPr>
            <a:xfrm>
              <a:off x="7581518" y="3810000"/>
              <a:ext cx="263144" cy="235457"/>
            </a:xfrm>
            <a:prstGeom prst="rect">
              <a:avLst/>
            </a:prstGeom>
          </p:spPr>
        </p:pic>
        <p:pic>
          <p:nvPicPr>
            <p:cNvPr id="166" name="object 166">
              <a:extLst>
                <a:ext uri="{FF2B5EF4-FFF2-40B4-BE49-F238E27FC236}">
                  <a16:creationId xmlns:a16="http://schemas.microsoft.com/office/drawing/2014/main" id="{A7F6603A-A7BE-7D04-D736-6298DB424F72}"/>
                </a:ext>
              </a:extLst>
            </p:cNvPr>
            <p:cNvPicPr/>
            <p:nvPr/>
          </p:nvPicPr>
          <p:blipFill>
            <a:blip r:embed="rId48" cstate="print"/>
            <a:stretch>
              <a:fillRect/>
            </a:stretch>
          </p:blipFill>
          <p:spPr>
            <a:xfrm>
              <a:off x="8006079" y="4150233"/>
              <a:ext cx="767588" cy="980059"/>
            </a:xfrm>
            <a:prstGeom prst="rect">
              <a:avLst/>
            </a:prstGeom>
          </p:spPr>
        </p:pic>
        <p:pic>
          <p:nvPicPr>
            <p:cNvPr id="167" name="object 167">
              <a:extLst>
                <a:ext uri="{FF2B5EF4-FFF2-40B4-BE49-F238E27FC236}">
                  <a16:creationId xmlns:a16="http://schemas.microsoft.com/office/drawing/2014/main" id="{D2BB5AA8-C063-8ECE-054A-3AF0D27CD73E}"/>
                </a:ext>
              </a:extLst>
            </p:cNvPr>
            <p:cNvPicPr/>
            <p:nvPr/>
          </p:nvPicPr>
          <p:blipFill>
            <a:blip r:embed="rId49" cstate="print"/>
            <a:stretch>
              <a:fillRect/>
            </a:stretch>
          </p:blipFill>
          <p:spPr>
            <a:xfrm>
              <a:off x="8077453" y="2425700"/>
              <a:ext cx="624586" cy="346075"/>
            </a:xfrm>
            <a:prstGeom prst="rect">
              <a:avLst/>
            </a:prstGeom>
          </p:spPr>
        </p:pic>
        <p:sp>
          <p:nvSpPr>
            <p:cNvPr id="168" name="object 168">
              <a:extLst>
                <a:ext uri="{FF2B5EF4-FFF2-40B4-BE49-F238E27FC236}">
                  <a16:creationId xmlns:a16="http://schemas.microsoft.com/office/drawing/2014/main" id="{FA14A99F-8B43-28DE-93FE-5A78D5853D6A}"/>
                </a:ext>
              </a:extLst>
            </p:cNvPr>
            <p:cNvSpPr/>
            <p:nvPr/>
          </p:nvSpPr>
          <p:spPr>
            <a:xfrm>
              <a:off x="9198863" y="1164336"/>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9" name="object 169">
              <a:extLst>
                <a:ext uri="{FF2B5EF4-FFF2-40B4-BE49-F238E27FC236}">
                  <a16:creationId xmlns:a16="http://schemas.microsoft.com/office/drawing/2014/main" id="{9CDEA10D-0F94-8241-EB7B-6B014877FE5E}"/>
                </a:ext>
              </a:extLst>
            </p:cNvPr>
            <p:cNvSpPr/>
            <p:nvPr/>
          </p:nvSpPr>
          <p:spPr>
            <a:xfrm>
              <a:off x="8538463" y="1162177"/>
              <a:ext cx="323850" cy="503555"/>
            </a:xfrm>
            <a:custGeom>
              <a:avLst/>
              <a:gdLst/>
              <a:ahLst/>
              <a:cxnLst/>
              <a:rect l="l" t="t" r="r" b="b"/>
              <a:pathLst>
                <a:path w="323850" h="503555">
                  <a:moveTo>
                    <a:pt x="319024" y="0"/>
                  </a:moveTo>
                  <a:lnTo>
                    <a:pt x="0" y="2921"/>
                  </a:lnTo>
                  <a:lnTo>
                    <a:pt x="4571" y="503047"/>
                  </a:lnTo>
                  <a:lnTo>
                    <a:pt x="323722" y="499999"/>
                  </a:lnTo>
                  <a:lnTo>
                    <a:pt x="319024"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0" name="object 170">
              <a:extLst>
                <a:ext uri="{FF2B5EF4-FFF2-40B4-BE49-F238E27FC236}">
                  <a16:creationId xmlns:a16="http://schemas.microsoft.com/office/drawing/2014/main" id="{BFB02512-A7F7-99E2-BBF3-796CAF8C2093}"/>
                </a:ext>
              </a:extLst>
            </p:cNvPr>
            <p:cNvSpPr/>
            <p:nvPr/>
          </p:nvSpPr>
          <p:spPr>
            <a:xfrm>
              <a:off x="8740774"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1" name="object 171">
              <a:extLst>
                <a:ext uri="{FF2B5EF4-FFF2-40B4-BE49-F238E27FC236}">
                  <a16:creationId xmlns:a16="http://schemas.microsoft.com/office/drawing/2014/main" id="{EAE099DC-31E3-7C1A-3F7F-597E03835FC4}"/>
                </a:ext>
              </a:extLst>
            </p:cNvPr>
            <p:cNvPicPr/>
            <p:nvPr/>
          </p:nvPicPr>
          <p:blipFill>
            <a:blip r:embed="rId50" cstate="print"/>
            <a:stretch>
              <a:fillRect/>
            </a:stretch>
          </p:blipFill>
          <p:spPr>
            <a:xfrm>
              <a:off x="8538971" y="1588516"/>
              <a:ext cx="323976" cy="86233"/>
            </a:xfrm>
            <a:prstGeom prst="rect">
              <a:avLst/>
            </a:prstGeom>
          </p:spPr>
        </p:pic>
        <p:pic>
          <p:nvPicPr>
            <p:cNvPr id="172" name="object 172">
              <a:extLst>
                <a:ext uri="{FF2B5EF4-FFF2-40B4-BE49-F238E27FC236}">
                  <a16:creationId xmlns:a16="http://schemas.microsoft.com/office/drawing/2014/main" id="{4B3CDD3C-332A-0919-E810-1E5480E6367B}"/>
                </a:ext>
              </a:extLst>
            </p:cNvPr>
            <p:cNvPicPr/>
            <p:nvPr/>
          </p:nvPicPr>
          <p:blipFill>
            <a:blip r:embed="rId51" cstate="print"/>
            <a:stretch>
              <a:fillRect/>
            </a:stretch>
          </p:blipFill>
          <p:spPr>
            <a:xfrm>
              <a:off x="8536939" y="1206500"/>
              <a:ext cx="77215" cy="71120"/>
            </a:xfrm>
            <a:prstGeom prst="rect">
              <a:avLst/>
            </a:prstGeom>
          </p:spPr>
        </p:pic>
        <p:sp>
          <p:nvSpPr>
            <p:cNvPr id="173" name="object 173">
              <a:extLst>
                <a:ext uri="{FF2B5EF4-FFF2-40B4-BE49-F238E27FC236}">
                  <a16:creationId xmlns:a16="http://schemas.microsoft.com/office/drawing/2014/main" id="{2E3E83EC-239C-23CA-0DA7-EAFEDB28E92A}"/>
                </a:ext>
              </a:extLst>
            </p:cNvPr>
            <p:cNvSpPr/>
            <p:nvPr/>
          </p:nvSpPr>
          <p:spPr>
            <a:xfrm>
              <a:off x="8535923" y="1165860"/>
              <a:ext cx="326390" cy="506095"/>
            </a:xfrm>
            <a:custGeom>
              <a:avLst/>
              <a:gdLst/>
              <a:ahLst/>
              <a:cxnLst/>
              <a:rect l="l" t="t" r="r" b="b"/>
              <a:pathLst>
                <a:path w="326390" h="506094">
                  <a:moveTo>
                    <a:pt x="0" y="505968"/>
                  </a:moveTo>
                  <a:lnTo>
                    <a:pt x="326135" y="505968"/>
                  </a:lnTo>
                  <a:lnTo>
                    <a:pt x="326135"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4" name="object 174">
              <a:extLst>
                <a:ext uri="{FF2B5EF4-FFF2-40B4-BE49-F238E27FC236}">
                  <a16:creationId xmlns:a16="http://schemas.microsoft.com/office/drawing/2014/main" id="{7A08C9FF-2901-B250-A1D5-FDBB0E0FB82D}"/>
                </a:ext>
              </a:extLst>
            </p:cNvPr>
            <p:cNvPicPr/>
            <p:nvPr/>
          </p:nvPicPr>
          <p:blipFill>
            <a:blip r:embed="rId52" cstate="print"/>
            <a:stretch>
              <a:fillRect/>
            </a:stretch>
          </p:blipFill>
          <p:spPr>
            <a:xfrm>
              <a:off x="8619235" y="1352804"/>
              <a:ext cx="77216" cy="74168"/>
            </a:xfrm>
            <a:prstGeom prst="rect">
              <a:avLst/>
            </a:prstGeom>
          </p:spPr>
        </p:pic>
        <p:pic>
          <p:nvPicPr>
            <p:cNvPr id="175" name="object 175">
              <a:extLst>
                <a:ext uri="{FF2B5EF4-FFF2-40B4-BE49-F238E27FC236}">
                  <a16:creationId xmlns:a16="http://schemas.microsoft.com/office/drawing/2014/main" id="{13343DEF-48BD-8DAF-D327-16D44BB4D7DD}"/>
                </a:ext>
              </a:extLst>
            </p:cNvPr>
            <p:cNvPicPr/>
            <p:nvPr/>
          </p:nvPicPr>
          <p:blipFill>
            <a:blip r:embed="rId53" cstate="print"/>
            <a:stretch>
              <a:fillRect/>
            </a:stretch>
          </p:blipFill>
          <p:spPr>
            <a:xfrm>
              <a:off x="8564371" y="1529588"/>
              <a:ext cx="80263" cy="71120"/>
            </a:xfrm>
            <a:prstGeom prst="rect">
              <a:avLst/>
            </a:prstGeom>
          </p:spPr>
        </p:pic>
        <p:pic>
          <p:nvPicPr>
            <p:cNvPr id="176" name="object 176">
              <a:extLst>
                <a:ext uri="{FF2B5EF4-FFF2-40B4-BE49-F238E27FC236}">
                  <a16:creationId xmlns:a16="http://schemas.microsoft.com/office/drawing/2014/main" id="{BF7034F9-50DB-C19B-02D5-C99CEC850D62}"/>
                </a:ext>
              </a:extLst>
            </p:cNvPr>
            <p:cNvPicPr/>
            <p:nvPr/>
          </p:nvPicPr>
          <p:blipFill>
            <a:blip r:embed="rId51" cstate="print"/>
            <a:stretch>
              <a:fillRect/>
            </a:stretch>
          </p:blipFill>
          <p:spPr>
            <a:xfrm>
              <a:off x="8725915" y="1496060"/>
              <a:ext cx="77215" cy="71119"/>
            </a:xfrm>
            <a:prstGeom prst="rect">
              <a:avLst/>
            </a:prstGeom>
          </p:spPr>
        </p:pic>
        <p:pic>
          <p:nvPicPr>
            <p:cNvPr id="177" name="object 177">
              <a:extLst>
                <a:ext uri="{FF2B5EF4-FFF2-40B4-BE49-F238E27FC236}">
                  <a16:creationId xmlns:a16="http://schemas.microsoft.com/office/drawing/2014/main" id="{BD0110C6-0BDF-1265-1147-B8292917E1FD}"/>
                </a:ext>
              </a:extLst>
            </p:cNvPr>
            <p:cNvPicPr/>
            <p:nvPr/>
          </p:nvPicPr>
          <p:blipFill>
            <a:blip r:embed="rId53" cstate="print"/>
            <a:stretch>
              <a:fillRect/>
            </a:stretch>
          </p:blipFill>
          <p:spPr>
            <a:xfrm>
              <a:off x="8735059" y="1194308"/>
              <a:ext cx="80264" cy="71119"/>
            </a:xfrm>
            <a:prstGeom prst="rect">
              <a:avLst/>
            </a:prstGeom>
          </p:spPr>
        </p:pic>
        <p:sp>
          <p:nvSpPr>
            <p:cNvPr id="178" name="object 178">
              <a:extLst>
                <a:ext uri="{FF2B5EF4-FFF2-40B4-BE49-F238E27FC236}">
                  <a16:creationId xmlns:a16="http://schemas.microsoft.com/office/drawing/2014/main" id="{9BF0017E-D127-9DBE-E21F-A534B04D00AE}"/>
                </a:ext>
              </a:extLst>
            </p:cNvPr>
            <p:cNvSpPr/>
            <p:nvPr/>
          </p:nvSpPr>
          <p:spPr>
            <a:xfrm>
              <a:off x="6800087" y="1161288"/>
              <a:ext cx="2395855" cy="5221605"/>
            </a:xfrm>
            <a:custGeom>
              <a:avLst/>
              <a:gdLst/>
              <a:ahLst/>
              <a:cxnLst/>
              <a:rect l="l" t="t" r="r" b="b"/>
              <a:pathLst>
                <a:path w="2395854" h="5221605">
                  <a:moveTo>
                    <a:pt x="0" y="5221224"/>
                  </a:moveTo>
                  <a:lnTo>
                    <a:pt x="2395728" y="5221224"/>
                  </a:lnTo>
                  <a:lnTo>
                    <a:pt x="23957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9" name="object 179">
              <a:extLst>
                <a:ext uri="{FF2B5EF4-FFF2-40B4-BE49-F238E27FC236}">
                  <a16:creationId xmlns:a16="http://schemas.microsoft.com/office/drawing/2014/main" id="{8BBCB191-62CF-01EF-609C-564EFFC5921E}"/>
                </a:ext>
              </a:extLst>
            </p:cNvPr>
            <p:cNvPicPr/>
            <p:nvPr/>
          </p:nvPicPr>
          <p:blipFill>
            <a:blip r:embed="rId54" cstate="print"/>
            <a:stretch>
              <a:fillRect/>
            </a:stretch>
          </p:blipFill>
          <p:spPr>
            <a:xfrm>
              <a:off x="9509061" y="3761232"/>
              <a:ext cx="316737" cy="282765"/>
            </a:xfrm>
            <a:prstGeom prst="rect">
              <a:avLst/>
            </a:prstGeom>
          </p:spPr>
        </p:pic>
        <p:pic>
          <p:nvPicPr>
            <p:cNvPr id="180" name="object 180">
              <a:extLst>
                <a:ext uri="{FF2B5EF4-FFF2-40B4-BE49-F238E27FC236}">
                  <a16:creationId xmlns:a16="http://schemas.microsoft.com/office/drawing/2014/main" id="{BC5493D7-16C1-4C9A-FBEA-7428A59A8DD0}"/>
                </a:ext>
              </a:extLst>
            </p:cNvPr>
            <p:cNvPicPr/>
            <p:nvPr/>
          </p:nvPicPr>
          <p:blipFill>
            <a:blip r:embed="rId55" cstate="print"/>
            <a:stretch>
              <a:fillRect/>
            </a:stretch>
          </p:blipFill>
          <p:spPr>
            <a:xfrm>
              <a:off x="10270172" y="4128212"/>
              <a:ext cx="155317" cy="109333"/>
            </a:xfrm>
            <a:prstGeom prst="rect">
              <a:avLst/>
            </a:prstGeom>
          </p:spPr>
        </p:pic>
        <p:pic>
          <p:nvPicPr>
            <p:cNvPr id="181" name="object 181">
              <a:extLst>
                <a:ext uri="{FF2B5EF4-FFF2-40B4-BE49-F238E27FC236}">
                  <a16:creationId xmlns:a16="http://schemas.microsoft.com/office/drawing/2014/main" id="{F170BD2E-E27E-B523-2340-69602F680325}"/>
                </a:ext>
              </a:extLst>
            </p:cNvPr>
            <p:cNvPicPr/>
            <p:nvPr/>
          </p:nvPicPr>
          <p:blipFill>
            <a:blip r:embed="rId56" cstate="print"/>
            <a:stretch>
              <a:fillRect/>
            </a:stretch>
          </p:blipFill>
          <p:spPr>
            <a:xfrm>
              <a:off x="9944226" y="4002786"/>
              <a:ext cx="284733" cy="153415"/>
            </a:xfrm>
            <a:prstGeom prst="rect">
              <a:avLst/>
            </a:prstGeom>
          </p:spPr>
        </p:pic>
        <p:pic>
          <p:nvPicPr>
            <p:cNvPr id="182" name="object 182">
              <a:extLst>
                <a:ext uri="{FF2B5EF4-FFF2-40B4-BE49-F238E27FC236}">
                  <a16:creationId xmlns:a16="http://schemas.microsoft.com/office/drawing/2014/main" id="{26830722-4098-9F65-9BAF-3043026FFEC2}"/>
                </a:ext>
              </a:extLst>
            </p:cNvPr>
            <p:cNvPicPr/>
            <p:nvPr/>
          </p:nvPicPr>
          <p:blipFill>
            <a:blip r:embed="rId57" cstate="print"/>
            <a:stretch>
              <a:fillRect/>
            </a:stretch>
          </p:blipFill>
          <p:spPr>
            <a:xfrm>
              <a:off x="10416285" y="4183380"/>
              <a:ext cx="565785" cy="324865"/>
            </a:xfrm>
            <a:prstGeom prst="rect">
              <a:avLst/>
            </a:prstGeom>
          </p:spPr>
        </p:pic>
        <p:pic>
          <p:nvPicPr>
            <p:cNvPr id="183" name="object 183">
              <a:extLst>
                <a:ext uri="{FF2B5EF4-FFF2-40B4-BE49-F238E27FC236}">
                  <a16:creationId xmlns:a16="http://schemas.microsoft.com/office/drawing/2014/main" id="{A11C492C-EE26-AEFB-E751-0BBB7380EBF1}"/>
                </a:ext>
              </a:extLst>
            </p:cNvPr>
            <p:cNvPicPr/>
            <p:nvPr/>
          </p:nvPicPr>
          <p:blipFill>
            <a:blip r:embed="rId58" cstate="print"/>
            <a:stretch>
              <a:fillRect/>
            </a:stretch>
          </p:blipFill>
          <p:spPr>
            <a:xfrm>
              <a:off x="10537189" y="4489703"/>
              <a:ext cx="639571" cy="640588"/>
            </a:xfrm>
            <a:prstGeom prst="rect">
              <a:avLst/>
            </a:prstGeom>
          </p:spPr>
        </p:pic>
        <p:pic>
          <p:nvPicPr>
            <p:cNvPr id="184" name="object 184">
              <a:extLst>
                <a:ext uri="{FF2B5EF4-FFF2-40B4-BE49-F238E27FC236}">
                  <a16:creationId xmlns:a16="http://schemas.microsoft.com/office/drawing/2014/main" id="{128F0A03-EC8F-00BF-2D88-95B03727F7B5}"/>
                </a:ext>
              </a:extLst>
            </p:cNvPr>
            <p:cNvPicPr/>
            <p:nvPr/>
          </p:nvPicPr>
          <p:blipFill>
            <a:blip r:embed="rId43" cstate="print"/>
            <a:stretch>
              <a:fillRect/>
            </a:stretch>
          </p:blipFill>
          <p:spPr>
            <a:xfrm>
              <a:off x="9214103" y="3179064"/>
              <a:ext cx="277368" cy="240791"/>
            </a:xfrm>
            <a:prstGeom prst="rect">
              <a:avLst/>
            </a:prstGeom>
          </p:spPr>
        </p:pic>
        <p:sp>
          <p:nvSpPr>
            <p:cNvPr id="185" name="object 185">
              <a:extLst>
                <a:ext uri="{FF2B5EF4-FFF2-40B4-BE49-F238E27FC236}">
                  <a16:creationId xmlns:a16="http://schemas.microsoft.com/office/drawing/2014/main" id="{C37465A8-74A9-442A-A9EC-A195A1DF39CC}"/>
                </a:ext>
              </a:extLst>
            </p:cNvPr>
            <p:cNvSpPr/>
            <p:nvPr/>
          </p:nvSpPr>
          <p:spPr>
            <a:xfrm>
              <a:off x="9700259" y="3521964"/>
              <a:ext cx="326390" cy="45720"/>
            </a:xfrm>
            <a:custGeom>
              <a:avLst/>
              <a:gdLst/>
              <a:ahLst/>
              <a:cxnLst/>
              <a:rect l="l" t="t" r="r" b="b"/>
              <a:pathLst>
                <a:path w="326390" h="45720">
                  <a:moveTo>
                    <a:pt x="0" y="45085"/>
                  </a:moveTo>
                  <a:lnTo>
                    <a:pt x="9650" y="28485"/>
                  </a:lnTo>
                  <a:lnTo>
                    <a:pt x="19383" y="14017"/>
                  </a:lnTo>
                  <a:lnTo>
                    <a:pt x="29235" y="3811"/>
                  </a:lnTo>
                  <a:lnTo>
                    <a:pt x="39243" y="0"/>
                  </a:lnTo>
                  <a:lnTo>
                    <a:pt x="49484" y="7179"/>
                  </a:lnTo>
                  <a:lnTo>
                    <a:pt x="59928" y="22860"/>
                  </a:lnTo>
                  <a:lnTo>
                    <a:pt x="70443" y="38540"/>
                  </a:lnTo>
                  <a:lnTo>
                    <a:pt x="80899" y="45720"/>
                  </a:lnTo>
                  <a:lnTo>
                    <a:pt x="91354" y="38764"/>
                  </a:lnTo>
                  <a:lnTo>
                    <a:pt x="101774" y="23320"/>
                  </a:lnTo>
                  <a:lnTo>
                    <a:pt x="112170" y="7804"/>
                  </a:lnTo>
                  <a:lnTo>
                    <a:pt x="122555" y="635"/>
                  </a:lnTo>
                  <a:lnTo>
                    <a:pt x="133066" y="7425"/>
                  </a:lnTo>
                  <a:lnTo>
                    <a:pt x="143589" y="22479"/>
                  </a:lnTo>
                  <a:lnTo>
                    <a:pt x="154041" y="37532"/>
                  </a:lnTo>
                  <a:lnTo>
                    <a:pt x="164338" y="44323"/>
                  </a:lnTo>
                  <a:lnTo>
                    <a:pt x="174220" y="37343"/>
                  </a:lnTo>
                  <a:lnTo>
                    <a:pt x="183864" y="22113"/>
                  </a:lnTo>
                  <a:lnTo>
                    <a:pt x="193555" y="6907"/>
                  </a:lnTo>
                  <a:lnTo>
                    <a:pt x="203581" y="0"/>
                  </a:lnTo>
                  <a:lnTo>
                    <a:pt x="214054" y="6907"/>
                  </a:lnTo>
                  <a:lnTo>
                    <a:pt x="224885" y="22113"/>
                  </a:lnTo>
                  <a:lnTo>
                    <a:pt x="235763" y="37343"/>
                  </a:lnTo>
                  <a:lnTo>
                    <a:pt x="246380" y="44323"/>
                  </a:lnTo>
                  <a:lnTo>
                    <a:pt x="256728" y="37550"/>
                  </a:lnTo>
                  <a:lnTo>
                    <a:pt x="266874" y="22526"/>
                  </a:lnTo>
                  <a:lnTo>
                    <a:pt x="276901" y="7479"/>
                  </a:lnTo>
                  <a:lnTo>
                    <a:pt x="286893" y="635"/>
                  </a:lnTo>
                  <a:lnTo>
                    <a:pt x="296828" y="4389"/>
                  </a:lnTo>
                  <a:lnTo>
                    <a:pt x="306657" y="14287"/>
                  </a:lnTo>
                  <a:lnTo>
                    <a:pt x="316414" y="28281"/>
                  </a:lnTo>
                  <a:lnTo>
                    <a:pt x="326136"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86" name="object 186">
              <a:extLst>
                <a:ext uri="{FF2B5EF4-FFF2-40B4-BE49-F238E27FC236}">
                  <a16:creationId xmlns:a16="http://schemas.microsoft.com/office/drawing/2014/main" id="{68271CCD-40F8-4636-5CBB-395895FD4C6D}"/>
                </a:ext>
              </a:extLst>
            </p:cNvPr>
            <p:cNvPicPr/>
            <p:nvPr/>
          </p:nvPicPr>
          <p:blipFill>
            <a:blip r:embed="rId59" cstate="print"/>
            <a:stretch>
              <a:fillRect/>
            </a:stretch>
          </p:blipFill>
          <p:spPr>
            <a:xfrm>
              <a:off x="9559670" y="3280664"/>
              <a:ext cx="303656" cy="198627"/>
            </a:xfrm>
            <a:prstGeom prst="rect">
              <a:avLst/>
            </a:prstGeom>
          </p:spPr>
        </p:pic>
        <p:pic>
          <p:nvPicPr>
            <p:cNvPr id="187" name="object 187">
              <a:extLst>
                <a:ext uri="{FF2B5EF4-FFF2-40B4-BE49-F238E27FC236}">
                  <a16:creationId xmlns:a16="http://schemas.microsoft.com/office/drawing/2014/main" id="{041D3DAF-8A68-BE6A-6470-E89E6C035D4F}"/>
                </a:ext>
              </a:extLst>
            </p:cNvPr>
            <p:cNvPicPr/>
            <p:nvPr/>
          </p:nvPicPr>
          <p:blipFill>
            <a:blip r:embed="rId60" cstate="print"/>
            <a:stretch>
              <a:fillRect/>
            </a:stretch>
          </p:blipFill>
          <p:spPr>
            <a:xfrm>
              <a:off x="9787889" y="3601339"/>
              <a:ext cx="118617" cy="138556"/>
            </a:xfrm>
            <a:prstGeom prst="rect">
              <a:avLst/>
            </a:prstGeom>
          </p:spPr>
        </p:pic>
      </p:grpSp>
      <p:sp>
        <p:nvSpPr>
          <p:cNvPr id="188" name="object 188">
            <a:extLst>
              <a:ext uri="{FF2B5EF4-FFF2-40B4-BE49-F238E27FC236}">
                <a16:creationId xmlns:a16="http://schemas.microsoft.com/office/drawing/2014/main" id="{22EAAA1B-2EA8-A17D-1BE0-A5D134A349BD}"/>
              </a:ext>
            </a:extLst>
          </p:cNvPr>
          <p:cNvSpPr txBox="1"/>
          <p:nvPr/>
        </p:nvSpPr>
        <p:spPr>
          <a:xfrm>
            <a:off x="10103357"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189" name="object 189">
            <a:extLst>
              <a:ext uri="{FF2B5EF4-FFF2-40B4-BE49-F238E27FC236}">
                <a16:creationId xmlns:a16="http://schemas.microsoft.com/office/drawing/2014/main" id="{8B84461C-AB86-2EF4-BFDF-364A45F9A456}"/>
              </a:ext>
            </a:extLst>
          </p:cNvPr>
          <p:cNvGrpSpPr/>
          <p:nvPr/>
        </p:nvGrpSpPr>
        <p:grpSpPr>
          <a:xfrm>
            <a:off x="2791777" y="1158049"/>
            <a:ext cx="8162290" cy="4386580"/>
            <a:chOff x="2791777" y="1158049"/>
            <a:chExt cx="8162290" cy="4386580"/>
          </a:xfrm>
        </p:grpSpPr>
        <p:pic>
          <p:nvPicPr>
            <p:cNvPr id="190" name="object 190">
              <a:extLst>
                <a:ext uri="{FF2B5EF4-FFF2-40B4-BE49-F238E27FC236}">
                  <a16:creationId xmlns:a16="http://schemas.microsoft.com/office/drawing/2014/main" id="{D8819349-1393-3E69-1866-DA7F15CDF8D7}"/>
                </a:ext>
              </a:extLst>
            </p:cNvPr>
            <p:cNvPicPr/>
            <p:nvPr/>
          </p:nvPicPr>
          <p:blipFill>
            <a:blip r:embed="rId61" cstate="print"/>
            <a:stretch>
              <a:fillRect/>
            </a:stretch>
          </p:blipFill>
          <p:spPr>
            <a:xfrm>
              <a:off x="9403080" y="2563367"/>
              <a:ext cx="429768" cy="396239"/>
            </a:xfrm>
            <a:prstGeom prst="rect">
              <a:avLst/>
            </a:prstGeom>
          </p:spPr>
        </p:pic>
        <p:pic>
          <p:nvPicPr>
            <p:cNvPr id="191" name="object 191">
              <a:extLst>
                <a:ext uri="{FF2B5EF4-FFF2-40B4-BE49-F238E27FC236}">
                  <a16:creationId xmlns:a16="http://schemas.microsoft.com/office/drawing/2014/main" id="{EC51338D-61B6-F5AD-491E-00836AC3F2D6}"/>
                </a:ext>
              </a:extLst>
            </p:cNvPr>
            <p:cNvPicPr/>
            <p:nvPr/>
          </p:nvPicPr>
          <p:blipFill>
            <a:blip r:embed="rId62" cstate="print"/>
            <a:stretch>
              <a:fillRect/>
            </a:stretch>
          </p:blipFill>
          <p:spPr>
            <a:xfrm>
              <a:off x="10036301" y="2397759"/>
              <a:ext cx="917448" cy="248030"/>
            </a:xfrm>
            <a:prstGeom prst="rect">
              <a:avLst/>
            </a:prstGeom>
          </p:spPr>
        </p:pic>
        <p:pic>
          <p:nvPicPr>
            <p:cNvPr id="192" name="object 192">
              <a:extLst>
                <a:ext uri="{FF2B5EF4-FFF2-40B4-BE49-F238E27FC236}">
                  <a16:creationId xmlns:a16="http://schemas.microsoft.com/office/drawing/2014/main" id="{579F8855-8FBC-873E-9569-85A72369E6DC}"/>
                </a:ext>
              </a:extLst>
            </p:cNvPr>
            <p:cNvPicPr/>
            <p:nvPr/>
          </p:nvPicPr>
          <p:blipFill>
            <a:blip r:embed="rId63" cstate="print"/>
            <a:stretch>
              <a:fillRect/>
            </a:stretch>
          </p:blipFill>
          <p:spPr>
            <a:xfrm>
              <a:off x="9192386" y="2801111"/>
              <a:ext cx="232537" cy="364236"/>
            </a:xfrm>
            <a:prstGeom prst="rect">
              <a:avLst/>
            </a:prstGeom>
          </p:spPr>
        </p:pic>
        <p:sp>
          <p:nvSpPr>
            <p:cNvPr id="193" name="object 193">
              <a:extLst>
                <a:ext uri="{FF2B5EF4-FFF2-40B4-BE49-F238E27FC236}">
                  <a16:creationId xmlns:a16="http://schemas.microsoft.com/office/drawing/2014/main" id="{D2EABDFC-18C9-F65B-D3DA-8B3F968462E5}"/>
                </a:ext>
              </a:extLst>
            </p:cNvPr>
            <p:cNvSpPr/>
            <p:nvPr/>
          </p:nvSpPr>
          <p:spPr>
            <a:xfrm>
              <a:off x="6315963" y="1160525"/>
              <a:ext cx="325755" cy="504825"/>
            </a:xfrm>
            <a:custGeom>
              <a:avLst/>
              <a:gdLst/>
              <a:ahLst/>
              <a:cxnLst/>
              <a:rect l="l" t="t" r="r" b="b"/>
              <a:pathLst>
                <a:path w="325754" h="504825">
                  <a:moveTo>
                    <a:pt x="320547" y="0"/>
                  </a:moveTo>
                  <a:lnTo>
                    <a:pt x="0" y="3048"/>
                  </a:lnTo>
                  <a:lnTo>
                    <a:pt x="4699" y="504698"/>
                  </a:lnTo>
                  <a:lnTo>
                    <a:pt x="325246" y="501650"/>
                  </a:lnTo>
                  <a:lnTo>
                    <a:pt x="320547"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4" name="object 194">
              <a:extLst>
                <a:ext uri="{FF2B5EF4-FFF2-40B4-BE49-F238E27FC236}">
                  <a16:creationId xmlns:a16="http://schemas.microsoft.com/office/drawing/2014/main" id="{2CA0E9DA-48BE-CFC5-E425-B75AC8219771}"/>
                </a:ext>
              </a:extLst>
            </p:cNvPr>
            <p:cNvSpPr/>
            <p:nvPr/>
          </p:nvSpPr>
          <p:spPr>
            <a:xfrm>
              <a:off x="6519925" y="1301241"/>
              <a:ext cx="117475" cy="146050"/>
            </a:xfrm>
            <a:custGeom>
              <a:avLst/>
              <a:gdLst/>
              <a:ahLst/>
              <a:cxnLst/>
              <a:rect l="l" t="t" r="r" b="b"/>
              <a:pathLst>
                <a:path w="117475" h="146050">
                  <a:moveTo>
                    <a:pt x="0" y="145542"/>
                  </a:moveTo>
                  <a:lnTo>
                    <a:pt x="117348" y="144399"/>
                  </a:lnTo>
                </a:path>
                <a:path w="117475" h="146050">
                  <a:moveTo>
                    <a:pt x="0" y="1016"/>
                  </a:moveTo>
                  <a:lnTo>
                    <a:pt x="117348"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95" name="object 195">
              <a:extLst>
                <a:ext uri="{FF2B5EF4-FFF2-40B4-BE49-F238E27FC236}">
                  <a16:creationId xmlns:a16="http://schemas.microsoft.com/office/drawing/2014/main" id="{FA6E49F9-C4D1-2790-A311-14D9E8ECA203}"/>
                </a:ext>
              </a:extLst>
            </p:cNvPr>
            <p:cNvPicPr/>
            <p:nvPr/>
          </p:nvPicPr>
          <p:blipFill>
            <a:blip r:embed="rId64" cstate="print"/>
            <a:stretch>
              <a:fillRect/>
            </a:stretch>
          </p:blipFill>
          <p:spPr>
            <a:xfrm>
              <a:off x="6316472" y="1588515"/>
              <a:ext cx="323976" cy="86233"/>
            </a:xfrm>
            <a:prstGeom prst="rect">
              <a:avLst/>
            </a:prstGeom>
          </p:spPr>
        </p:pic>
        <p:pic>
          <p:nvPicPr>
            <p:cNvPr id="196" name="object 196">
              <a:extLst>
                <a:ext uri="{FF2B5EF4-FFF2-40B4-BE49-F238E27FC236}">
                  <a16:creationId xmlns:a16="http://schemas.microsoft.com/office/drawing/2014/main" id="{7BEA4029-13B7-6D31-F9FE-5F4034EAA2A2}"/>
                </a:ext>
              </a:extLst>
            </p:cNvPr>
            <p:cNvPicPr/>
            <p:nvPr/>
          </p:nvPicPr>
          <p:blipFill>
            <a:blip r:embed="rId65" cstate="print"/>
            <a:stretch>
              <a:fillRect/>
            </a:stretch>
          </p:blipFill>
          <p:spPr>
            <a:xfrm>
              <a:off x="6406324" y="1666430"/>
              <a:ext cx="131698" cy="191389"/>
            </a:xfrm>
            <a:prstGeom prst="rect">
              <a:avLst/>
            </a:prstGeom>
          </p:spPr>
        </p:pic>
        <p:sp>
          <p:nvSpPr>
            <p:cNvPr id="197" name="object 197">
              <a:extLst>
                <a:ext uri="{FF2B5EF4-FFF2-40B4-BE49-F238E27FC236}">
                  <a16:creationId xmlns:a16="http://schemas.microsoft.com/office/drawing/2014/main" id="{5E15ABB4-F138-C0EE-07F3-E4CB8E040830}"/>
                </a:ext>
              </a:extLst>
            </p:cNvPr>
            <p:cNvSpPr/>
            <p:nvPr/>
          </p:nvSpPr>
          <p:spPr>
            <a:xfrm>
              <a:off x="6464807" y="1855723"/>
              <a:ext cx="26034" cy="576580"/>
            </a:xfrm>
            <a:custGeom>
              <a:avLst/>
              <a:gdLst/>
              <a:ahLst/>
              <a:cxnLst/>
              <a:rect l="l" t="t" r="r" b="b"/>
              <a:pathLst>
                <a:path w="26035" h="576580">
                  <a:moveTo>
                    <a:pt x="20574" y="0"/>
                  </a:moveTo>
                  <a:lnTo>
                    <a:pt x="0" y="126"/>
                  </a:lnTo>
                  <a:lnTo>
                    <a:pt x="4952" y="528065"/>
                  </a:lnTo>
                  <a:lnTo>
                    <a:pt x="26034" y="576199"/>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8" name="object 198">
              <a:extLst>
                <a:ext uri="{FF2B5EF4-FFF2-40B4-BE49-F238E27FC236}">
                  <a16:creationId xmlns:a16="http://schemas.microsoft.com/office/drawing/2014/main" id="{D32D5ADC-4E91-073B-04AA-A0E51DC3E16F}"/>
                </a:ext>
              </a:extLst>
            </p:cNvPr>
            <p:cNvSpPr/>
            <p:nvPr/>
          </p:nvSpPr>
          <p:spPr>
            <a:xfrm>
              <a:off x="6464807" y="1855723"/>
              <a:ext cx="26034" cy="576580"/>
            </a:xfrm>
            <a:custGeom>
              <a:avLst/>
              <a:gdLst/>
              <a:ahLst/>
              <a:cxnLst/>
              <a:rect l="l" t="t" r="r" b="b"/>
              <a:pathLst>
                <a:path w="26035" h="576580">
                  <a:moveTo>
                    <a:pt x="0" y="126"/>
                  </a:moveTo>
                  <a:lnTo>
                    <a:pt x="4952" y="528065"/>
                  </a:lnTo>
                  <a:lnTo>
                    <a:pt x="26034" y="576199"/>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9" name="object 199">
              <a:extLst>
                <a:ext uri="{FF2B5EF4-FFF2-40B4-BE49-F238E27FC236}">
                  <a16:creationId xmlns:a16="http://schemas.microsoft.com/office/drawing/2014/main" id="{3C6389F7-73F5-0A8F-32F1-10429E5A34CA}"/>
                </a:ext>
              </a:extLst>
            </p:cNvPr>
            <p:cNvSpPr/>
            <p:nvPr/>
          </p:nvSpPr>
          <p:spPr>
            <a:xfrm>
              <a:off x="6427216" y="1734692"/>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0" name="object 200">
              <a:extLst>
                <a:ext uri="{FF2B5EF4-FFF2-40B4-BE49-F238E27FC236}">
                  <a16:creationId xmlns:a16="http://schemas.microsoft.com/office/drawing/2014/main" id="{1AD9EB31-E033-5D91-3A8A-AA7E9D8AE4CE}"/>
                </a:ext>
              </a:extLst>
            </p:cNvPr>
            <p:cNvPicPr/>
            <p:nvPr/>
          </p:nvPicPr>
          <p:blipFill>
            <a:blip r:embed="rId53" cstate="print"/>
            <a:stretch>
              <a:fillRect/>
            </a:stretch>
          </p:blipFill>
          <p:spPr>
            <a:xfrm>
              <a:off x="6314948" y="1206499"/>
              <a:ext cx="80263" cy="71120"/>
            </a:xfrm>
            <a:prstGeom prst="rect">
              <a:avLst/>
            </a:prstGeom>
          </p:spPr>
        </p:pic>
        <p:sp>
          <p:nvSpPr>
            <p:cNvPr id="201" name="object 201">
              <a:extLst>
                <a:ext uri="{FF2B5EF4-FFF2-40B4-BE49-F238E27FC236}">
                  <a16:creationId xmlns:a16="http://schemas.microsoft.com/office/drawing/2014/main" id="{E5B779E7-4185-EE08-887D-FE837B405A30}"/>
                </a:ext>
              </a:extLst>
            </p:cNvPr>
            <p:cNvSpPr/>
            <p:nvPr/>
          </p:nvSpPr>
          <p:spPr>
            <a:xfrm>
              <a:off x="6313931" y="1162811"/>
              <a:ext cx="326390" cy="509270"/>
            </a:xfrm>
            <a:custGeom>
              <a:avLst/>
              <a:gdLst/>
              <a:ahLst/>
              <a:cxnLst/>
              <a:rect l="l" t="t" r="r" b="b"/>
              <a:pathLst>
                <a:path w="326390" h="509269">
                  <a:moveTo>
                    <a:pt x="0" y="509015"/>
                  </a:moveTo>
                  <a:lnTo>
                    <a:pt x="326136" y="509015"/>
                  </a:lnTo>
                  <a:lnTo>
                    <a:pt x="326136" y="0"/>
                  </a:lnTo>
                  <a:lnTo>
                    <a:pt x="0" y="0"/>
                  </a:lnTo>
                  <a:lnTo>
                    <a:pt x="0" y="509015"/>
                  </a:lnTo>
                  <a:close/>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2" name="object 202">
              <a:extLst>
                <a:ext uri="{FF2B5EF4-FFF2-40B4-BE49-F238E27FC236}">
                  <a16:creationId xmlns:a16="http://schemas.microsoft.com/office/drawing/2014/main" id="{543DEFBF-0A45-509F-7ADD-758CD5453B0C}"/>
                </a:ext>
              </a:extLst>
            </p:cNvPr>
            <p:cNvPicPr/>
            <p:nvPr/>
          </p:nvPicPr>
          <p:blipFill>
            <a:blip r:embed="rId52" cstate="print"/>
            <a:stretch>
              <a:fillRect/>
            </a:stretch>
          </p:blipFill>
          <p:spPr>
            <a:xfrm>
              <a:off x="6397243" y="1352803"/>
              <a:ext cx="77215" cy="74168"/>
            </a:xfrm>
            <a:prstGeom prst="rect">
              <a:avLst/>
            </a:prstGeom>
          </p:spPr>
        </p:pic>
        <p:pic>
          <p:nvPicPr>
            <p:cNvPr id="203" name="object 203">
              <a:extLst>
                <a:ext uri="{FF2B5EF4-FFF2-40B4-BE49-F238E27FC236}">
                  <a16:creationId xmlns:a16="http://schemas.microsoft.com/office/drawing/2014/main" id="{8A59526A-57DF-8E3B-7B2F-F4008E3E5326}"/>
                </a:ext>
              </a:extLst>
            </p:cNvPr>
            <p:cNvPicPr/>
            <p:nvPr/>
          </p:nvPicPr>
          <p:blipFill>
            <a:blip r:embed="rId53" cstate="print"/>
            <a:stretch>
              <a:fillRect/>
            </a:stretch>
          </p:blipFill>
          <p:spPr>
            <a:xfrm>
              <a:off x="6342380" y="1529587"/>
              <a:ext cx="80264" cy="71120"/>
            </a:xfrm>
            <a:prstGeom prst="rect">
              <a:avLst/>
            </a:prstGeom>
          </p:spPr>
        </p:pic>
        <p:pic>
          <p:nvPicPr>
            <p:cNvPr id="204" name="object 204">
              <a:extLst>
                <a:ext uri="{FF2B5EF4-FFF2-40B4-BE49-F238E27FC236}">
                  <a16:creationId xmlns:a16="http://schemas.microsoft.com/office/drawing/2014/main" id="{3F17C155-2AE3-91BA-7407-3B805016B6C3}"/>
                </a:ext>
              </a:extLst>
            </p:cNvPr>
            <p:cNvPicPr/>
            <p:nvPr/>
          </p:nvPicPr>
          <p:blipFill>
            <a:blip r:embed="rId53" cstate="print"/>
            <a:stretch>
              <a:fillRect/>
            </a:stretch>
          </p:blipFill>
          <p:spPr>
            <a:xfrm>
              <a:off x="6503924" y="1496059"/>
              <a:ext cx="80264" cy="71119"/>
            </a:xfrm>
            <a:prstGeom prst="rect">
              <a:avLst/>
            </a:prstGeom>
          </p:spPr>
        </p:pic>
        <p:pic>
          <p:nvPicPr>
            <p:cNvPr id="205" name="object 205">
              <a:extLst>
                <a:ext uri="{FF2B5EF4-FFF2-40B4-BE49-F238E27FC236}">
                  <a16:creationId xmlns:a16="http://schemas.microsoft.com/office/drawing/2014/main" id="{D44F41AA-E19C-9271-FF0F-AB4A97167099}"/>
                </a:ext>
              </a:extLst>
            </p:cNvPr>
            <p:cNvPicPr/>
            <p:nvPr/>
          </p:nvPicPr>
          <p:blipFill>
            <a:blip r:embed="rId51" cstate="print"/>
            <a:stretch>
              <a:fillRect/>
            </a:stretch>
          </p:blipFill>
          <p:spPr>
            <a:xfrm>
              <a:off x="6516116" y="1194307"/>
              <a:ext cx="77215" cy="71119"/>
            </a:xfrm>
            <a:prstGeom prst="rect">
              <a:avLst/>
            </a:prstGeom>
          </p:spPr>
        </p:pic>
        <p:sp>
          <p:nvSpPr>
            <p:cNvPr id="206" name="object 206">
              <a:extLst>
                <a:ext uri="{FF2B5EF4-FFF2-40B4-BE49-F238E27FC236}">
                  <a16:creationId xmlns:a16="http://schemas.microsoft.com/office/drawing/2014/main" id="{7F8F2864-1DEC-893E-C625-A21967A46430}"/>
                </a:ext>
              </a:extLst>
            </p:cNvPr>
            <p:cNvSpPr/>
            <p:nvPr/>
          </p:nvSpPr>
          <p:spPr>
            <a:xfrm>
              <a:off x="5957316" y="1391411"/>
              <a:ext cx="485775" cy="133350"/>
            </a:xfrm>
            <a:custGeom>
              <a:avLst/>
              <a:gdLst/>
              <a:ahLst/>
              <a:cxnLst/>
              <a:rect l="l" t="t" r="r" b="b"/>
              <a:pathLst>
                <a:path w="485775" h="133350">
                  <a:moveTo>
                    <a:pt x="0" y="133350"/>
                  </a:moveTo>
                  <a:lnTo>
                    <a:pt x="48577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7" name="object 207">
              <a:extLst>
                <a:ext uri="{FF2B5EF4-FFF2-40B4-BE49-F238E27FC236}">
                  <a16:creationId xmlns:a16="http://schemas.microsoft.com/office/drawing/2014/main" id="{CCDE6757-A63F-D6E3-B36B-D02907F7B8F3}"/>
                </a:ext>
              </a:extLst>
            </p:cNvPr>
            <p:cNvPicPr/>
            <p:nvPr/>
          </p:nvPicPr>
          <p:blipFill>
            <a:blip r:embed="rId7" cstate="print"/>
            <a:stretch>
              <a:fillRect/>
            </a:stretch>
          </p:blipFill>
          <p:spPr>
            <a:xfrm>
              <a:off x="5437632" y="3602735"/>
              <a:ext cx="1359408" cy="1941576"/>
            </a:xfrm>
            <a:prstGeom prst="rect">
              <a:avLst/>
            </a:prstGeom>
          </p:spPr>
        </p:pic>
        <p:sp>
          <p:nvSpPr>
            <p:cNvPr id="208" name="object 208">
              <a:extLst>
                <a:ext uri="{FF2B5EF4-FFF2-40B4-BE49-F238E27FC236}">
                  <a16:creationId xmlns:a16="http://schemas.microsoft.com/office/drawing/2014/main" id="{9944B743-5533-7CBF-818B-3558E9D3EC09}"/>
                </a:ext>
              </a:extLst>
            </p:cNvPr>
            <p:cNvSpPr/>
            <p:nvPr/>
          </p:nvSpPr>
          <p:spPr>
            <a:xfrm>
              <a:off x="5339588" y="4835778"/>
              <a:ext cx="189865" cy="164465"/>
            </a:xfrm>
            <a:custGeom>
              <a:avLst/>
              <a:gdLst/>
              <a:ahLst/>
              <a:cxnLst/>
              <a:rect l="l" t="t" r="r" b="b"/>
              <a:pathLst>
                <a:path w="189864" h="164464">
                  <a:moveTo>
                    <a:pt x="0" y="129667"/>
                  </a:moveTo>
                  <a:lnTo>
                    <a:pt x="28596" y="153850"/>
                  </a:lnTo>
                  <a:lnTo>
                    <a:pt x="65039" y="163877"/>
                  </a:lnTo>
                  <a:lnTo>
                    <a:pt x="104745" y="159402"/>
                  </a:lnTo>
                  <a:lnTo>
                    <a:pt x="143128" y="140081"/>
                  </a:lnTo>
                  <a:lnTo>
                    <a:pt x="172749" y="108924"/>
                  </a:lnTo>
                  <a:lnTo>
                    <a:pt x="188547" y="72183"/>
                  </a:lnTo>
                  <a:lnTo>
                    <a:pt x="189509" y="34371"/>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9" name="object 209">
              <a:extLst>
                <a:ext uri="{FF2B5EF4-FFF2-40B4-BE49-F238E27FC236}">
                  <a16:creationId xmlns:a16="http://schemas.microsoft.com/office/drawing/2014/main" id="{B7594FB4-39D6-92E8-504D-32ED1494E418}"/>
                </a:ext>
              </a:extLst>
            </p:cNvPr>
            <p:cNvPicPr/>
            <p:nvPr/>
          </p:nvPicPr>
          <p:blipFill>
            <a:blip r:embed="rId66" cstate="print"/>
            <a:stretch>
              <a:fillRect/>
            </a:stretch>
          </p:blipFill>
          <p:spPr>
            <a:xfrm>
              <a:off x="5362955" y="4846192"/>
              <a:ext cx="273430" cy="318388"/>
            </a:xfrm>
            <a:prstGeom prst="rect">
              <a:avLst/>
            </a:prstGeom>
          </p:spPr>
        </p:pic>
        <p:sp>
          <p:nvSpPr>
            <p:cNvPr id="210" name="object 210">
              <a:extLst>
                <a:ext uri="{FF2B5EF4-FFF2-40B4-BE49-F238E27FC236}">
                  <a16:creationId xmlns:a16="http://schemas.microsoft.com/office/drawing/2014/main" id="{8696B8F3-7246-52CF-DA43-786AB5E27930}"/>
                </a:ext>
              </a:extLst>
            </p:cNvPr>
            <p:cNvSpPr/>
            <p:nvPr/>
          </p:nvSpPr>
          <p:spPr>
            <a:xfrm>
              <a:off x="5464810" y="4383023"/>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13"/>
                  </a:lnTo>
                  <a:lnTo>
                    <a:pt x="187102" y="71564"/>
                  </a:lnTo>
                  <a:lnTo>
                    <a:pt x="188098" y="34067"/>
                  </a:lnTo>
                  <a:lnTo>
                    <a:pt x="173354"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1" name="object 211">
              <a:extLst>
                <a:ext uri="{FF2B5EF4-FFF2-40B4-BE49-F238E27FC236}">
                  <a16:creationId xmlns:a16="http://schemas.microsoft.com/office/drawing/2014/main" id="{C3AD3890-48CD-E161-5535-D4CC1EFD7394}"/>
                </a:ext>
              </a:extLst>
            </p:cNvPr>
            <p:cNvPicPr/>
            <p:nvPr/>
          </p:nvPicPr>
          <p:blipFill>
            <a:blip r:embed="rId67" cstate="print"/>
            <a:stretch>
              <a:fillRect/>
            </a:stretch>
          </p:blipFill>
          <p:spPr>
            <a:xfrm>
              <a:off x="5495544" y="4389866"/>
              <a:ext cx="280035" cy="322468"/>
            </a:xfrm>
            <a:prstGeom prst="rect">
              <a:avLst/>
            </a:prstGeom>
          </p:spPr>
        </p:pic>
        <p:sp>
          <p:nvSpPr>
            <p:cNvPr id="212" name="object 212">
              <a:extLst>
                <a:ext uri="{FF2B5EF4-FFF2-40B4-BE49-F238E27FC236}">
                  <a16:creationId xmlns:a16="http://schemas.microsoft.com/office/drawing/2014/main" id="{6641505D-893E-614F-0CBF-4533D5A7C542}"/>
                </a:ext>
              </a:extLst>
            </p:cNvPr>
            <p:cNvSpPr/>
            <p:nvPr/>
          </p:nvSpPr>
          <p:spPr>
            <a:xfrm>
              <a:off x="2796539" y="4905755"/>
              <a:ext cx="211454" cy="120650"/>
            </a:xfrm>
            <a:custGeom>
              <a:avLst/>
              <a:gdLst/>
              <a:ahLst/>
              <a:cxnLst/>
              <a:rect l="l" t="t" r="r" b="b"/>
              <a:pathLst>
                <a:path w="211455" h="120650">
                  <a:moveTo>
                    <a:pt x="0" y="120650"/>
                  </a:moveTo>
                  <a:lnTo>
                    <a:pt x="21120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3" name="object 213">
              <a:extLst>
                <a:ext uri="{FF2B5EF4-FFF2-40B4-BE49-F238E27FC236}">
                  <a16:creationId xmlns:a16="http://schemas.microsoft.com/office/drawing/2014/main" id="{F0A7134E-5449-624C-69BB-465BF7F0990B}"/>
                </a:ext>
              </a:extLst>
            </p:cNvPr>
            <p:cNvPicPr/>
            <p:nvPr/>
          </p:nvPicPr>
          <p:blipFill>
            <a:blip r:embed="rId68" cstate="print"/>
            <a:stretch>
              <a:fillRect/>
            </a:stretch>
          </p:blipFill>
          <p:spPr>
            <a:xfrm>
              <a:off x="4711636" y="3761232"/>
              <a:ext cx="318388" cy="282765"/>
            </a:xfrm>
            <a:prstGeom prst="rect">
              <a:avLst/>
            </a:prstGeom>
          </p:spPr>
        </p:pic>
        <p:pic>
          <p:nvPicPr>
            <p:cNvPr id="214" name="object 214">
              <a:extLst>
                <a:ext uri="{FF2B5EF4-FFF2-40B4-BE49-F238E27FC236}">
                  <a16:creationId xmlns:a16="http://schemas.microsoft.com/office/drawing/2014/main" id="{01481F7A-EB04-C65E-0ADD-89951F4EE4C8}"/>
                </a:ext>
              </a:extLst>
            </p:cNvPr>
            <p:cNvPicPr/>
            <p:nvPr/>
          </p:nvPicPr>
          <p:blipFill>
            <a:blip r:embed="rId35" cstate="print"/>
            <a:stretch>
              <a:fillRect/>
            </a:stretch>
          </p:blipFill>
          <p:spPr>
            <a:xfrm>
              <a:off x="5474398" y="4128212"/>
              <a:ext cx="156841" cy="109333"/>
            </a:xfrm>
            <a:prstGeom prst="rect">
              <a:avLst/>
            </a:prstGeom>
          </p:spPr>
        </p:pic>
        <p:pic>
          <p:nvPicPr>
            <p:cNvPr id="215" name="object 215">
              <a:extLst>
                <a:ext uri="{FF2B5EF4-FFF2-40B4-BE49-F238E27FC236}">
                  <a16:creationId xmlns:a16="http://schemas.microsoft.com/office/drawing/2014/main" id="{FDAF22D5-231E-210A-EB3C-A4D36F3F2C94}"/>
                </a:ext>
              </a:extLst>
            </p:cNvPr>
            <p:cNvPicPr/>
            <p:nvPr/>
          </p:nvPicPr>
          <p:blipFill>
            <a:blip r:embed="rId56" cstate="print"/>
            <a:stretch>
              <a:fillRect/>
            </a:stretch>
          </p:blipFill>
          <p:spPr>
            <a:xfrm>
              <a:off x="5149722" y="4002785"/>
              <a:ext cx="284734" cy="153415"/>
            </a:xfrm>
            <a:prstGeom prst="rect">
              <a:avLst/>
            </a:prstGeom>
          </p:spPr>
        </p:pic>
        <p:pic>
          <p:nvPicPr>
            <p:cNvPr id="216" name="object 216">
              <a:extLst>
                <a:ext uri="{FF2B5EF4-FFF2-40B4-BE49-F238E27FC236}">
                  <a16:creationId xmlns:a16="http://schemas.microsoft.com/office/drawing/2014/main" id="{26E35895-DCC2-1BF2-D84E-282FDF4A2274}"/>
                </a:ext>
              </a:extLst>
            </p:cNvPr>
            <p:cNvPicPr/>
            <p:nvPr/>
          </p:nvPicPr>
          <p:blipFill>
            <a:blip r:embed="rId69" cstate="print"/>
            <a:stretch>
              <a:fillRect/>
            </a:stretch>
          </p:blipFill>
          <p:spPr>
            <a:xfrm>
              <a:off x="5621019" y="4183379"/>
              <a:ext cx="565912" cy="324865"/>
            </a:xfrm>
            <a:prstGeom prst="rect">
              <a:avLst/>
            </a:prstGeom>
          </p:spPr>
        </p:pic>
        <p:pic>
          <p:nvPicPr>
            <p:cNvPr id="217" name="object 217">
              <a:extLst>
                <a:ext uri="{FF2B5EF4-FFF2-40B4-BE49-F238E27FC236}">
                  <a16:creationId xmlns:a16="http://schemas.microsoft.com/office/drawing/2014/main" id="{6CCBA7E9-646F-AAE2-24FB-651A879C2A49}"/>
                </a:ext>
              </a:extLst>
            </p:cNvPr>
            <p:cNvPicPr/>
            <p:nvPr/>
          </p:nvPicPr>
          <p:blipFill>
            <a:blip r:embed="rId70" cstate="print"/>
            <a:stretch>
              <a:fillRect/>
            </a:stretch>
          </p:blipFill>
          <p:spPr>
            <a:xfrm>
              <a:off x="6338095" y="4348980"/>
              <a:ext cx="96168" cy="145232"/>
            </a:xfrm>
            <a:prstGeom prst="rect">
              <a:avLst/>
            </a:prstGeom>
          </p:spPr>
        </p:pic>
        <p:pic>
          <p:nvPicPr>
            <p:cNvPr id="218" name="object 218">
              <a:extLst>
                <a:ext uri="{FF2B5EF4-FFF2-40B4-BE49-F238E27FC236}">
                  <a16:creationId xmlns:a16="http://schemas.microsoft.com/office/drawing/2014/main" id="{C84D5433-1A8B-7EFA-7327-44FFC1EEF767}"/>
                </a:ext>
              </a:extLst>
            </p:cNvPr>
            <p:cNvPicPr/>
            <p:nvPr/>
          </p:nvPicPr>
          <p:blipFill>
            <a:blip r:embed="rId71" cstate="print"/>
            <a:stretch>
              <a:fillRect/>
            </a:stretch>
          </p:blipFill>
          <p:spPr>
            <a:xfrm>
              <a:off x="5741923" y="4489703"/>
              <a:ext cx="639572" cy="640588"/>
            </a:xfrm>
            <a:prstGeom prst="rect">
              <a:avLst/>
            </a:prstGeom>
          </p:spPr>
        </p:pic>
        <p:sp>
          <p:nvSpPr>
            <p:cNvPr id="219" name="object 219">
              <a:extLst>
                <a:ext uri="{FF2B5EF4-FFF2-40B4-BE49-F238E27FC236}">
                  <a16:creationId xmlns:a16="http://schemas.microsoft.com/office/drawing/2014/main" id="{63B8BD42-DD69-D82A-CFF8-0CADF2AB9363}"/>
                </a:ext>
              </a:extLst>
            </p:cNvPr>
            <p:cNvSpPr/>
            <p:nvPr/>
          </p:nvSpPr>
          <p:spPr>
            <a:xfrm>
              <a:off x="4902707" y="3521963"/>
              <a:ext cx="329565" cy="45720"/>
            </a:xfrm>
            <a:custGeom>
              <a:avLst/>
              <a:gdLst/>
              <a:ahLst/>
              <a:cxnLst/>
              <a:rect l="l" t="t" r="r" b="b"/>
              <a:pathLst>
                <a:path w="329564" h="45720">
                  <a:moveTo>
                    <a:pt x="0" y="45085"/>
                  </a:moveTo>
                  <a:lnTo>
                    <a:pt x="9745" y="28485"/>
                  </a:lnTo>
                  <a:lnTo>
                    <a:pt x="19573" y="14017"/>
                  </a:lnTo>
                  <a:lnTo>
                    <a:pt x="29521" y="3811"/>
                  </a:lnTo>
                  <a:lnTo>
                    <a:pt x="39624" y="0"/>
                  </a:lnTo>
                  <a:lnTo>
                    <a:pt x="49960" y="7179"/>
                  </a:lnTo>
                  <a:lnTo>
                    <a:pt x="60499" y="22860"/>
                  </a:lnTo>
                  <a:lnTo>
                    <a:pt x="71110" y="38540"/>
                  </a:lnTo>
                  <a:lnTo>
                    <a:pt x="81661" y="45720"/>
                  </a:lnTo>
                  <a:lnTo>
                    <a:pt x="92211" y="38764"/>
                  </a:lnTo>
                  <a:lnTo>
                    <a:pt x="102727" y="23320"/>
                  </a:lnTo>
                  <a:lnTo>
                    <a:pt x="113218" y="7804"/>
                  </a:lnTo>
                  <a:lnTo>
                    <a:pt x="123697" y="635"/>
                  </a:lnTo>
                  <a:lnTo>
                    <a:pt x="134322" y="7425"/>
                  </a:lnTo>
                  <a:lnTo>
                    <a:pt x="144970" y="22479"/>
                  </a:lnTo>
                  <a:lnTo>
                    <a:pt x="155523" y="37532"/>
                  </a:lnTo>
                  <a:lnTo>
                    <a:pt x="165862" y="44323"/>
                  </a:lnTo>
                  <a:lnTo>
                    <a:pt x="175839" y="37343"/>
                  </a:lnTo>
                  <a:lnTo>
                    <a:pt x="185578" y="22113"/>
                  </a:lnTo>
                  <a:lnTo>
                    <a:pt x="195365" y="6907"/>
                  </a:lnTo>
                  <a:lnTo>
                    <a:pt x="205486" y="0"/>
                  </a:lnTo>
                  <a:lnTo>
                    <a:pt x="216056" y="6907"/>
                  </a:lnTo>
                  <a:lnTo>
                    <a:pt x="226996" y="22113"/>
                  </a:lnTo>
                  <a:lnTo>
                    <a:pt x="238007" y="37343"/>
                  </a:lnTo>
                  <a:lnTo>
                    <a:pt x="248792" y="44323"/>
                  </a:lnTo>
                  <a:lnTo>
                    <a:pt x="259181" y="37550"/>
                  </a:lnTo>
                  <a:lnTo>
                    <a:pt x="269414" y="22526"/>
                  </a:lnTo>
                  <a:lnTo>
                    <a:pt x="279528" y="7479"/>
                  </a:lnTo>
                  <a:lnTo>
                    <a:pt x="289559" y="635"/>
                  </a:lnTo>
                  <a:lnTo>
                    <a:pt x="299591" y="4389"/>
                  </a:lnTo>
                  <a:lnTo>
                    <a:pt x="309514" y="14287"/>
                  </a:lnTo>
                  <a:lnTo>
                    <a:pt x="319367" y="28281"/>
                  </a:lnTo>
                  <a:lnTo>
                    <a:pt x="329183"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20" name="object 220">
              <a:extLst>
                <a:ext uri="{FF2B5EF4-FFF2-40B4-BE49-F238E27FC236}">
                  <a16:creationId xmlns:a16="http://schemas.microsoft.com/office/drawing/2014/main" id="{D443AECF-0878-F866-6E6F-0ADE40654B1A}"/>
                </a:ext>
              </a:extLst>
            </p:cNvPr>
            <p:cNvPicPr/>
            <p:nvPr/>
          </p:nvPicPr>
          <p:blipFill>
            <a:blip r:embed="rId72" cstate="print"/>
            <a:stretch>
              <a:fillRect/>
            </a:stretch>
          </p:blipFill>
          <p:spPr>
            <a:xfrm>
              <a:off x="4764532" y="3280663"/>
              <a:ext cx="303529" cy="198627"/>
            </a:xfrm>
            <a:prstGeom prst="rect">
              <a:avLst/>
            </a:prstGeom>
          </p:spPr>
        </p:pic>
        <p:pic>
          <p:nvPicPr>
            <p:cNvPr id="221" name="object 221">
              <a:extLst>
                <a:ext uri="{FF2B5EF4-FFF2-40B4-BE49-F238E27FC236}">
                  <a16:creationId xmlns:a16="http://schemas.microsoft.com/office/drawing/2014/main" id="{CB7CA7A6-DCC3-401E-024F-5D0F35AA1F5B}"/>
                </a:ext>
              </a:extLst>
            </p:cNvPr>
            <p:cNvPicPr/>
            <p:nvPr/>
          </p:nvPicPr>
          <p:blipFill>
            <a:blip r:embed="rId73" cstate="print"/>
            <a:stretch>
              <a:fillRect/>
            </a:stretch>
          </p:blipFill>
          <p:spPr>
            <a:xfrm>
              <a:off x="4993385" y="3601338"/>
              <a:ext cx="118617" cy="138556"/>
            </a:xfrm>
            <a:prstGeom prst="rect">
              <a:avLst/>
            </a:prstGeom>
          </p:spPr>
        </p:pic>
      </p:grpSp>
      <p:sp>
        <p:nvSpPr>
          <p:cNvPr id="222" name="object 222">
            <a:extLst>
              <a:ext uri="{FF2B5EF4-FFF2-40B4-BE49-F238E27FC236}">
                <a16:creationId xmlns:a16="http://schemas.microsoft.com/office/drawing/2014/main" id="{543050A6-25B3-A554-A899-5AEE8FC50B63}"/>
              </a:ext>
            </a:extLst>
          </p:cNvPr>
          <p:cNvSpPr txBox="1"/>
          <p:nvPr/>
        </p:nvSpPr>
        <p:spPr>
          <a:xfrm>
            <a:off x="1337817" y="5042408"/>
            <a:ext cx="1768476" cy="203710"/>
          </a:xfrm>
          <a:prstGeom prst="rect">
            <a:avLst/>
          </a:prstGeom>
        </p:spPr>
        <p:txBody>
          <a:bodyPr vert="horz" wrap="square" lIns="0" tIns="48260" rIns="0" bIns="0" rtlCol="0">
            <a:spAutoFit/>
          </a:bodyPr>
          <a:lstStyle/>
          <a:p>
            <a:pPr marL="12700" marR="5080">
              <a:lnSpc>
                <a:spcPts val="1390"/>
              </a:lnSpc>
              <a:spcBef>
                <a:spcPts val="38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タンパク由来ペプチド</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3" name="object 223">
            <a:extLst>
              <a:ext uri="{FF2B5EF4-FFF2-40B4-BE49-F238E27FC236}">
                <a16:creationId xmlns:a16="http://schemas.microsoft.com/office/drawing/2014/main" id="{4B0CA5E1-F0BE-7B99-0EE0-4A6DC099599A}"/>
              </a:ext>
            </a:extLst>
          </p:cNvPr>
          <p:cNvSpPr txBox="1"/>
          <p:nvPr/>
        </p:nvSpPr>
        <p:spPr>
          <a:xfrm>
            <a:off x="5317363"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224" name="object 224">
            <a:extLst>
              <a:ext uri="{FF2B5EF4-FFF2-40B4-BE49-F238E27FC236}">
                <a16:creationId xmlns:a16="http://schemas.microsoft.com/office/drawing/2014/main" id="{EFDCB7AB-ECDA-BE6C-9675-BFE994327384}"/>
              </a:ext>
            </a:extLst>
          </p:cNvPr>
          <p:cNvGrpSpPr/>
          <p:nvPr/>
        </p:nvGrpSpPr>
        <p:grpSpPr>
          <a:xfrm>
            <a:off x="4404359" y="1469120"/>
            <a:ext cx="1565910" cy="1965325"/>
            <a:chOff x="4404359" y="1469120"/>
            <a:chExt cx="1565910" cy="1965325"/>
          </a:xfrm>
        </p:grpSpPr>
        <p:pic>
          <p:nvPicPr>
            <p:cNvPr id="225" name="object 225">
              <a:extLst>
                <a:ext uri="{FF2B5EF4-FFF2-40B4-BE49-F238E27FC236}">
                  <a16:creationId xmlns:a16="http://schemas.microsoft.com/office/drawing/2014/main" id="{B57DAAF4-86B6-7124-DFCB-3523113B387E}"/>
                </a:ext>
              </a:extLst>
            </p:cNvPr>
            <p:cNvPicPr/>
            <p:nvPr/>
          </p:nvPicPr>
          <p:blipFill>
            <a:blip r:embed="rId74" cstate="print"/>
            <a:stretch>
              <a:fillRect/>
            </a:stretch>
          </p:blipFill>
          <p:spPr>
            <a:xfrm>
              <a:off x="5399531" y="1469120"/>
              <a:ext cx="570610" cy="497220"/>
            </a:xfrm>
            <a:prstGeom prst="rect">
              <a:avLst/>
            </a:prstGeom>
          </p:spPr>
        </p:pic>
        <p:pic>
          <p:nvPicPr>
            <p:cNvPr id="226" name="object 226">
              <a:extLst>
                <a:ext uri="{FF2B5EF4-FFF2-40B4-BE49-F238E27FC236}">
                  <a16:creationId xmlns:a16="http://schemas.microsoft.com/office/drawing/2014/main" id="{486A95F0-6A58-B19F-D93D-23D646425C75}"/>
                </a:ext>
              </a:extLst>
            </p:cNvPr>
            <p:cNvPicPr/>
            <p:nvPr/>
          </p:nvPicPr>
          <p:blipFill>
            <a:blip r:embed="rId75" cstate="print"/>
            <a:stretch>
              <a:fillRect/>
            </a:stretch>
          </p:blipFill>
          <p:spPr>
            <a:xfrm>
              <a:off x="4404359" y="3129927"/>
              <a:ext cx="330453" cy="304406"/>
            </a:xfrm>
            <a:prstGeom prst="rect">
              <a:avLst/>
            </a:prstGeom>
          </p:spPr>
        </p:pic>
      </p:grpSp>
      <p:sp>
        <p:nvSpPr>
          <p:cNvPr id="227" name="object 227">
            <a:extLst>
              <a:ext uri="{FF2B5EF4-FFF2-40B4-BE49-F238E27FC236}">
                <a16:creationId xmlns:a16="http://schemas.microsoft.com/office/drawing/2014/main" id="{E782807E-2C7E-592E-8C8A-76ABF9C74FA4}"/>
              </a:ext>
            </a:extLst>
          </p:cNvPr>
          <p:cNvSpPr txBox="1"/>
          <p:nvPr/>
        </p:nvSpPr>
        <p:spPr>
          <a:xfrm>
            <a:off x="1928622" y="5639816"/>
            <a:ext cx="953769"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28" name="object 228">
            <a:extLst>
              <a:ext uri="{FF2B5EF4-FFF2-40B4-BE49-F238E27FC236}">
                <a16:creationId xmlns:a16="http://schemas.microsoft.com/office/drawing/2014/main" id="{308D91A6-DFE3-F1EE-FA48-FA7D208C0551}"/>
              </a:ext>
            </a:extLst>
          </p:cNvPr>
          <p:cNvGrpSpPr/>
          <p:nvPr/>
        </p:nvGrpSpPr>
        <p:grpSpPr>
          <a:xfrm>
            <a:off x="2297429" y="5279771"/>
            <a:ext cx="3137535" cy="800100"/>
            <a:chOff x="2297429" y="5279771"/>
            <a:chExt cx="3137535" cy="800100"/>
          </a:xfrm>
        </p:grpSpPr>
        <p:pic>
          <p:nvPicPr>
            <p:cNvPr id="229" name="object 229">
              <a:extLst>
                <a:ext uri="{FF2B5EF4-FFF2-40B4-BE49-F238E27FC236}">
                  <a16:creationId xmlns:a16="http://schemas.microsoft.com/office/drawing/2014/main" id="{1DE34AC1-3F24-4679-DFAE-950E68504D7F}"/>
                </a:ext>
              </a:extLst>
            </p:cNvPr>
            <p:cNvPicPr/>
            <p:nvPr/>
          </p:nvPicPr>
          <p:blipFill>
            <a:blip r:embed="rId76" cstate="print"/>
            <a:stretch>
              <a:fillRect/>
            </a:stretch>
          </p:blipFill>
          <p:spPr>
            <a:xfrm>
              <a:off x="2297429" y="5865876"/>
              <a:ext cx="132587" cy="213372"/>
            </a:xfrm>
            <a:prstGeom prst="rect">
              <a:avLst/>
            </a:prstGeom>
          </p:spPr>
        </p:pic>
        <p:pic>
          <p:nvPicPr>
            <p:cNvPr id="230" name="object 230">
              <a:extLst>
                <a:ext uri="{FF2B5EF4-FFF2-40B4-BE49-F238E27FC236}">
                  <a16:creationId xmlns:a16="http://schemas.microsoft.com/office/drawing/2014/main" id="{847279A3-A0FE-963D-5A91-DA21210156C7}"/>
                </a:ext>
              </a:extLst>
            </p:cNvPr>
            <p:cNvPicPr/>
            <p:nvPr/>
          </p:nvPicPr>
          <p:blipFill>
            <a:blip r:embed="rId77" cstate="print"/>
            <a:stretch>
              <a:fillRect/>
            </a:stretch>
          </p:blipFill>
          <p:spPr>
            <a:xfrm>
              <a:off x="5300472" y="5279771"/>
              <a:ext cx="134365" cy="309181"/>
            </a:xfrm>
            <a:prstGeom prst="rect">
              <a:avLst/>
            </a:prstGeom>
          </p:spPr>
        </p:pic>
      </p:grpSp>
      <p:sp>
        <p:nvSpPr>
          <p:cNvPr id="231" name="object 231">
            <a:extLst>
              <a:ext uri="{FF2B5EF4-FFF2-40B4-BE49-F238E27FC236}">
                <a16:creationId xmlns:a16="http://schemas.microsoft.com/office/drawing/2014/main" id="{4A05B590-1303-B731-3986-0A959157879F}"/>
              </a:ext>
            </a:extLst>
          </p:cNvPr>
          <p:cNvSpPr txBox="1"/>
          <p:nvPr/>
        </p:nvSpPr>
        <p:spPr>
          <a:xfrm>
            <a:off x="4494657"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2" name="object 232">
            <a:extLst>
              <a:ext uri="{FF2B5EF4-FFF2-40B4-BE49-F238E27FC236}">
                <a16:creationId xmlns:a16="http://schemas.microsoft.com/office/drawing/2014/main" id="{1BB26256-62D0-C3D0-12A1-F4FD45F1F738}"/>
              </a:ext>
            </a:extLst>
          </p:cNvPr>
          <p:cNvSpPr txBox="1"/>
          <p:nvPr/>
        </p:nvSpPr>
        <p:spPr>
          <a:xfrm>
            <a:off x="4894834"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3" name="object 233">
            <a:extLst>
              <a:ext uri="{FF2B5EF4-FFF2-40B4-BE49-F238E27FC236}">
                <a16:creationId xmlns:a16="http://schemas.microsoft.com/office/drawing/2014/main" id="{D7770C9D-E0C0-76DB-3CEB-57D6049314F5}"/>
              </a:ext>
            </a:extLst>
          </p:cNvPr>
          <p:cNvGrpSpPr/>
          <p:nvPr/>
        </p:nvGrpSpPr>
        <p:grpSpPr>
          <a:xfrm>
            <a:off x="5266182" y="5279771"/>
            <a:ext cx="2580005" cy="800100"/>
            <a:chOff x="5266182" y="5279771"/>
            <a:chExt cx="2580005" cy="800100"/>
          </a:xfrm>
        </p:grpSpPr>
        <p:pic>
          <p:nvPicPr>
            <p:cNvPr id="234" name="object 234">
              <a:extLst>
                <a:ext uri="{FF2B5EF4-FFF2-40B4-BE49-F238E27FC236}">
                  <a16:creationId xmlns:a16="http://schemas.microsoft.com/office/drawing/2014/main" id="{3A40E3EF-9DE9-8034-FC88-C6E6505BFA44}"/>
                </a:ext>
              </a:extLst>
            </p:cNvPr>
            <p:cNvPicPr/>
            <p:nvPr/>
          </p:nvPicPr>
          <p:blipFill>
            <a:blip r:embed="rId76" cstate="print"/>
            <a:stretch>
              <a:fillRect/>
            </a:stretch>
          </p:blipFill>
          <p:spPr>
            <a:xfrm>
              <a:off x="5266182" y="5865876"/>
              <a:ext cx="132587" cy="213372"/>
            </a:xfrm>
            <a:prstGeom prst="rect">
              <a:avLst/>
            </a:prstGeom>
          </p:spPr>
        </p:pic>
        <p:pic>
          <p:nvPicPr>
            <p:cNvPr id="235" name="object 235">
              <a:extLst>
                <a:ext uri="{FF2B5EF4-FFF2-40B4-BE49-F238E27FC236}">
                  <a16:creationId xmlns:a16="http://schemas.microsoft.com/office/drawing/2014/main" id="{F31E4D78-9263-B82E-FC06-5C8222228C58}"/>
                </a:ext>
              </a:extLst>
            </p:cNvPr>
            <p:cNvPicPr/>
            <p:nvPr/>
          </p:nvPicPr>
          <p:blipFill>
            <a:blip r:embed="rId78" cstate="print"/>
            <a:stretch>
              <a:fillRect/>
            </a:stretch>
          </p:blipFill>
          <p:spPr>
            <a:xfrm>
              <a:off x="7711439" y="5279771"/>
              <a:ext cx="134365" cy="309181"/>
            </a:xfrm>
            <a:prstGeom prst="rect">
              <a:avLst/>
            </a:prstGeom>
          </p:spPr>
        </p:pic>
      </p:grpSp>
      <p:sp>
        <p:nvSpPr>
          <p:cNvPr id="236" name="object 236">
            <a:extLst>
              <a:ext uri="{FF2B5EF4-FFF2-40B4-BE49-F238E27FC236}">
                <a16:creationId xmlns:a16="http://schemas.microsoft.com/office/drawing/2014/main" id="{FE892342-9E39-5EBC-08A8-841C9F375FD9}"/>
              </a:ext>
            </a:extLst>
          </p:cNvPr>
          <p:cNvSpPr txBox="1"/>
          <p:nvPr/>
        </p:nvSpPr>
        <p:spPr>
          <a:xfrm>
            <a:off x="6908418"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7" name="object 237">
            <a:extLst>
              <a:ext uri="{FF2B5EF4-FFF2-40B4-BE49-F238E27FC236}">
                <a16:creationId xmlns:a16="http://schemas.microsoft.com/office/drawing/2014/main" id="{65CC034A-6E3C-7346-7334-A1C3AD5EB584}"/>
              </a:ext>
            </a:extLst>
          </p:cNvPr>
          <p:cNvSpPr txBox="1"/>
          <p:nvPr/>
        </p:nvSpPr>
        <p:spPr>
          <a:xfrm>
            <a:off x="7308595"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8" name="object 238">
            <a:extLst>
              <a:ext uri="{FF2B5EF4-FFF2-40B4-BE49-F238E27FC236}">
                <a16:creationId xmlns:a16="http://schemas.microsoft.com/office/drawing/2014/main" id="{F0079E3F-FBA6-5CBC-015E-4100F87C4F11}"/>
              </a:ext>
            </a:extLst>
          </p:cNvPr>
          <p:cNvGrpSpPr/>
          <p:nvPr/>
        </p:nvGrpSpPr>
        <p:grpSpPr>
          <a:xfrm>
            <a:off x="7668006" y="5279771"/>
            <a:ext cx="2580005" cy="800100"/>
            <a:chOff x="7668006" y="5279771"/>
            <a:chExt cx="2580005" cy="800100"/>
          </a:xfrm>
        </p:grpSpPr>
        <p:pic>
          <p:nvPicPr>
            <p:cNvPr id="239" name="object 239">
              <a:extLst>
                <a:ext uri="{FF2B5EF4-FFF2-40B4-BE49-F238E27FC236}">
                  <a16:creationId xmlns:a16="http://schemas.microsoft.com/office/drawing/2014/main" id="{B1B25958-0FA5-764D-1AEB-CE139E310A3F}"/>
                </a:ext>
              </a:extLst>
            </p:cNvPr>
            <p:cNvPicPr/>
            <p:nvPr/>
          </p:nvPicPr>
          <p:blipFill>
            <a:blip r:embed="rId79" cstate="print"/>
            <a:stretch>
              <a:fillRect/>
            </a:stretch>
          </p:blipFill>
          <p:spPr>
            <a:xfrm>
              <a:off x="7668006" y="5865876"/>
              <a:ext cx="132588" cy="213372"/>
            </a:xfrm>
            <a:prstGeom prst="rect">
              <a:avLst/>
            </a:prstGeom>
          </p:spPr>
        </p:pic>
        <p:pic>
          <p:nvPicPr>
            <p:cNvPr id="240" name="object 240">
              <a:extLst>
                <a:ext uri="{FF2B5EF4-FFF2-40B4-BE49-F238E27FC236}">
                  <a16:creationId xmlns:a16="http://schemas.microsoft.com/office/drawing/2014/main" id="{5E6A44DE-58EA-6592-E452-428278DAE4CE}"/>
                </a:ext>
              </a:extLst>
            </p:cNvPr>
            <p:cNvPicPr/>
            <p:nvPr/>
          </p:nvPicPr>
          <p:blipFill>
            <a:blip r:embed="rId77" cstate="print"/>
            <a:stretch>
              <a:fillRect/>
            </a:stretch>
          </p:blipFill>
          <p:spPr>
            <a:xfrm>
              <a:off x="10113264" y="5279771"/>
              <a:ext cx="134365" cy="309181"/>
            </a:xfrm>
            <a:prstGeom prst="rect">
              <a:avLst/>
            </a:prstGeom>
          </p:spPr>
        </p:pic>
      </p:grpSp>
      <p:sp>
        <p:nvSpPr>
          <p:cNvPr id="241" name="object 241">
            <a:extLst>
              <a:ext uri="{FF2B5EF4-FFF2-40B4-BE49-F238E27FC236}">
                <a16:creationId xmlns:a16="http://schemas.microsoft.com/office/drawing/2014/main" id="{980C4E44-CECC-0527-95F4-B71920DA367D}"/>
              </a:ext>
            </a:extLst>
          </p:cNvPr>
          <p:cNvSpPr txBox="1"/>
          <p:nvPr/>
        </p:nvSpPr>
        <p:spPr>
          <a:xfrm>
            <a:off x="9309354"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42" name="object 242">
            <a:extLst>
              <a:ext uri="{FF2B5EF4-FFF2-40B4-BE49-F238E27FC236}">
                <a16:creationId xmlns:a16="http://schemas.microsoft.com/office/drawing/2014/main" id="{449291E9-1324-0CE4-3A60-74666554F82C}"/>
              </a:ext>
            </a:extLst>
          </p:cNvPr>
          <p:cNvSpPr txBox="1"/>
          <p:nvPr/>
        </p:nvSpPr>
        <p:spPr>
          <a:xfrm>
            <a:off x="9709531"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pic>
        <p:nvPicPr>
          <p:cNvPr id="243" name="object 243">
            <a:extLst>
              <a:ext uri="{FF2B5EF4-FFF2-40B4-BE49-F238E27FC236}">
                <a16:creationId xmlns:a16="http://schemas.microsoft.com/office/drawing/2014/main" id="{816623ED-9A2A-E449-BDD5-80E94FA32DF2}"/>
              </a:ext>
            </a:extLst>
          </p:cNvPr>
          <p:cNvPicPr/>
          <p:nvPr/>
        </p:nvPicPr>
        <p:blipFill>
          <a:blip r:embed="rId76" cstate="print"/>
          <a:stretch>
            <a:fillRect/>
          </a:stretch>
        </p:blipFill>
        <p:spPr>
          <a:xfrm>
            <a:off x="10075926" y="5865876"/>
            <a:ext cx="132588" cy="213372"/>
          </a:xfrm>
          <a:prstGeom prst="rect">
            <a:avLst/>
          </a:prstGeom>
        </p:spPr>
      </p:pic>
      <p:sp>
        <p:nvSpPr>
          <p:cNvPr id="244" name="object 244">
            <a:extLst>
              <a:ext uri="{FF2B5EF4-FFF2-40B4-BE49-F238E27FC236}">
                <a16:creationId xmlns:a16="http://schemas.microsoft.com/office/drawing/2014/main" id="{23315227-81FF-2780-4913-6522E57D0004}"/>
              </a:ext>
            </a:extLst>
          </p:cNvPr>
          <p:cNvSpPr txBox="1"/>
          <p:nvPr/>
        </p:nvSpPr>
        <p:spPr>
          <a:xfrm>
            <a:off x="5174360" y="1983104"/>
            <a:ext cx="935990" cy="335989"/>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プラスミド</a:t>
            </a:r>
            <a:r>
              <a:rPr sz="1050" b="1" spc="-25" dirty="0">
                <a:latin typeface="BIZ UDPゴシック" panose="020B0400000000000000" pitchFamily="50" charset="-128"/>
                <a:ea typeface="BIZ UDPゴシック" panose="020B0400000000000000" pitchFamily="50" charset="-128"/>
                <a:cs typeface="ＭＳ Ｐゴシック"/>
              </a:rPr>
              <a:t>DNA</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5" name="object 245">
            <a:extLst>
              <a:ext uri="{FF2B5EF4-FFF2-40B4-BE49-F238E27FC236}">
                <a16:creationId xmlns:a16="http://schemas.microsoft.com/office/drawing/2014/main" id="{FDF78E86-96A6-A4A4-A521-10C822E80075}"/>
              </a:ext>
            </a:extLst>
          </p:cNvPr>
          <p:cNvSpPr/>
          <p:nvPr/>
        </p:nvSpPr>
        <p:spPr>
          <a:xfrm>
            <a:off x="5774435" y="1845564"/>
            <a:ext cx="19050" cy="139700"/>
          </a:xfrm>
          <a:custGeom>
            <a:avLst/>
            <a:gdLst/>
            <a:ahLst/>
            <a:cxnLst/>
            <a:rect l="l" t="t" r="r" b="b"/>
            <a:pathLst>
              <a:path w="19050" h="139700">
                <a:moveTo>
                  <a:pt x="190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6" name="object 246">
            <a:extLst>
              <a:ext uri="{FF2B5EF4-FFF2-40B4-BE49-F238E27FC236}">
                <a16:creationId xmlns:a16="http://schemas.microsoft.com/office/drawing/2014/main" id="{ED60CE98-F08F-E04B-308B-19FDA34505CB}"/>
              </a:ext>
            </a:extLst>
          </p:cNvPr>
          <p:cNvSpPr txBox="1"/>
          <p:nvPr/>
        </p:nvSpPr>
        <p:spPr>
          <a:xfrm>
            <a:off x="5142738" y="1244600"/>
            <a:ext cx="842644"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7" name="object 247">
            <a:extLst>
              <a:ext uri="{FF2B5EF4-FFF2-40B4-BE49-F238E27FC236}">
                <a16:creationId xmlns:a16="http://schemas.microsoft.com/office/drawing/2014/main" id="{7DD47EDB-C71A-4BAD-F153-7624AC0C3382}"/>
              </a:ext>
            </a:extLst>
          </p:cNvPr>
          <p:cNvSpPr/>
          <p:nvPr/>
        </p:nvSpPr>
        <p:spPr>
          <a:xfrm>
            <a:off x="5548884" y="1400555"/>
            <a:ext cx="225425" cy="111125"/>
          </a:xfrm>
          <a:custGeom>
            <a:avLst/>
            <a:gdLst/>
            <a:ahLst/>
            <a:cxnLst/>
            <a:rect l="l" t="t" r="r" b="b"/>
            <a:pathLst>
              <a:path w="225425" h="111125">
                <a:moveTo>
                  <a:pt x="225425" y="11112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8" name="object 248">
            <a:extLst>
              <a:ext uri="{FF2B5EF4-FFF2-40B4-BE49-F238E27FC236}">
                <a16:creationId xmlns:a16="http://schemas.microsoft.com/office/drawing/2014/main" id="{1C3030C7-C813-B080-6983-57C3C88D73A3}"/>
              </a:ext>
            </a:extLst>
          </p:cNvPr>
          <p:cNvSpPr txBox="1"/>
          <p:nvPr/>
        </p:nvSpPr>
        <p:spPr>
          <a:xfrm>
            <a:off x="7078218" y="1930653"/>
            <a:ext cx="425196" cy="174407"/>
          </a:xfrm>
          <a:prstGeom prst="rect">
            <a:avLst/>
          </a:prstGeom>
        </p:spPr>
        <p:txBody>
          <a:bodyPr vert="horz" wrap="square" lIns="0" tIns="12700" rIns="0" bIns="0" rtlCol="0">
            <a:spAutoFit/>
          </a:bodyPr>
          <a:lstStyle/>
          <a:p>
            <a:pPr marL="12700">
              <a:lnSpc>
                <a:spcPct val="100000"/>
              </a:lnSpc>
              <a:spcBef>
                <a:spcPts val="100"/>
              </a:spcBef>
            </a:pPr>
            <a:r>
              <a:rPr sz="1050" b="1" spc="-25" dirty="0">
                <a:latin typeface="BIZ UDPゴシック" panose="020B0400000000000000" pitchFamily="50" charset="-128"/>
                <a:ea typeface="BIZ UDPゴシック" panose="020B0400000000000000" pitchFamily="50" charset="-128"/>
                <a:cs typeface="ＭＳ Ｐゴシック"/>
              </a:rPr>
              <a:t>RNA</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49" name="object 249">
            <a:extLst>
              <a:ext uri="{FF2B5EF4-FFF2-40B4-BE49-F238E27FC236}">
                <a16:creationId xmlns:a16="http://schemas.microsoft.com/office/drawing/2014/main" id="{26BC10FE-FE46-A737-794D-40788F9E3D00}"/>
              </a:ext>
            </a:extLst>
          </p:cNvPr>
          <p:cNvSpPr txBox="1"/>
          <p:nvPr/>
        </p:nvSpPr>
        <p:spPr>
          <a:xfrm>
            <a:off x="6878193" y="1219327"/>
            <a:ext cx="839469"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0" name="object 250">
            <a:extLst>
              <a:ext uri="{FF2B5EF4-FFF2-40B4-BE49-F238E27FC236}">
                <a16:creationId xmlns:a16="http://schemas.microsoft.com/office/drawing/2014/main" id="{F847410B-69E7-8C23-F2B8-C158B8CB2FB1}"/>
              </a:ext>
            </a:extLst>
          </p:cNvPr>
          <p:cNvSpPr txBox="1"/>
          <p:nvPr/>
        </p:nvSpPr>
        <p:spPr>
          <a:xfrm>
            <a:off x="7695945" y="2000758"/>
            <a:ext cx="896619"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脂質ナノ粒子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1" name="object 251">
            <a:extLst>
              <a:ext uri="{FF2B5EF4-FFF2-40B4-BE49-F238E27FC236}">
                <a16:creationId xmlns:a16="http://schemas.microsoft.com/office/drawing/2014/main" id="{56E739E0-2076-2310-8798-E15A51CC9926}"/>
              </a:ext>
            </a:extLst>
          </p:cNvPr>
          <p:cNvSpPr/>
          <p:nvPr/>
        </p:nvSpPr>
        <p:spPr>
          <a:xfrm>
            <a:off x="7990331" y="1394460"/>
            <a:ext cx="673735" cy="568960"/>
          </a:xfrm>
          <a:custGeom>
            <a:avLst/>
            <a:gdLst/>
            <a:ahLst/>
            <a:cxnLst/>
            <a:rect l="l" t="t" r="r" b="b"/>
            <a:pathLst>
              <a:path w="673734" h="568960">
                <a:moveTo>
                  <a:pt x="74549" y="568832"/>
                </a:moveTo>
                <a:lnTo>
                  <a:pt x="0" y="445007"/>
                </a:lnTo>
              </a:path>
              <a:path w="673734" h="568960">
                <a:moveTo>
                  <a:pt x="219456" y="220599"/>
                </a:moveTo>
                <a:lnTo>
                  <a:pt x="67348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2" name="object 252">
            <a:extLst>
              <a:ext uri="{FF2B5EF4-FFF2-40B4-BE49-F238E27FC236}">
                <a16:creationId xmlns:a16="http://schemas.microsoft.com/office/drawing/2014/main" id="{CFA13F3C-5790-B72D-1D6E-238F9CA6152C}"/>
              </a:ext>
            </a:extLst>
          </p:cNvPr>
          <p:cNvSpPr txBox="1"/>
          <p:nvPr/>
        </p:nvSpPr>
        <p:spPr>
          <a:xfrm>
            <a:off x="9226677" y="1832228"/>
            <a:ext cx="1052195" cy="335989"/>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ベクター</a:t>
            </a:r>
            <a:endParaRPr sz="1050">
              <a:latin typeface="BIZ UDPゴシック" panose="020B0400000000000000" pitchFamily="50" charset="-128"/>
              <a:ea typeface="BIZ UDPゴシック" panose="020B0400000000000000" pitchFamily="50" charset="-128"/>
              <a:cs typeface="ＭＳ Ｐゴシック"/>
            </a:endParaRPr>
          </a:p>
          <a:p>
            <a:pPr marL="12700">
              <a:lnSpc>
                <a:spcPct val="100000"/>
              </a:lnSpc>
            </a:pPr>
            <a:r>
              <a:rPr sz="1050" b="1" spc="-20" dirty="0">
                <a:latin typeface="BIZ UDPゴシック" panose="020B0400000000000000" pitchFamily="50" charset="-128"/>
                <a:ea typeface="BIZ UDPゴシック" panose="020B0400000000000000" pitchFamily="50" charset="-128"/>
                <a:cs typeface="ＭＳ Ｐゴシック"/>
              </a:rPr>
              <a:t>ウイルス遺伝子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3" name="object 253">
            <a:extLst>
              <a:ext uri="{FF2B5EF4-FFF2-40B4-BE49-F238E27FC236}">
                <a16:creationId xmlns:a16="http://schemas.microsoft.com/office/drawing/2014/main" id="{A697ABB5-8282-B144-3A75-12FE00461790}"/>
              </a:ext>
            </a:extLst>
          </p:cNvPr>
          <p:cNvSpPr/>
          <p:nvPr/>
        </p:nvSpPr>
        <p:spPr>
          <a:xfrm>
            <a:off x="9913619" y="1757172"/>
            <a:ext cx="271780" cy="117475"/>
          </a:xfrm>
          <a:custGeom>
            <a:avLst/>
            <a:gdLst/>
            <a:ahLst/>
            <a:cxnLst/>
            <a:rect l="l" t="t" r="r" b="b"/>
            <a:pathLst>
              <a:path w="271779" h="117475">
                <a:moveTo>
                  <a:pt x="0" y="117475"/>
                </a:moveTo>
                <a:lnTo>
                  <a:pt x="2715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4" name="object 254">
            <a:extLst>
              <a:ext uri="{FF2B5EF4-FFF2-40B4-BE49-F238E27FC236}">
                <a16:creationId xmlns:a16="http://schemas.microsoft.com/office/drawing/2014/main" id="{BD0F107C-06E3-AB4D-8B01-7DEF1D182593}"/>
              </a:ext>
            </a:extLst>
          </p:cNvPr>
          <p:cNvSpPr txBox="1"/>
          <p:nvPr/>
        </p:nvSpPr>
        <p:spPr>
          <a:xfrm>
            <a:off x="9334627" y="1189101"/>
            <a:ext cx="840740"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55" name="object 255">
            <a:extLst>
              <a:ext uri="{FF2B5EF4-FFF2-40B4-BE49-F238E27FC236}">
                <a16:creationId xmlns:a16="http://schemas.microsoft.com/office/drawing/2014/main" id="{B909D8CE-95ED-F739-E7BA-902292A2544B}"/>
              </a:ext>
            </a:extLst>
          </p:cNvPr>
          <p:cNvGrpSpPr/>
          <p:nvPr/>
        </p:nvGrpSpPr>
        <p:grpSpPr>
          <a:xfrm>
            <a:off x="2024443" y="1340929"/>
            <a:ext cx="9230360" cy="3650615"/>
            <a:chOff x="2024443" y="1340929"/>
            <a:chExt cx="9230360" cy="3650615"/>
          </a:xfrm>
        </p:grpSpPr>
        <p:sp>
          <p:nvSpPr>
            <p:cNvPr id="256" name="object 256">
              <a:extLst>
                <a:ext uri="{FF2B5EF4-FFF2-40B4-BE49-F238E27FC236}">
                  <a16:creationId xmlns:a16="http://schemas.microsoft.com/office/drawing/2014/main" id="{A0009565-896D-9059-6FAD-8DB104D6D753}"/>
                </a:ext>
              </a:extLst>
            </p:cNvPr>
            <p:cNvSpPr/>
            <p:nvPr/>
          </p:nvSpPr>
          <p:spPr>
            <a:xfrm>
              <a:off x="10072115" y="1345691"/>
              <a:ext cx="269875" cy="222250"/>
            </a:xfrm>
            <a:custGeom>
              <a:avLst/>
              <a:gdLst/>
              <a:ahLst/>
              <a:cxnLst/>
              <a:rect l="l" t="t" r="r" b="b"/>
              <a:pathLst>
                <a:path w="269875" h="222250">
                  <a:moveTo>
                    <a:pt x="269875" y="2222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7" name="object 257">
              <a:extLst>
                <a:ext uri="{FF2B5EF4-FFF2-40B4-BE49-F238E27FC236}">
                  <a16:creationId xmlns:a16="http://schemas.microsoft.com/office/drawing/2014/main" id="{ACB6B5C7-B30E-6BCD-EE0F-92AF630A6D15}"/>
                </a:ext>
              </a:extLst>
            </p:cNvPr>
            <p:cNvSpPr/>
            <p:nvPr/>
          </p:nvSpPr>
          <p:spPr>
            <a:xfrm>
              <a:off x="6213475" y="4274438"/>
              <a:ext cx="318770" cy="324485"/>
            </a:xfrm>
            <a:custGeom>
              <a:avLst/>
              <a:gdLst/>
              <a:ahLst/>
              <a:cxnLst/>
              <a:rect l="l" t="t" r="r" b="b"/>
              <a:pathLst>
                <a:path w="318770" h="324485">
                  <a:moveTo>
                    <a:pt x="318770" y="0"/>
                  </a:moveTo>
                  <a:lnTo>
                    <a:pt x="289788" y="40415"/>
                  </a:lnTo>
                  <a:lnTo>
                    <a:pt x="259092" y="79845"/>
                  </a:lnTo>
                  <a:lnTo>
                    <a:pt x="226727" y="118241"/>
                  </a:lnTo>
                  <a:lnTo>
                    <a:pt x="192738" y="155559"/>
                  </a:lnTo>
                  <a:lnTo>
                    <a:pt x="157169" y="191752"/>
                  </a:lnTo>
                  <a:lnTo>
                    <a:pt x="120066" y="226774"/>
                  </a:lnTo>
                  <a:lnTo>
                    <a:pt x="81474" y="260580"/>
                  </a:lnTo>
                  <a:lnTo>
                    <a:pt x="41436" y="293123"/>
                  </a:lnTo>
                  <a:lnTo>
                    <a:pt x="0" y="324358"/>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8" name="object 258">
              <a:extLst>
                <a:ext uri="{FF2B5EF4-FFF2-40B4-BE49-F238E27FC236}">
                  <a16:creationId xmlns:a16="http://schemas.microsoft.com/office/drawing/2014/main" id="{E5421A60-76CD-F089-B525-8094DE9DCE07}"/>
                </a:ext>
              </a:extLst>
            </p:cNvPr>
            <p:cNvSpPr/>
            <p:nvPr/>
          </p:nvSpPr>
          <p:spPr>
            <a:xfrm>
              <a:off x="8676004" y="4483353"/>
              <a:ext cx="122555" cy="133985"/>
            </a:xfrm>
            <a:custGeom>
              <a:avLst/>
              <a:gdLst/>
              <a:ahLst/>
              <a:cxnLst/>
              <a:rect l="l" t="t" r="r" b="b"/>
              <a:pathLst>
                <a:path w="122554" h="133985">
                  <a:moveTo>
                    <a:pt x="122427" y="0"/>
                  </a:moveTo>
                  <a:lnTo>
                    <a:pt x="93761" y="34829"/>
                  </a:lnTo>
                  <a:lnTo>
                    <a:pt x="63785" y="68802"/>
                  </a:lnTo>
                  <a:lnTo>
                    <a:pt x="32523" y="101869"/>
                  </a:lnTo>
                  <a:lnTo>
                    <a:pt x="0" y="133985"/>
                  </a:lnTo>
                </a:path>
              </a:pathLst>
            </a:custGeom>
            <a:ln w="11430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59" name="object 259">
              <a:extLst>
                <a:ext uri="{FF2B5EF4-FFF2-40B4-BE49-F238E27FC236}">
                  <a16:creationId xmlns:a16="http://schemas.microsoft.com/office/drawing/2014/main" id="{913B435B-88D4-37DB-0699-D3F8C1DC069F}"/>
                </a:ext>
              </a:extLst>
            </p:cNvPr>
            <p:cNvPicPr/>
            <p:nvPr/>
          </p:nvPicPr>
          <p:blipFill>
            <a:blip r:embed="rId80" cstate="print"/>
            <a:stretch>
              <a:fillRect/>
            </a:stretch>
          </p:blipFill>
          <p:spPr>
            <a:xfrm>
              <a:off x="11018138" y="4401413"/>
              <a:ext cx="236600" cy="272948"/>
            </a:xfrm>
            <a:prstGeom prst="rect">
              <a:avLst/>
            </a:prstGeom>
          </p:spPr>
        </p:pic>
        <p:pic>
          <p:nvPicPr>
            <p:cNvPr id="260" name="object 260">
              <a:extLst>
                <a:ext uri="{FF2B5EF4-FFF2-40B4-BE49-F238E27FC236}">
                  <a16:creationId xmlns:a16="http://schemas.microsoft.com/office/drawing/2014/main" id="{7867E79A-0E1C-54DC-A1A0-471159B16D98}"/>
                </a:ext>
              </a:extLst>
            </p:cNvPr>
            <p:cNvPicPr/>
            <p:nvPr/>
          </p:nvPicPr>
          <p:blipFill>
            <a:blip r:embed="rId81" cstate="print"/>
            <a:stretch>
              <a:fillRect/>
            </a:stretch>
          </p:blipFill>
          <p:spPr>
            <a:xfrm>
              <a:off x="3953670" y="4315688"/>
              <a:ext cx="94517" cy="145123"/>
            </a:xfrm>
            <a:prstGeom prst="rect">
              <a:avLst/>
            </a:prstGeom>
          </p:spPr>
        </p:pic>
        <p:sp>
          <p:nvSpPr>
            <p:cNvPr id="261" name="object 261">
              <a:extLst>
                <a:ext uri="{FF2B5EF4-FFF2-40B4-BE49-F238E27FC236}">
                  <a16:creationId xmlns:a16="http://schemas.microsoft.com/office/drawing/2014/main" id="{FCA761AB-AE72-4F36-745E-4D65DF36807A}"/>
                </a:ext>
              </a:extLst>
            </p:cNvPr>
            <p:cNvSpPr/>
            <p:nvPr/>
          </p:nvSpPr>
          <p:spPr>
            <a:xfrm>
              <a:off x="3917188" y="4240021"/>
              <a:ext cx="229235" cy="253365"/>
            </a:xfrm>
            <a:custGeom>
              <a:avLst/>
              <a:gdLst/>
              <a:ahLst/>
              <a:cxnLst/>
              <a:rect l="l" t="t" r="r" b="b"/>
              <a:pathLst>
                <a:path w="229235" h="253364">
                  <a:moveTo>
                    <a:pt x="228726" y="0"/>
                  </a:moveTo>
                  <a:lnTo>
                    <a:pt x="200694" y="39119"/>
                  </a:lnTo>
                  <a:lnTo>
                    <a:pt x="171051" y="77313"/>
                  </a:lnTo>
                  <a:lnTo>
                    <a:pt x="139836" y="114539"/>
                  </a:lnTo>
                  <a:lnTo>
                    <a:pt x="107085" y="150760"/>
                  </a:lnTo>
                  <a:lnTo>
                    <a:pt x="72837" y="185934"/>
                  </a:lnTo>
                  <a:lnTo>
                    <a:pt x="37129" y="220022"/>
                  </a:lnTo>
                  <a:lnTo>
                    <a:pt x="0" y="25298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2" name="object 262">
              <a:extLst>
                <a:ext uri="{FF2B5EF4-FFF2-40B4-BE49-F238E27FC236}">
                  <a16:creationId xmlns:a16="http://schemas.microsoft.com/office/drawing/2014/main" id="{5C338B49-8DFF-8333-0181-7E8A1D715445}"/>
                </a:ext>
              </a:extLst>
            </p:cNvPr>
            <p:cNvSpPr/>
            <p:nvPr/>
          </p:nvSpPr>
          <p:spPr>
            <a:xfrm>
              <a:off x="2337815" y="1542287"/>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3" name="object 263">
              <a:extLst>
                <a:ext uri="{FF2B5EF4-FFF2-40B4-BE49-F238E27FC236}">
                  <a16:creationId xmlns:a16="http://schemas.microsoft.com/office/drawing/2014/main" id="{4FD74EA0-23ED-EB9F-2363-32BA25E64D9B}"/>
                </a:ext>
              </a:extLst>
            </p:cNvPr>
            <p:cNvSpPr/>
            <p:nvPr/>
          </p:nvSpPr>
          <p:spPr>
            <a:xfrm>
              <a:off x="23652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4" name="object 264">
              <a:extLst>
                <a:ext uri="{FF2B5EF4-FFF2-40B4-BE49-F238E27FC236}">
                  <a16:creationId xmlns:a16="http://schemas.microsoft.com/office/drawing/2014/main" id="{5B1D1F97-E21B-E512-D900-A7C38C7C954C}"/>
                </a:ext>
              </a:extLst>
            </p:cNvPr>
            <p:cNvSpPr/>
            <p:nvPr/>
          </p:nvSpPr>
          <p:spPr>
            <a:xfrm>
              <a:off x="2334767" y="2072640"/>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5" name="object 265">
              <a:extLst>
                <a:ext uri="{FF2B5EF4-FFF2-40B4-BE49-F238E27FC236}">
                  <a16:creationId xmlns:a16="http://schemas.microsoft.com/office/drawing/2014/main" id="{EAA4F59D-3E3D-2153-F7B3-4EE35AB74A68}"/>
                </a:ext>
              </a:extLst>
            </p:cNvPr>
            <p:cNvSpPr/>
            <p:nvPr/>
          </p:nvSpPr>
          <p:spPr>
            <a:xfrm>
              <a:off x="23652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6" name="object 266">
              <a:extLst>
                <a:ext uri="{FF2B5EF4-FFF2-40B4-BE49-F238E27FC236}">
                  <a16:creationId xmlns:a16="http://schemas.microsoft.com/office/drawing/2014/main" id="{F8C9C4B7-1A08-A2F6-7BD1-BB6C9F4E9ED4}"/>
                </a:ext>
              </a:extLst>
            </p:cNvPr>
            <p:cNvSpPr/>
            <p:nvPr/>
          </p:nvSpPr>
          <p:spPr>
            <a:xfrm>
              <a:off x="2642615" y="180136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6"/>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7" name="object 267">
              <a:extLst>
                <a:ext uri="{FF2B5EF4-FFF2-40B4-BE49-F238E27FC236}">
                  <a16:creationId xmlns:a16="http://schemas.microsoft.com/office/drawing/2014/main" id="{8E5ACC57-94FF-71C5-55F6-888DB9FD47F5}"/>
                </a:ext>
              </a:extLst>
            </p:cNvPr>
            <p:cNvSpPr/>
            <p:nvPr/>
          </p:nvSpPr>
          <p:spPr>
            <a:xfrm>
              <a:off x="2590800" y="1825751"/>
              <a:ext cx="84455" cy="0"/>
            </a:xfrm>
            <a:custGeom>
              <a:avLst/>
              <a:gdLst/>
              <a:ahLst/>
              <a:cxnLst/>
              <a:rect l="l" t="t" r="r" b="b"/>
              <a:pathLst>
                <a:path w="84455">
                  <a:moveTo>
                    <a:pt x="84200"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8" name="object 268">
              <a:extLst>
                <a:ext uri="{FF2B5EF4-FFF2-40B4-BE49-F238E27FC236}">
                  <a16:creationId xmlns:a16="http://schemas.microsoft.com/office/drawing/2014/main" id="{0E962D7D-E365-274C-F173-339EEDCEA89B}"/>
                </a:ext>
              </a:extLst>
            </p:cNvPr>
            <p:cNvSpPr/>
            <p:nvPr/>
          </p:nvSpPr>
          <p:spPr>
            <a:xfrm>
              <a:off x="2026919" y="1798319"/>
              <a:ext cx="58419" cy="52069"/>
            </a:xfrm>
            <a:custGeom>
              <a:avLst/>
              <a:gdLst/>
              <a:ahLst/>
              <a:cxnLst/>
              <a:rect l="l" t="t" r="r" b="b"/>
              <a:pathLst>
                <a:path w="58419" h="52069">
                  <a:moveTo>
                    <a:pt x="28956" y="0"/>
                  </a:moveTo>
                  <a:lnTo>
                    <a:pt x="17680" y="2030"/>
                  </a:lnTo>
                  <a:lnTo>
                    <a:pt x="8477" y="7572"/>
                  </a:lnTo>
                  <a:lnTo>
                    <a:pt x="2274" y="15805"/>
                  </a:lnTo>
                  <a:lnTo>
                    <a:pt x="0" y="25907"/>
                  </a:lnTo>
                  <a:lnTo>
                    <a:pt x="2274" y="36010"/>
                  </a:lnTo>
                  <a:lnTo>
                    <a:pt x="8477" y="44243"/>
                  </a:lnTo>
                  <a:lnTo>
                    <a:pt x="17680" y="49785"/>
                  </a:lnTo>
                  <a:lnTo>
                    <a:pt x="28956" y="51815"/>
                  </a:lnTo>
                  <a:lnTo>
                    <a:pt x="40231" y="49785"/>
                  </a:lnTo>
                  <a:lnTo>
                    <a:pt x="49434" y="44243"/>
                  </a:lnTo>
                  <a:lnTo>
                    <a:pt x="55637" y="36010"/>
                  </a:lnTo>
                  <a:lnTo>
                    <a:pt x="57912" y="25907"/>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9" name="object 269">
              <a:extLst>
                <a:ext uri="{FF2B5EF4-FFF2-40B4-BE49-F238E27FC236}">
                  <a16:creationId xmlns:a16="http://schemas.microsoft.com/office/drawing/2014/main" id="{6A428AF4-68D9-E7D2-369F-460ECE9C5015}"/>
                </a:ext>
              </a:extLst>
            </p:cNvPr>
            <p:cNvSpPr/>
            <p:nvPr/>
          </p:nvSpPr>
          <p:spPr>
            <a:xfrm>
              <a:off x="2048255" y="1825751"/>
              <a:ext cx="84455" cy="0"/>
            </a:xfrm>
            <a:custGeom>
              <a:avLst/>
              <a:gdLst/>
              <a:ahLst/>
              <a:cxnLst/>
              <a:rect l="l" t="t" r="r" b="b"/>
              <a:pathLst>
                <a:path w="84455">
                  <a:moveTo>
                    <a:pt x="0" y="0"/>
                  </a:moveTo>
                  <a:lnTo>
                    <a:pt x="84074"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70" name="object 270">
              <a:extLst>
                <a:ext uri="{FF2B5EF4-FFF2-40B4-BE49-F238E27FC236}">
                  <a16:creationId xmlns:a16="http://schemas.microsoft.com/office/drawing/2014/main" id="{E90512ED-8F81-C775-ED08-C7AF0AD1B8A8}"/>
                </a:ext>
              </a:extLst>
            </p:cNvPr>
            <p:cNvPicPr/>
            <p:nvPr/>
          </p:nvPicPr>
          <p:blipFill>
            <a:blip r:embed="rId82" cstate="print"/>
            <a:stretch>
              <a:fillRect/>
            </a:stretch>
          </p:blipFill>
          <p:spPr>
            <a:xfrm>
              <a:off x="2507932" y="1593611"/>
              <a:ext cx="112664" cy="104568"/>
            </a:xfrm>
            <a:prstGeom prst="rect">
              <a:avLst/>
            </a:prstGeom>
          </p:spPr>
        </p:pic>
        <p:pic>
          <p:nvPicPr>
            <p:cNvPr id="271" name="object 271">
              <a:extLst>
                <a:ext uri="{FF2B5EF4-FFF2-40B4-BE49-F238E27FC236}">
                  <a16:creationId xmlns:a16="http://schemas.microsoft.com/office/drawing/2014/main" id="{2ED3E187-AF46-385D-DF46-A67A97A3AB96}"/>
                </a:ext>
              </a:extLst>
            </p:cNvPr>
            <p:cNvPicPr/>
            <p:nvPr/>
          </p:nvPicPr>
          <p:blipFill>
            <a:blip r:embed="rId83" cstate="print"/>
            <a:stretch>
              <a:fillRect/>
            </a:stretch>
          </p:blipFill>
          <p:spPr>
            <a:xfrm>
              <a:off x="2104961" y="1960435"/>
              <a:ext cx="112902" cy="105028"/>
            </a:xfrm>
            <a:prstGeom prst="rect">
              <a:avLst/>
            </a:prstGeom>
          </p:spPr>
        </p:pic>
        <p:pic>
          <p:nvPicPr>
            <p:cNvPr id="272" name="object 272">
              <a:extLst>
                <a:ext uri="{FF2B5EF4-FFF2-40B4-BE49-F238E27FC236}">
                  <a16:creationId xmlns:a16="http://schemas.microsoft.com/office/drawing/2014/main" id="{D9EF84A8-B3D6-C66B-5518-838FF2FE8AE3}"/>
                </a:ext>
              </a:extLst>
            </p:cNvPr>
            <p:cNvPicPr/>
            <p:nvPr/>
          </p:nvPicPr>
          <p:blipFill>
            <a:blip r:embed="rId14" cstate="print"/>
            <a:stretch>
              <a:fillRect/>
            </a:stretch>
          </p:blipFill>
          <p:spPr>
            <a:xfrm>
              <a:off x="2502979" y="1958022"/>
              <a:ext cx="107441" cy="108854"/>
            </a:xfrm>
            <a:prstGeom prst="rect">
              <a:avLst/>
            </a:prstGeom>
          </p:spPr>
        </p:pic>
        <p:pic>
          <p:nvPicPr>
            <p:cNvPr id="273" name="object 273">
              <a:extLst>
                <a:ext uri="{FF2B5EF4-FFF2-40B4-BE49-F238E27FC236}">
                  <a16:creationId xmlns:a16="http://schemas.microsoft.com/office/drawing/2014/main" id="{803C8D44-255B-88CA-5373-3313DA6F139E}"/>
                </a:ext>
              </a:extLst>
            </p:cNvPr>
            <p:cNvPicPr/>
            <p:nvPr/>
          </p:nvPicPr>
          <p:blipFill>
            <a:blip r:embed="rId84" cstate="print"/>
            <a:stretch>
              <a:fillRect/>
            </a:stretch>
          </p:blipFill>
          <p:spPr>
            <a:xfrm>
              <a:off x="2110803" y="1581197"/>
              <a:ext cx="107441" cy="110505"/>
            </a:xfrm>
            <a:prstGeom prst="rect">
              <a:avLst/>
            </a:prstGeom>
          </p:spPr>
        </p:pic>
        <p:sp>
          <p:nvSpPr>
            <p:cNvPr id="274" name="object 274">
              <a:extLst>
                <a:ext uri="{FF2B5EF4-FFF2-40B4-BE49-F238E27FC236}">
                  <a16:creationId xmlns:a16="http://schemas.microsoft.com/office/drawing/2014/main" id="{BA084670-0731-77D1-001E-17BAAE9AE123}"/>
                </a:ext>
              </a:extLst>
            </p:cNvPr>
            <p:cNvSpPr/>
            <p:nvPr/>
          </p:nvSpPr>
          <p:spPr>
            <a:xfrm>
              <a:off x="2132075" y="1623059"/>
              <a:ext cx="475615" cy="411480"/>
            </a:xfrm>
            <a:custGeom>
              <a:avLst/>
              <a:gdLst/>
              <a:ahLst/>
              <a:cxnLst/>
              <a:rect l="l" t="t" r="r" b="b"/>
              <a:pathLst>
                <a:path w="475614" h="411480">
                  <a:moveTo>
                    <a:pt x="237744" y="0"/>
                  </a:moveTo>
                  <a:lnTo>
                    <a:pt x="189825" y="4178"/>
                  </a:lnTo>
                  <a:lnTo>
                    <a:pt x="145196" y="16162"/>
                  </a:lnTo>
                  <a:lnTo>
                    <a:pt x="104812" y="35127"/>
                  </a:lnTo>
                  <a:lnTo>
                    <a:pt x="69627" y="60245"/>
                  </a:lnTo>
                  <a:lnTo>
                    <a:pt x="40598" y="90692"/>
                  </a:lnTo>
                  <a:lnTo>
                    <a:pt x="18680" y="125640"/>
                  </a:lnTo>
                  <a:lnTo>
                    <a:pt x="4829" y="164265"/>
                  </a:lnTo>
                  <a:lnTo>
                    <a:pt x="0" y="205739"/>
                  </a:lnTo>
                  <a:lnTo>
                    <a:pt x="4829" y="247214"/>
                  </a:lnTo>
                  <a:lnTo>
                    <a:pt x="18680" y="285839"/>
                  </a:lnTo>
                  <a:lnTo>
                    <a:pt x="40598" y="320787"/>
                  </a:lnTo>
                  <a:lnTo>
                    <a:pt x="69627" y="351234"/>
                  </a:lnTo>
                  <a:lnTo>
                    <a:pt x="104812" y="376352"/>
                  </a:lnTo>
                  <a:lnTo>
                    <a:pt x="145196" y="395317"/>
                  </a:lnTo>
                  <a:lnTo>
                    <a:pt x="189825" y="407301"/>
                  </a:lnTo>
                  <a:lnTo>
                    <a:pt x="237744" y="411479"/>
                  </a:lnTo>
                  <a:lnTo>
                    <a:pt x="285662" y="407301"/>
                  </a:lnTo>
                  <a:lnTo>
                    <a:pt x="330291" y="395317"/>
                  </a:lnTo>
                  <a:lnTo>
                    <a:pt x="370675" y="376352"/>
                  </a:lnTo>
                  <a:lnTo>
                    <a:pt x="405860" y="351234"/>
                  </a:lnTo>
                  <a:lnTo>
                    <a:pt x="434889" y="320787"/>
                  </a:lnTo>
                  <a:lnTo>
                    <a:pt x="456807" y="285839"/>
                  </a:lnTo>
                  <a:lnTo>
                    <a:pt x="470658" y="247214"/>
                  </a:lnTo>
                  <a:lnTo>
                    <a:pt x="475488" y="205739"/>
                  </a:lnTo>
                  <a:lnTo>
                    <a:pt x="470658" y="164265"/>
                  </a:lnTo>
                  <a:lnTo>
                    <a:pt x="456807" y="125640"/>
                  </a:lnTo>
                  <a:lnTo>
                    <a:pt x="434889" y="90692"/>
                  </a:lnTo>
                  <a:lnTo>
                    <a:pt x="405860" y="60245"/>
                  </a:lnTo>
                  <a:lnTo>
                    <a:pt x="370675" y="35127"/>
                  </a:lnTo>
                  <a:lnTo>
                    <a:pt x="330291" y="16162"/>
                  </a:lnTo>
                  <a:lnTo>
                    <a:pt x="285662" y="4178"/>
                  </a:lnTo>
                  <a:lnTo>
                    <a:pt x="237744"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5" name="object 275">
              <a:extLst>
                <a:ext uri="{FF2B5EF4-FFF2-40B4-BE49-F238E27FC236}">
                  <a16:creationId xmlns:a16="http://schemas.microsoft.com/office/drawing/2014/main" id="{CF5D7502-62AC-18F6-6C21-92DF288D3E7D}"/>
                </a:ext>
              </a:extLst>
            </p:cNvPr>
            <p:cNvSpPr/>
            <p:nvPr/>
          </p:nvSpPr>
          <p:spPr>
            <a:xfrm>
              <a:off x="2132075" y="1623059"/>
              <a:ext cx="475615" cy="411480"/>
            </a:xfrm>
            <a:custGeom>
              <a:avLst/>
              <a:gdLst/>
              <a:ahLst/>
              <a:cxnLst/>
              <a:rect l="l" t="t" r="r" b="b"/>
              <a:pathLst>
                <a:path w="475614" h="411480">
                  <a:moveTo>
                    <a:pt x="0" y="205739"/>
                  </a:moveTo>
                  <a:lnTo>
                    <a:pt x="4829" y="164265"/>
                  </a:lnTo>
                  <a:lnTo>
                    <a:pt x="18680" y="125640"/>
                  </a:lnTo>
                  <a:lnTo>
                    <a:pt x="40598" y="90692"/>
                  </a:lnTo>
                  <a:lnTo>
                    <a:pt x="69627" y="60245"/>
                  </a:lnTo>
                  <a:lnTo>
                    <a:pt x="104812" y="35127"/>
                  </a:lnTo>
                  <a:lnTo>
                    <a:pt x="145196" y="16162"/>
                  </a:lnTo>
                  <a:lnTo>
                    <a:pt x="189825" y="4178"/>
                  </a:lnTo>
                  <a:lnTo>
                    <a:pt x="237744" y="0"/>
                  </a:lnTo>
                  <a:lnTo>
                    <a:pt x="285662" y="4178"/>
                  </a:lnTo>
                  <a:lnTo>
                    <a:pt x="330291" y="16162"/>
                  </a:lnTo>
                  <a:lnTo>
                    <a:pt x="370675" y="35127"/>
                  </a:lnTo>
                  <a:lnTo>
                    <a:pt x="405860" y="60245"/>
                  </a:lnTo>
                  <a:lnTo>
                    <a:pt x="434889" y="90692"/>
                  </a:lnTo>
                  <a:lnTo>
                    <a:pt x="456807" y="125640"/>
                  </a:lnTo>
                  <a:lnTo>
                    <a:pt x="470658" y="164265"/>
                  </a:lnTo>
                  <a:lnTo>
                    <a:pt x="475488" y="205739"/>
                  </a:lnTo>
                  <a:lnTo>
                    <a:pt x="470658" y="247214"/>
                  </a:lnTo>
                  <a:lnTo>
                    <a:pt x="456807" y="285839"/>
                  </a:lnTo>
                  <a:lnTo>
                    <a:pt x="434889" y="320787"/>
                  </a:lnTo>
                  <a:lnTo>
                    <a:pt x="405860" y="351234"/>
                  </a:lnTo>
                  <a:lnTo>
                    <a:pt x="370675" y="376352"/>
                  </a:lnTo>
                  <a:lnTo>
                    <a:pt x="330291" y="395317"/>
                  </a:lnTo>
                  <a:lnTo>
                    <a:pt x="285662" y="407301"/>
                  </a:lnTo>
                  <a:lnTo>
                    <a:pt x="237744" y="411479"/>
                  </a:lnTo>
                  <a:lnTo>
                    <a:pt x="189825" y="407301"/>
                  </a:lnTo>
                  <a:lnTo>
                    <a:pt x="145196" y="395317"/>
                  </a:lnTo>
                  <a:lnTo>
                    <a:pt x="104812" y="376352"/>
                  </a:lnTo>
                  <a:lnTo>
                    <a:pt x="69627" y="351234"/>
                  </a:lnTo>
                  <a:lnTo>
                    <a:pt x="40598" y="320787"/>
                  </a:lnTo>
                  <a:lnTo>
                    <a:pt x="18680" y="285839"/>
                  </a:lnTo>
                  <a:lnTo>
                    <a:pt x="4829" y="247214"/>
                  </a:lnTo>
                  <a:lnTo>
                    <a:pt x="0" y="205739"/>
                  </a:lnTo>
                  <a:close/>
                </a:path>
              </a:pathLst>
            </a:custGeom>
            <a:ln w="57150">
              <a:solidFill>
                <a:srgbClr val="E6DFE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6" name="object 276">
              <a:extLst>
                <a:ext uri="{FF2B5EF4-FFF2-40B4-BE49-F238E27FC236}">
                  <a16:creationId xmlns:a16="http://schemas.microsoft.com/office/drawing/2014/main" id="{BA670F27-0791-9237-A43F-C9C5D8B8C9A5}"/>
                </a:ext>
              </a:extLst>
            </p:cNvPr>
            <p:cNvSpPr/>
            <p:nvPr/>
          </p:nvSpPr>
          <p:spPr>
            <a:xfrm>
              <a:off x="2100199" y="1606549"/>
              <a:ext cx="521334" cy="440055"/>
            </a:xfrm>
            <a:custGeom>
              <a:avLst/>
              <a:gdLst/>
              <a:ahLst/>
              <a:cxnLst/>
              <a:rect l="l" t="t" r="r" b="b"/>
              <a:pathLst>
                <a:path w="521335" h="440055">
                  <a:moveTo>
                    <a:pt x="42926" y="300482"/>
                  </a:moveTo>
                  <a:lnTo>
                    <a:pt x="40246" y="298551"/>
                  </a:lnTo>
                  <a:lnTo>
                    <a:pt x="34823" y="298221"/>
                  </a:lnTo>
                  <a:lnTo>
                    <a:pt x="27457" y="299440"/>
                  </a:lnTo>
                  <a:lnTo>
                    <a:pt x="0" y="317119"/>
                  </a:lnTo>
                  <a:lnTo>
                    <a:pt x="2730" y="319062"/>
                  </a:lnTo>
                  <a:lnTo>
                    <a:pt x="8153" y="319392"/>
                  </a:lnTo>
                  <a:lnTo>
                    <a:pt x="15532" y="318173"/>
                  </a:lnTo>
                  <a:lnTo>
                    <a:pt x="42926" y="300482"/>
                  </a:lnTo>
                  <a:close/>
                </a:path>
                <a:path w="521335" h="440055">
                  <a:moveTo>
                    <a:pt x="45847" y="128016"/>
                  </a:moveTo>
                  <a:lnTo>
                    <a:pt x="11849" y="107556"/>
                  </a:lnTo>
                  <a:lnTo>
                    <a:pt x="6324" y="107962"/>
                  </a:lnTo>
                  <a:lnTo>
                    <a:pt x="3429" y="110109"/>
                  </a:lnTo>
                  <a:lnTo>
                    <a:pt x="3924" y="113677"/>
                  </a:lnTo>
                  <a:lnTo>
                    <a:pt x="37477" y="130581"/>
                  </a:lnTo>
                  <a:lnTo>
                    <a:pt x="43002" y="130175"/>
                  </a:lnTo>
                  <a:lnTo>
                    <a:pt x="45847" y="128016"/>
                  </a:lnTo>
                  <a:close/>
                </a:path>
                <a:path w="521335" h="440055">
                  <a:moveTo>
                    <a:pt x="175133" y="399034"/>
                  </a:moveTo>
                  <a:lnTo>
                    <a:pt x="171577" y="397383"/>
                  </a:lnTo>
                  <a:lnTo>
                    <a:pt x="168021" y="395605"/>
                  </a:lnTo>
                  <a:lnTo>
                    <a:pt x="161290" y="402082"/>
                  </a:lnTo>
                  <a:lnTo>
                    <a:pt x="151511" y="421767"/>
                  </a:lnTo>
                  <a:lnTo>
                    <a:pt x="150495" y="431165"/>
                  </a:lnTo>
                  <a:lnTo>
                    <a:pt x="154051" y="432943"/>
                  </a:lnTo>
                  <a:lnTo>
                    <a:pt x="157480" y="434721"/>
                  </a:lnTo>
                  <a:lnTo>
                    <a:pt x="164338" y="428117"/>
                  </a:lnTo>
                  <a:lnTo>
                    <a:pt x="173990" y="408432"/>
                  </a:lnTo>
                  <a:lnTo>
                    <a:pt x="175133" y="399034"/>
                  </a:lnTo>
                  <a:close/>
                </a:path>
                <a:path w="521335" h="440055">
                  <a:moveTo>
                    <a:pt x="180594" y="36068"/>
                  </a:moveTo>
                  <a:lnTo>
                    <a:pt x="180086" y="26543"/>
                  </a:lnTo>
                  <a:lnTo>
                    <a:pt x="170942" y="6604"/>
                  </a:lnTo>
                  <a:lnTo>
                    <a:pt x="164084" y="0"/>
                  </a:lnTo>
                  <a:lnTo>
                    <a:pt x="160020" y="1778"/>
                  </a:lnTo>
                  <a:lnTo>
                    <a:pt x="156083" y="3683"/>
                  </a:lnTo>
                  <a:lnTo>
                    <a:pt x="156591" y="13208"/>
                  </a:lnTo>
                  <a:lnTo>
                    <a:pt x="165735" y="33147"/>
                  </a:lnTo>
                  <a:lnTo>
                    <a:pt x="172593" y="39751"/>
                  </a:lnTo>
                  <a:lnTo>
                    <a:pt x="176657" y="37846"/>
                  </a:lnTo>
                  <a:lnTo>
                    <a:pt x="180594" y="36068"/>
                  </a:lnTo>
                  <a:close/>
                </a:path>
                <a:path w="521335" h="440055">
                  <a:moveTo>
                    <a:pt x="361569" y="436118"/>
                  </a:moveTo>
                  <a:lnTo>
                    <a:pt x="361061" y="426593"/>
                  </a:lnTo>
                  <a:lnTo>
                    <a:pt x="351917" y="406654"/>
                  </a:lnTo>
                  <a:lnTo>
                    <a:pt x="345059" y="400050"/>
                  </a:lnTo>
                  <a:lnTo>
                    <a:pt x="340995" y="401828"/>
                  </a:lnTo>
                  <a:lnTo>
                    <a:pt x="337058" y="403733"/>
                  </a:lnTo>
                  <a:lnTo>
                    <a:pt x="337566" y="413258"/>
                  </a:lnTo>
                  <a:lnTo>
                    <a:pt x="346710" y="433197"/>
                  </a:lnTo>
                  <a:lnTo>
                    <a:pt x="353568" y="439801"/>
                  </a:lnTo>
                  <a:lnTo>
                    <a:pt x="357632" y="437896"/>
                  </a:lnTo>
                  <a:lnTo>
                    <a:pt x="361569" y="436118"/>
                  </a:lnTo>
                  <a:close/>
                </a:path>
                <a:path w="521335" h="440055">
                  <a:moveTo>
                    <a:pt x="373507" y="5334"/>
                  </a:moveTo>
                  <a:lnTo>
                    <a:pt x="369951" y="3683"/>
                  </a:lnTo>
                  <a:lnTo>
                    <a:pt x="366522" y="1905"/>
                  </a:lnTo>
                  <a:lnTo>
                    <a:pt x="359664" y="8382"/>
                  </a:lnTo>
                  <a:lnTo>
                    <a:pt x="350012" y="28067"/>
                  </a:lnTo>
                  <a:lnTo>
                    <a:pt x="348869" y="37465"/>
                  </a:lnTo>
                  <a:lnTo>
                    <a:pt x="352425" y="39243"/>
                  </a:lnTo>
                  <a:lnTo>
                    <a:pt x="355981" y="41021"/>
                  </a:lnTo>
                  <a:lnTo>
                    <a:pt x="362712" y="34417"/>
                  </a:lnTo>
                  <a:lnTo>
                    <a:pt x="367665" y="24638"/>
                  </a:lnTo>
                  <a:lnTo>
                    <a:pt x="372491" y="14732"/>
                  </a:lnTo>
                  <a:lnTo>
                    <a:pt x="373507" y="5334"/>
                  </a:lnTo>
                  <a:close/>
                </a:path>
                <a:path w="521335" h="440055">
                  <a:moveTo>
                    <a:pt x="514223" y="328041"/>
                  </a:moveTo>
                  <a:lnTo>
                    <a:pt x="480161" y="307581"/>
                  </a:lnTo>
                  <a:lnTo>
                    <a:pt x="474637" y="307987"/>
                  </a:lnTo>
                  <a:lnTo>
                    <a:pt x="471805" y="310134"/>
                  </a:lnTo>
                  <a:lnTo>
                    <a:pt x="472224" y="313702"/>
                  </a:lnTo>
                  <a:lnTo>
                    <a:pt x="505790" y="330606"/>
                  </a:lnTo>
                  <a:lnTo>
                    <a:pt x="511314" y="330200"/>
                  </a:lnTo>
                  <a:lnTo>
                    <a:pt x="514223" y="328041"/>
                  </a:lnTo>
                  <a:close/>
                </a:path>
                <a:path w="521335" h="440055">
                  <a:moveTo>
                    <a:pt x="520827" y="114681"/>
                  </a:moveTo>
                  <a:lnTo>
                    <a:pt x="518083" y="112750"/>
                  </a:lnTo>
                  <a:lnTo>
                    <a:pt x="512660" y="112420"/>
                  </a:lnTo>
                  <a:lnTo>
                    <a:pt x="505282" y="113639"/>
                  </a:lnTo>
                  <a:lnTo>
                    <a:pt x="477901" y="131318"/>
                  </a:lnTo>
                  <a:lnTo>
                    <a:pt x="480568" y="133261"/>
                  </a:lnTo>
                  <a:lnTo>
                    <a:pt x="485990" y="133591"/>
                  </a:lnTo>
                  <a:lnTo>
                    <a:pt x="493356" y="132372"/>
                  </a:lnTo>
                  <a:lnTo>
                    <a:pt x="520827"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7" name="object 277">
              <a:extLst>
                <a:ext uri="{FF2B5EF4-FFF2-40B4-BE49-F238E27FC236}">
                  <a16:creationId xmlns:a16="http://schemas.microsoft.com/office/drawing/2014/main" id="{6B851DF8-6331-CF9B-F02D-CA0EC37C5CFD}"/>
                </a:ext>
              </a:extLst>
            </p:cNvPr>
            <p:cNvSpPr/>
            <p:nvPr/>
          </p:nvSpPr>
          <p:spPr>
            <a:xfrm>
              <a:off x="2157983" y="1743455"/>
              <a:ext cx="79375" cy="121920"/>
            </a:xfrm>
            <a:custGeom>
              <a:avLst/>
              <a:gdLst/>
              <a:ahLst/>
              <a:cxnLst/>
              <a:rect l="l" t="t" r="r" b="b"/>
              <a:pathLst>
                <a:path w="79375" h="121919">
                  <a:moveTo>
                    <a:pt x="0" y="101854"/>
                  </a:moveTo>
                  <a:lnTo>
                    <a:pt x="9975" y="109930"/>
                  </a:lnTo>
                  <a:lnTo>
                    <a:pt x="19224" y="116744"/>
                  </a:lnTo>
                  <a:lnTo>
                    <a:pt x="27021" y="121034"/>
                  </a:lnTo>
                  <a:lnTo>
                    <a:pt x="32639"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6" y="43053"/>
                  </a:lnTo>
                  <a:lnTo>
                    <a:pt x="71657" y="37582"/>
                  </a:lnTo>
                  <a:lnTo>
                    <a:pt x="59705" y="32432"/>
                  </a:lnTo>
                  <a:lnTo>
                    <a:pt x="47873" y="27354"/>
                  </a:lnTo>
                  <a:lnTo>
                    <a:pt x="42672" y="22098"/>
                  </a:lnTo>
                  <a:lnTo>
                    <a:pt x="45940" y="16698"/>
                  </a:lnTo>
                  <a:lnTo>
                    <a:pt x="54244" y="11191"/>
                  </a:lnTo>
                  <a:lnTo>
                    <a:pt x="65907" y="5613"/>
                  </a:lnTo>
                  <a:lnTo>
                    <a:pt x="79248" y="0"/>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8" name="object 278">
              <a:extLst>
                <a:ext uri="{FF2B5EF4-FFF2-40B4-BE49-F238E27FC236}">
                  <a16:creationId xmlns:a16="http://schemas.microsoft.com/office/drawing/2014/main" id="{E0190F11-E6A6-5266-FB21-84A9658183D7}"/>
                </a:ext>
              </a:extLst>
            </p:cNvPr>
            <p:cNvSpPr/>
            <p:nvPr/>
          </p:nvSpPr>
          <p:spPr>
            <a:xfrm>
              <a:off x="2216495" y="1673351"/>
              <a:ext cx="158115" cy="67310"/>
            </a:xfrm>
            <a:custGeom>
              <a:avLst/>
              <a:gdLst/>
              <a:ahLst/>
              <a:cxnLst/>
              <a:rect l="l" t="t" r="r" b="b"/>
              <a:pathLst>
                <a:path w="158114"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9" name="object 279">
              <a:extLst>
                <a:ext uri="{FF2B5EF4-FFF2-40B4-BE49-F238E27FC236}">
                  <a16:creationId xmlns:a16="http://schemas.microsoft.com/office/drawing/2014/main" id="{3296EC0B-AACF-0C5D-B38E-1E23D59B805B}"/>
                </a:ext>
              </a:extLst>
            </p:cNvPr>
            <p:cNvSpPr/>
            <p:nvPr/>
          </p:nvSpPr>
          <p:spPr>
            <a:xfrm>
              <a:off x="2374391" y="1658238"/>
              <a:ext cx="131445" cy="118745"/>
            </a:xfrm>
            <a:custGeom>
              <a:avLst/>
              <a:gdLst/>
              <a:ahLst/>
              <a:cxnLst/>
              <a:rect l="l" t="t" r="r" b="b"/>
              <a:pathLst>
                <a:path w="131444" h="118744">
                  <a:moveTo>
                    <a:pt x="0" y="17272"/>
                  </a:moveTo>
                  <a:lnTo>
                    <a:pt x="10884" y="24481"/>
                  </a:lnTo>
                  <a:lnTo>
                    <a:pt x="21256" y="30464"/>
                  </a:lnTo>
                  <a:lnTo>
                    <a:pt x="30557" y="34041"/>
                  </a:lnTo>
                  <a:lnTo>
                    <a:pt x="38226" y="34036"/>
                  </a:lnTo>
                  <a:lnTo>
                    <a:pt x="43501" y="27753"/>
                  </a:lnTo>
                  <a:lnTo>
                    <a:pt x="46894" y="16541"/>
                  </a:lnTo>
                  <a:lnTo>
                    <a:pt x="49764" y="5568"/>
                  </a:lnTo>
                  <a:lnTo>
                    <a:pt x="53466" y="0"/>
                  </a:lnTo>
                  <a:lnTo>
                    <a:pt x="58247" y="3014"/>
                  </a:lnTo>
                  <a:lnTo>
                    <a:pt x="63420" y="11255"/>
                  </a:lnTo>
                  <a:lnTo>
                    <a:pt x="68951" y="20091"/>
                  </a:lnTo>
                  <a:lnTo>
                    <a:pt x="74802" y="24891"/>
                  </a:lnTo>
                  <a:lnTo>
                    <a:pt x="81805" y="22945"/>
                  </a:lnTo>
                  <a:lnTo>
                    <a:pt x="89677" y="17129"/>
                  </a:lnTo>
                  <a:lnTo>
                    <a:pt x="96716" y="11479"/>
                  </a:lnTo>
                  <a:lnTo>
                    <a:pt x="101218" y="10033"/>
                  </a:lnTo>
                  <a:lnTo>
                    <a:pt x="101228" y="15228"/>
                  </a:lnTo>
                  <a:lnTo>
                    <a:pt x="98155" y="24447"/>
                  </a:lnTo>
                  <a:lnTo>
                    <a:pt x="95343" y="34143"/>
                  </a:lnTo>
                  <a:lnTo>
                    <a:pt x="96138" y="40766"/>
                  </a:lnTo>
                  <a:lnTo>
                    <a:pt x="103489" y="42568"/>
                  </a:lnTo>
                  <a:lnTo>
                    <a:pt x="114934" y="41656"/>
                  </a:lnTo>
                  <a:lnTo>
                    <a:pt x="125714" y="40552"/>
                  </a:lnTo>
                  <a:lnTo>
                    <a:pt x="131063" y="41783"/>
                  </a:lnTo>
                  <a:lnTo>
                    <a:pt x="127498" y="46460"/>
                  </a:lnTo>
                  <a:lnTo>
                    <a:pt x="118348" y="53101"/>
                  </a:lnTo>
                  <a:lnTo>
                    <a:pt x="108793" y="60338"/>
                  </a:lnTo>
                  <a:lnTo>
                    <a:pt x="104012" y="66801"/>
                  </a:lnTo>
                  <a:lnTo>
                    <a:pt x="107249" y="72314"/>
                  </a:lnTo>
                  <a:lnTo>
                    <a:pt x="115141" y="77565"/>
                  </a:lnTo>
                  <a:lnTo>
                    <a:pt x="122961" y="82482"/>
                  </a:lnTo>
                  <a:lnTo>
                    <a:pt x="125983" y="86995"/>
                  </a:lnTo>
                  <a:lnTo>
                    <a:pt x="120802" y="90989"/>
                  </a:lnTo>
                  <a:lnTo>
                    <a:pt x="110728" y="94567"/>
                  </a:lnTo>
                  <a:lnTo>
                    <a:pt x="100820" y="97978"/>
                  </a:lnTo>
                  <a:lnTo>
                    <a:pt x="96138" y="101473"/>
                  </a:lnTo>
                  <a:lnTo>
                    <a:pt x="99490" y="105358"/>
                  </a:lnTo>
                  <a:lnTo>
                    <a:pt x="107711" y="109410"/>
                  </a:lnTo>
                  <a:lnTo>
                    <a:pt x="116909" y="113081"/>
                  </a:lnTo>
                  <a:lnTo>
                    <a:pt x="123189" y="115824"/>
                  </a:lnTo>
                  <a:lnTo>
                    <a:pt x="127762" y="118745"/>
                  </a:lnTo>
                  <a:lnTo>
                    <a:pt x="125730" y="118745"/>
                  </a:lnTo>
                  <a:lnTo>
                    <a:pt x="123697" y="118745"/>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0" name="object 280">
              <a:extLst>
                <a:ext uri="{FF2B5EF4-FFF2-40B4-BE49-F238E27FC236}">
                  <a16:creationId xmlns:a16="http://schemas.microsoft.com/office/drawing/2014/main" id="{18568313-E02E-176C-EEBE-1E67A90942FD}"/>
                </a:ext>
              </a:extLst>
            </p:cNvPr>
            <p:cNvSpPr/>
            <p:nvPr/>
          </p:nvSpPr>
          <p:spPr>
            <a:xfrm>
              <a:off x="2462656" y="1776983"/>
              <a:ext cx="119380" cy="167640"/>
            </a:xfrm>
            <a:custGeom>
              <a:avLst/>
              <a:gdLst/>
              <a:ahLst/>
              <a:cxnLst/>
              <a:rect l="l" t="t" r="r" b="b"/>
              <a:pathLst>
                <a:path w="119380" h="167639">
                  <a:moveTo>
                    <a:pt x="36575" y="0"/>
                  </a:moveTo>
                  <a:lnTo>
                    <a:pt x="31710" y="9804"/>
                  </a:lnTo>
                  <a:lnTo>
                    <a:pt x="27939"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8"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5"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6"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1" name="object 281">
              <a:extLst>
                <a:ext uri="{FF2B5EF4-FFF2-40B4-BE49-F238E27FC236}">
                  <a16:creationId xmlns:a16="http://schemas.microsoft.com/office/drawing/2014/main" id="{6D3981CD-55D4-205D-1A72-EDAB5DDCB24D}"/>
                </a:ext>
              </a:extLst>
            </p:cNvPr>
            <p:cNvSpPr/>
            <p:nvPr/>
          </p:nvSpPr>
          <p:spPr>
            <a:xfrm>
              <a:off x="2414015" y="1944623"/>
              <a:ext cx="73660" cy="40005"/>
            </a:xfrm>
            <a:custGeom>
              <a:avLst/>
              <a:gdLst/>
              <a:ahLst/>
              <a:cxnLst/>
              <a:rect l="l" t="t" r="r" b="b"/>
              <a:pathLst>
                <a:path w="73660" h="40005">
                  <a:moveTo>
                    <a:pt x="58165" y="0"/>
                  </a:moveTo>
                  <a:lnTo>
                    <a:pt x="65053" y="8745"/>
                  </a:lnTo>
                  <a:lnTo>
                    <a:pt x="70500" y="16716"/>
                  </a:lnTo>
                  <a:lnTo>
                    <a:pt x="73114" y="23092"/>
                  </a:lnTo>
                  <a:lnTo>
                    <a:pt x="71500" y="27050"/>
                  </a:lnTo>
                  <a:lnTo>
                    <a:pt x="63519" y="27049"/>
                  </a:lnTo>
                  <a:lnTo>
                    <a:pt x="50514" y="23987"/>
                  </a:lnTo>
                  <a:lnTo>
                    <a:pt x="36318" y="20710"/>
                  </a:lnTo>
                  <a:lnTo>
                    <a:pt x="24764" y="20065"/>
                  </a:lnTo>
                  <a:lnTo>
                    <a:pt x="16769" y="22746"/>
                  </a:lnTo>
                  <a:lnTo>
                    <a:pt x="10334" y="27320"/>
                  </a:lnTo>
                  <a:lnTo>
                    <a:pt x="4923" y="33156"/>
                  </a:lnTo>
                  <a:lnTo>
                    <a:pt x="0" y="39624"/>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2" name="object 282">
              <a:extLst>
                <a:ext uri="{FF2B5EF4-FFF2-40B4-BE49-F238E27FC236}">
                  <a16:creationId xmlns:a16="http://schemas.microsoft.com/office/drawing/2014/main" id="{9A22BEB7-2ACD-122C-629C-5DC9DDB434BA}"/>
                </a:ext>
              </a:extLst>
            </p:cNvPr>
            <p:cNvSpPr/>
            <p:nvPr/>
          </p:nvSpPr>
          <p:spPr>
            <a:xfrm>
              <a:off x="2267946" y="1941702"/>
              <a:ext cx="146685" cy="45720"/>
            </a:xfrm>
            <a:custGeom>
              <a:avLst/>
              <a:gdLst/>
              <a:ahLst/>
              <a:cxnLst/>
              <a:rect l="l" t="t" r="r" b="b"/>
              <a:pathLst>
                <a:path w="146685"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3" name="object 283">
              <a:extLst>
                <a:ext uri="{FF2B5EF4-FFF2-40B4-BE49-F238E27FC236}">
                  <a16:creationId xmlns:a16="http://schemas.microsoft.com/office/drawing/2014/main" id="{1D71BC23-3677-E5B4-4032-07626F9179A0}"/>
                </a:ext>
              </a:extLst>
            </p:cNvPr>
            <p:cNvPicPr/>
            <p:nvPr/>
          </p:nvPicPr>
          <p:blipFill>
            <a:blip r:embed="rId85" cstate="print"/>
            <a:stretch>
              <a:fillRect/>
            </a:stretch>
          </p:blipFill>
          <p:spPr>
            <a:xfrm>
              <a:off x="3148583" y="3145536"/>
              <a:ext cx="420623" cy="365760"/>
            </a:xfrm>
            <a:prstGeom prst="rect">
              <a:avLst/>
            </a:prstGeom>
          </p:spPr>
        </p:pic>
        <p:pic>
          <p:nvPicPr>
            <p:cNvPr id="284" name="object 284">
              <a:extLst>
                <a:ext uri="{FF2B5EF4-FFF2-40B4-BE49-F238E27FC236}">
                  <a16:creationId xmlns:a16="http://schemas.microsoft.com/office/drawing/2014/main" id="{81295E00-CE0F-0E3F-2319-196D30B2A185}"/>
                </a:ext>
              </a:extLst>
            </p:cNvPr>
            <p:cNvPicPr/>
            <p:nvPr/>
          </p:nvPicPr>
          <p:blipFill>
            <a:blip r:embed="rId86" cstate="print"/>
            <a:stretch>
              <a:fillRect/>
            </a:stretch>
          </p:blipFill>
          <p:spPr>
            <a:xfrm>
              <a:off x="3646550" y="4444111"/>
              <a:ext cx="374510" cy="403416"/>
            </a:xfrm>
            <a:prstGeom prst="rect">
              <a:avLst/>
            </a:prstGeom>
          </p:spPr>
        </p:pic>
        <p:sp>
          <p:nvSpPr>
            <p:cNvPr id="285" name="object 285">
              <a:extLst>
                <a:ext uri="{FF2B5EF4-FFF2-40B4-BE49-F238E27FC236}">
                  <a16:creationId xmlns:a16="http://schemas.microsoft.com/office/drawing/2014/main" id="{577A15DA-FFC1-6BF7-0EC7-E266C2B3D06E}"/>
                </a:ext>
              </a:extLst>
            </p:cNvPr>
            <p:cNvSpPr/>
            <p:nvPr/>
          </p:nvSpPr>
          <p:spPr>
            <a:xfrm>
              <a:off x="3653916" y="4600447"/>
              <a:ext cx="319405" cy="324485"/>
            </a:xfrm>
            <a:custGeom>
              <a:avLst/>
              <a:gdLst/>
              <a:ahLst/>
              <a:cxnLst/>
              <a:rect l="l" t="t" r="r" b="b"/>
              <a:pathLst>
                <a:path w="319404" h="324485">
                  <a:moveTo>
                    <a:pt x="318897" y="0"/>
                  </a:moveTo>
                  <a:lnTo>
                    <a:pt x="289877" y="40407"/>
                  </a:lnTo>
                  <a:lnTo>
                    <a:pt x="259152" y="79813"/>
                  </a:lnTo>
                  <a:lnTo>
                    <a:pt x="226765" y="118175"/>
                  </a:lnTo>
                  <a:lnTo>
                    <a:pt x="192760" y="155453"/>
                  </a:lnTo>
                  <a:lnTo>
                    <a:pt x="157181" y="191604"/>
                  </a:lnTo>
                  <a:lnTo>
                    <a:pt x="120071" y="226586"/>
                  </a:lnTo>
                  <a:lnTo>
                    <a:pt x="81475" y="260358"/>
                  </a:lnTo>
                  <a:lnTo>
                    <a:pt x="41437" y="292878"/>
                  </a:lnTo>
                  <a:lnTo>
                    <a:pt x="0" y="32410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6" name="object 286">
              <a:extLst>
                <a:ext uri="{FF2B5EF4-FFF2-40B4-BE49-F238E27FC236}">
                  <a16:creationId xmlns:a16="http://schemas.microsoft.com/office/drawing/2014/main" id="{50130FF5-8D4F-D781-5339-0329F28999F4}"/>
                </a:ext>
              </a:extLst>
            </p:cNvPr>
            <p:cNvSpPr/>
            <p:nvPr/>
          </p:nvSpPr>
          <p:spPr>
            <a:xfrm>
              <a:off x="7598664" y="1612467"/>
              <a:ext cx="274320" cy="134620"/>
            </a:xfrm>
            <a:custGeom>
              <a:avLst/>
              <a:gdLst/>
              <a:ahLst/>
              <a:cxnLst/>
              <a:rect l="l" t="t" r="r" b="b"/>
              <a:pathLst>
                <a:path w="274320" h="134619">
                  <a:moveTo>
                    <a:pt x="0" y="118161"/>
                  </a:moveTo>
                  <a:lnTo>
                    <a:pt x="7403" y="123733"/>
                  </a:lnTo>
                  <a:lnTo>
                    <a:pt x="14652" y="128448"/>
                  </a:lnTo>
                  <a:lnTo>
                    <a:pt x="21591" y="131448"/>
                  </a:lnTo>
                  <a:lnTo>
                    <a:pt x="28066" y="131877"/>
                  </a:lnTo>
                  <a:lnTo>
                    <a:pt x="33889" y="127773"/>
                  </a:lnTo>
                  <a:lnTo>
                    <a:pt x="39211" y="120098"/>
                  </a:lnTo>
                  <a:lnTo>
                    <a:pt x="44390" y="112660"/>
                  </a:lnTo>
                  <a:lnTo>
                    <a:pt x="49783" y="109271"/>
                  </a:lnTo>
                  <a:lnTo>
                    <a:pt x="55504" y="112579"/>
                  </a:lnTo>
                  <a:lnTo>
                    <a:pt x="61356" y="120018"/>
                  </a:lnTo>
                  <a:lnTo>
                    <a:pt x="67232" y="127577"/>
                  </a:lnTo>
                  <a:lnTo>
                    <a:pt x="73025" y="131242"/>
                  </a:lnTo>
                  <a:lnTo>
                    <a:pt x="78573" y="128559"/>
                  </a:lnTo>
                  <a:lnTo>
                    <a:pt x="83978" y="122066"/>
                  </a:lnTo>
                  <a:lnTo>
                    <a:pt x="89527" y="115526"/>
                  </a:lnTo>
                  <a:lnTo>
                    <a:pt x="95503" y="112700"/>
                  </a:lnTo>
                  <a:lnTo>
                    <a:pt x="102286" y="116409"/>
                  </a:lnTo>
                  <a:lnTo>
                    <a:pt x="109664" y="123987"/>
                  </a:lnTo>
                  <a:lnTo>
                    <a:pt x="116756" y="131256"/>
                  </a:lnTo>
                  <a:lnTo>
                    <a:pt x="122681" y="134036"/>
                  </a:lnTo>
                  <a:lnTo>
                    <a:pt x="126593" y="129345"/>
                  </a:lnTo>
                  <a:lnTo>
                    <a:pt x="129111" y="120034"/>
                  </a:lnTo>
                  <a:lnTo>
                    <a:pt x="131843" y="110676"/>
                  </a:lnTo>
                  <a:lnTo>
                    <a:pt x="136397" y="105842"/>
                  </a:lnTo>
                  <a:lnTo>
                    <a:pt x="144347" y="108708"/>
                  </a:lnTo>
                  <a:lnTo>
                    <a:pt x="154463" y="116193"/>
                  </a:lnTo>
                  <a:lnTo>
                    <a:pt x="164151" y="123487"/>
                  </a:lnTo>
                  <a:lnTo>
                    <a:pt x="170814" y="125781"/>
                  </a:lnTo>
                  <a:lnTo>
                    <a:pt x="172154" y="120173"/>
                  </a:lnTo>
                  <a:lnTo>
                    <a:pt x="170005" y="109779"/>
                  </a:lnTo>
                  <a:lnTo>
                    <a:pt x="168261" y="98813"/>
                  </a:lnTo>
                  <a:lnTo>
                    <a:pt x="170814" y="91491"/>
                  </a:lnTo>
                  <a:lnTo>
                    <a:pt x="180978" y="90156"/>
                  </a:lnTo>
                  <a:lnTo>
                    <a:pt x="195929" y="92142"/>
                  </a:lnTo>
                  <a:lnTo>
                    <a:pt x="210355" y="94152"/>
                  </a:lnTo>
                  <a:lnTo>
                    <a:pt x="218947" y="92888"/>
                  </a:lnTo>
                  <a:lnTo>
                    <a:pt x="218043" y="86165"/>
                  </a:lnTo>
                  <a:lnTo>
                    <a:pt x="211232" y="76251"/>
                  </a:lnTo>
                  <a:lnTo>
                    <a:pt x="204088" y="66242"/>
                  </a:lnTo>
                  <a:lnTo>
                    <a:pt x="202183" y="59233"/>
                  </a:lnTo>
                  <a:lnTo>
                    <a:pt x="208885" y="57148"/>
                  </a:lnTo>
                  <a:lnTo>
                    <a:pt x="220646" y="57979"/>
                  </a:lnTo>
                  <a:lnTo>
                    <a:pt x="232384" y="58929"/>
                  </a:lnTo>
                  <a:lnTo>
                    <a:pt x="239013" y="57201"/>
                  </a:lnTo>
                  <a:lnTo>
                    <a:pt x="237112" y="50925"/>
                  </a:lnTo>
                  <a:lnTo>
                    <a:pt x="230092" y="42040"/>
                  </a:lnTo>
                  <a:lnTo>
                    <a:pt x="223119" y="33180"/>
                  </a:lnTo>
                  <a:lnTo>
                    <a:pt x="221360" y="26975"/>
                  </a:lnTo>
                  <a:lnTo>
                    <a:pt x="228302" y="24997"/>
                  </a:lnTo>
                  <a:lnTo>
                    <a:pt x="240410" y="25530"/>
                  </a:lnTo>
                  <a:lnTo>
                    <a:pt x="252614" y="26279"/>
                  </a:lnTo>
                  <a:lnTo>
                    <a:pt x="259841" y="24943"/>
                  </a:lnTo>
                  <a:lnTo>
                    <a:pt x="259147" y="19970"/>
                  </a:lnTo>
                  <a:lnTo>
                    <a:pt x="253714" y="12973"/>
                  </a:lnTo>
                  <a:lnTo>
                    <a:pt x="247947" y="6119"/>
                  </a:lnTo>
                  <a:lnTo>
                    <a:pt x="246252" y="1575"/>
                  </a:lnTo>
                  <a:lnTo>
                    <a:pt x="249852" y="0"/>
                  </a:lnTo>
                  <a:lnTo>
                    <a:pt x="256381" y="210"/>
                  </a:lnTo>
                  <a:lnTo>
                    <a:pt x="264862" y="1611"/>
                  </a:lnTo>
                  <a:lnTo>
                    <a:pt x="274319" y="3607"/>
                  </a:lnTo>
                </a:path>
              </a:pathLst>
            </a:custGeom>
            <a:ln w="19050">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7" name="object 287">
              <a:extLst>
                <a:ext uri="{FF2B5EF4-FFF2-40B4-BE49-F238E27FC236}">
                  <a16:creationId xmlns:a16="http://schemas.microsoft.com/office/drawing/2014/main" id="{9388C7C1-D466-1A0C-C382-C75C9AD099FB}"/>
                </a:ext>
              </a:extLst>
            </p:cNvPr>
            <p:cNvSpPr/>
            <p:nvPr/>
          </p:nvSpPr>
          <p:spPr>
            <a:xfrm>
              <a:off x="7869935" y="1578863"/>
              <a:ext cx="97790" cy="33655"/>
            </a:xfrm>
            <a:custGeom>
              <a:avLst/>
              <a:gdLst/>
              <a:ahLst/>
              <a:cxnLst/>
              <a:rect l="l" t="t" r="r" b="b"/>
              <a:pathLst>
                <a:path w="97790" h="33655">
                  <a:moveTo>
                    <a:pt x="0" y="33527"/>
                  </a:moveTo>
                  <a:lnTo>
                    <a:pt x="4121" y="24655"/>
                  </a:lnTo>
                  <a:lnTo>
                    <a:pt x="8397" y="16748"/>
                  </a:lnTo>
                  <a:lnTo>
                    <a:pt x="12983" y="10721"/>
                  </a:lnTo>
                  <a:lnTo>
                    <a:pt x="18034" y="7493"/>
                  </a:lnTo>
                  <a:lnTo>
                    <a:pt x="23993" y="8997"/>
                  </a:lnTo>
                  <a:lnTo>
                    <a:pt x="30654" y="14192"/>
                  </a:lnTo>
                  <a:lnTo>
                    <a:pt x="37197" y="19530"/>
                  </a:lnTo>
                  <a:lnTo>
                    <a:pt x="42799" y="21462"/>
                  </a:lnTo>
                  <a:lnTo>
                    <a:pt x="49149" y="20320"/>
                  </a:lnTo>
                  <a:lnTo>
                    <a:pt x="50038" y="1143"/>
                  </a:lnTo>
                  <a:lnTo>
                    <a:pt x="56642" y="508"/>
                  </a:lnTo>
                  <a:lnTo>
                    <a:pt x="62358" y="2917"/>
                  </a:lnTo>
                  <a:lnTo>
                    <a:pt x="69135" y="8826"/>
                  </a:lnTo>
                  <a:lnTo>
                    <a:pt x="75983" y="14831"/>
                  </a:lnTo>
                  <a:lnTo>
                    <a:pt x="81915" y="17525"/>
                  </a:lnTo>
                  <a:lnTo>
                    <a:pt x="88646" y="17399"/>
                  </a:lnTo>
                  <a:lnTo>
                    <a:pt x="93091" y="8762"/>
                  </a:lnTo>
                  <a:lnTo>
                    <a:pt x="97536" y="0"/>
                  </a:lnTo>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8" name="object 288">
              <a:extLst>
                <a:ext uri="{FF2B5EF4-FFF2-40B4-BE49-F238E27FC236}">
                  <a16:creationId xmlns:a16="http://schemas.microsoft.com/office/drawing/2014/main" id="{641D0242-A2AC-405C-FB5D-2C4291043DCB}"/>
                </a:ext>
              </a:extLst>
            </p:cNvPr>
            <p:cNvPicPr/>
            <p:nvPr/>
          </p:nvPicPr>
          <p:blipFill>
            <a:blip r:embed="rId87" cstate="print"/>
            <a:stretch>
              <a:fillRect/>
            </a:stretch>
          </p:blipFill>
          <p:spPr>
            <a:xfrm>
              <a:off x="7336345" y="1718690"/>
              <a:ext cx="268763" cy="214439"/>
            </a:xfrm>
            <a:prstGeom prst="rect">
              <a:avLst/>
            </a:prstGeom>
          </p:spPr>
        </p:pic>
        <p:sp>
          <p:nvSpPr>
            <p:cNvPr id="289" name="object 289">
              <a:extLst>
                <a:ext uri="{FF2B5EF4-FFF2-40B4-BE49-F238E27FC236}">
                  <a16:creationId xmlns:a16="http://schemas.microsoft.com/office/drawing/2014/main" id="{EBF88975-C650-0B6C-2313-8394DA0EA6F3}"/>
                </a:ext>
              </a:extLst>
            </p:cNvPr>
            <p:cNvSpPr/>
            <p:nvPr/>
          </p:nvSpPr>
          <p:spPr>
            <a:xfrm>
              <a:off x="7578852" y="1363979"/>
              <a:ext cx="231775" cy="316230"/>
            </a:xfrm>
            <a:custGeom>
              <a:avLst/>
              <a:gdLst/>
              <a:ahLst/>
              <a:cxnLst/>
              <a:rect l="l" t="t" r="r" b="b"/>
              <a:pathLst>
                <a:path w="231775" h="316230">
                  <a:moveTo>
                    <a:pt x="231775" y="31597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0" name="object 290">
              <a:extLst>
                <a:ext uri="{FF2B5EF4-FFF2-40B4-BE49-F238E27FC236}">
                  <a16:creationId xmlns:a16="http://schemas.microsoft.com/office/drawing/2014/main" id="{ABE4ABB1-2BE9-190F-9B75-12E457BF1419}"/>
                </a:ext>
              </a:extLst>
            </p:cNvPr>
            <p:cNvPicPr/>
            <p:nvPr/>
          </p:nvPicPr>
          <p:blipFill>
            <a:blip r:embed="rId88" cstate="print"/>
            <a:stretch>
              <a:fillRect/>
            </a:stretch>
          </p:blipFill>
          <p:spPr>
            <a:xfrm>
              <a:off x="7503414" y="2589149"/>
              <a:ext cx="235711" cy="286638"/>
            </a:xfrm>
            <a:prstGeom prst="rect">
              <a:avLst/>
            </a:prstGeom>
          </p:spPr>
        </p:pic>
        <p:pic>
          <p:nvPicPr>
            <p:cNvPr id="291" name="object 291">
              <a:extLst>
                <a:ext uri="{FF2B5EF4-FFF2-40B4-BE49-F238E27FC236}">
                  <a16:creationId xmlns:a16="http://schemas.microsoft.com/office/drawing/2014/main" id="{ED653484-B89B-52F8-2D14-860372EFB078}"/>
                </a:ext>
              </a:extLst>
            </p:cNvPr>
            <p:cNvPicPr/>
            <p:nvPr/>
          </p:nvPicPr>
          <p:blipFill>
            <a:blip r:embed="rId89" cstate="print"/>
            <a:stretch>
              <a:fillRect/>
            </a:stretch>
          </p:blipFill>
          <p:spPr>
            <a:xfrm>
              <a:off x="7070090" y="2873375"/>
              <a:ext cx="235584" cy="284988"/>
            </a:xfrm>
            <a:prstGeom prst="rect">
              <a:avLst/>
            </a:prstGeom>
          </p:spPr>
        </p:pic>
      </p:grpSp>
      <p:sp>
        <p:nvSpPr>
          <p:cNvPr id="292" name="object 292">
            <a:extLst>
              <a:ext uri="{FF2B5EF4-FFF2-40B4-BE49-F238E27FC236}">
                <a16:creationId xmlns:a16="http://schemas.microsoft.com/office/drawing/2014/main" id="{C8C2A856-4A63-61EE-C565-669CD1BFDA3E}"/>
              </a:ext>
            </a:extLst>
          </p:cNvPr>
          <p:cNvSpPr txBox="1"/>
          <p:nvPr/>
        </p:nvSpPr>
        <p:spPr>
          <a:xfrm>
            <a:off x="7680197" y="3408044"/>
            <a:ext cx="1033780" cy="180819"/>
          </a:xfrm>
          <a:prstGeom prst="rect">
            <a:avLst/>
          </a:prstGeom>
        </p:spPr>
        <p:txBody>
          <a:bodyPr vert="horz" wrap="square" lIns="0" tIns="11430" rIns="0" bIns="0" rtlCol="0">
            <a:spAutoFit/>
          </a:bodyPr>
          <a:lstStyle/>
          <a:p>
            <a:pPr marL="12700">
              <a:lnSpc>
                <a:spcPct val="100000"/>
              </a:lnSpc>
              <a:spcBef>
                <a:spcPts val="9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a:t>
            </a:r>
            <a:endParaRPr sz="1100">
              <a:latin typeface="BIZ UDPゴシック" panose="020B0400000000000000" pitchFamily="50" charset="-128"/>
              <a:ea typeface="BIZ UDPゴシック" panose="020B0400000000000000" pitchFamily="50" charset="-128"/>
              <a:cs typeface="ＭＳ Ｐゴシック"/>
            </a:endParaRPr>
          </a:p>
        </p:txBody>
      </p:sp>
      <p:sp>
        <p:nvSpPr>
          <p:cNvPr id="293" name="object 293">
            <a:extLst>
              <a:ext uri="{FF2B5EF4-FFF2-40B4-BE49-F238E27FC236}">
                <a16:creationId xmlns:a16="http://schemas.microsoft.com/office/drawing/2014/main" id="{8A5698C1-E4A9-BB06-A4C6-87C8505551F7}"/>
              </a:ext>
            </a:extLst>
          </p:cNvPr>
          <p:cNvSpPr txBox="1"/>
          <p:nvPr/>
        </p:nvSpPr>
        <p:spPr>
          <a:xfrm>
            <a:off x="2811526" y="1983435"/>
            <a:ext cx="895350" cy="174407"/>
          </a:xfrm>
          <a:prstGeom prst="rect">
            <a:avLst/>
          </a:prstGeom>
        </p:spPr>
        <p:txBody>
          <a:bodyPr vert="horz" wrap="square" lIns="0" tIns="12700" rIns="0" bIns="0" rtlCol="0">
            <a:spAutoFit/>
          </a:bodyPr>
          <a:lstStyle/>
          <a:p>
            <a:pPr marL="12700">
              <a:lnSpc>
                <a:spcPct val="100000"/>
              </a:lnSpc>
              <a:spcBef>
                <a:spcPts val="100"/>
              </a:spcBef>
            </a:pPr>
            <a:r>
              <a:rPr sz="1050" spc="-10" dirty="0">
                <a:latin typeface="BIZ UDPゴシック" panose="020B0400000000000000" pitchFamily="50" charset="-128"/>
                <a:ea typeface="BIZ UDPゴシック" panose="020B0400000000000000" pitchFamily="50" charset="-128"/>
                <a:cs typeface="ＭＳ Ｐゴシック"/>
              </a:rPr>
              <a:t>Spike</a:t>
            </a:r>
            <a:r>
              <a:rPr sz="1050" spc="-20" dirty="0">
                <a:latin typeface="BIZ UDPゴシック" panose="020B0400000000000000" pitchFamily="50" charset="-128"/>
                <a:ea typeface="BIZ UDPゴシック" panose="020B0400000000000000" pitchFamily="50" charset="-128"/>
                <a:cs typeface="ＭＳ Ｐゴシック"/>
              </a:rPr>
              <a:t>タンパク</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94" name="object 294">
            <a:extLst>
              <a:ext uri="{FF2B5EF4-FFF2-40B4-BE49-F238E27FC236}">
                <a16:creationId xmlns:a16="http://schemas.microsoft.com/office/drawing/2014/main" id="{195F3CB3-622C-A3F9-648D-CAD24BF6F721}"/>
              </a:ext>
            </a:extLst>
          </p:cNvPr>
          <p:cNvGrpSpPr/>
          <p:nvPr/>
        </p:nvGrpSpPr>
        <p:grpSpPr>
          <a:xfrm>
            <a:off x="3078289" y="1146047"/>
            <a:ext cx="3735070" cy="5249545"/>
            <a:chOff x="3078289" y="1146047"/>
            <a:chExt cx="3735070" cy="5249545"/>
          </a:xfrm>
        </p:grpSpPr>
        <p:sp>
          <p:nvSpPr>
            <p:cNvPr id="295" name="object 295">
              <a:extLst>
                <a:ext uri="{FF2B5EF4-FFF2-40B4-BE49-F238E27FC236}">
                  <a16:creationId xmlns:a16="http://schemas.microsoft.com/office/drawing/2014/main" id="{BCBE03CC-66D8-FA6F-0A5A-ED6FD8F110F2}"/>
                </a:ext>
              </a:extLst>
            </p:cNvPr>
            <p:cNvSpPr/>
            <p:nvPr/>
          </p:nvSpPr>
          <p:spPr>
            <a:xfrm>
              <a:off x="3083051" y="1836419"/>
              <a:ext cx="57150" cy="139700"/>
            </a:xfrm>
            <a:custGeom>
              <a:avLst/>
              <a:gdLst/>
              <a:ahLst/>
              <a:cxnLst/>
              <a:rect l="l" t="t" r="r" b="b"/>
              <a:pathLst>
                <a:path w="57150" h="139700">
                  <a:moveTo>
                    <a:pt x="571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6" name="object 296">
              <a:extLst>
                <a:ext uri="{FF2B5EF4-FFF2-40B4-BE49-F238E27FC236}">
                  <a16:creationId xmlns:a16="http://schemas.microsoft.com/office/drawing/2014/main" id="{C0ADC0DE-55AE-895D-00F3-766C74F74FD4}"/>
                </a:ext>
              </a:extLst>
            </p:cNvPr>
            <p:cNvPicPr/>
            <p:nvPr/>
          </p:nvPicPr>
          <p:blipFill>
            <a:blip r:embed="rId90" cstate="print"/>
            <a:stretch>
              <a:fillRect/>
            </a:stretch>
          </p:blipFill>
          <p:spPr>
            <a:xfrm>
              <a:off x="4876800" y="1164335"/>
              <a:ext cx="201167" cy="1249680"/>
            </a:xfrm>
            <a:prstGeom prst="rect">
              <a:avLst/>
            </a:prstGeom>
          </p:spPr>
        </p:pic>
        <p:pic>
          <p:nvPicPr>
            <p:cNvPr id="297" name="object 297">
              <a:extLst>
                <a:ext uri="{FF2B5EF4-FFF2-40B4-BE49-F238E27FC236}">
                  <a16:creationId xmlns:a16="http://schemas.microsoft.com/office/drawing/2014/main" id="{770820BC-2B4D-32D5-1785-03015AF39C2F}"/>
                </a:ext>
              </a:extLst>
            </p:cNvPr>
            <p:cNvPicPr/>
            <p:nvPr/>
          </p:nvPicPr>
          <p:blipFill>
            <a:blip r:embed="rId91" cstate="print"/>
            <a:stretch>
              <a:fillRect/>
            </a:stretch>
          </p:blipFill>
          <p:spPr>
            <a:xfrm>
              <a:off x="4959095" y="1146047"/>
              <a:ext cx="89153" cy="1159002"/>
            </a:xfrm>
            <a:prstGeom prst="rect">
              <a:avLst/>
            </a:prstGeom>
          </p:spPr>
        </p:pic>
        <p:sp>
          <p:nvSpPr>
            <p:cNvPr id="298" name="object 298">
              <a:extLst>
                <a:ext uri="{FF2B5EF4-FFF2-40B4-BE49-F238E27FC236}">
                  <a16:creationId xmlns:a16="http://schemas.microsoft.com/office/drawing/2014/main" id="{DB1A7CDE-02E7-99F2-6463-AF65DA418BB3}"/>
                </a:ext>
              </a:extLst>
            </p:cNvPr>
            <p:cNvSpPr/>
            <p:nvPr/>
          </p:nvSpPr>
          <p:spPr>
            <a:xfrm>
              <a:off x="4404359" y="1164335"/>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99" name="object 299">
              <a:extLst>
                <a:ext uri="{FF2B5EF4-FFF2-40B4-BE49-F238E27FC236}">
                  <a16:creationId xmlns:a16="http://schemas.microsoft.com/office/drawing/2014/main" id="{FAD4F0CE-1EFA-EC6E-CEB8-51B1004042F0}"/>
                </a:ext>
              </a:extLst>
            </p:cNvPr>
            <p:cNvSpPr/>
            <p:nvPr/>
          </p:nvSpPr>
          <p:spPr>
            <a:xfrm>
              <a:off x="4710429" y="2450845"/>
              <a:ext cx="530225" cy="385445"/>
            </a:xfrm>
            <a:custGeom>
              <a:avLst/>
              <a:gdLst/>
              <a:ahLst/>
              <a:cxnLst/>
              <a:rect l="l" t="t" r="r" b="b"/>
              <a:pathLst>
                <a:path w="530225" h="385444">
                  <a:moveTo>
                    <a:pt x="0" y="0"/>
                  </a:moveTo>
                  <a:lnTo>
                    <a:pt x="48716" y="20536"/>
                  </a:lnTo>
                  <a:lnTo>
                    <a:pt x="96298" y="42729"/>
                  </a:lnTo>
                  <a:lnTo>
                    <a:pt x="142694" y="66541"/>
                  </a:lnTo>
                  <a:lnTo>
                    <a:pt x="187852" y="91934"/>
                  </a:lnTo>
                  <a:lnTo>
                    <a:pt x="231720" y="118870"/>
                  </a:lnTo>
                  <a:lnTo>
                    <a:pt x="274246" y="147311"/>
                  </a:lnTo>
                  <a:lnTo>
                    <a:pt x="315377" y="177218"/>
                  </a:lnTo>
                  <a:lnTo>
                    <a:pt x="355062" y="208553"/>
                  </a:lnTo>
                  <a:lnTo>
                    <a:pt x="393248" y="241278"/>
                  </a:lnTo>
                  <a:lnTo>
                    <a:pt x="429884" y="275355"/>
                  </a:lnTo>
                  <a:lnTo>
                    <a:pt x="464918" y="310746"/>
                  </a:lnTo>
                  <a:lnTo>
                    <a:pt x="498298" y="347413"/>
                  </a:lnTo>
                  <a:lnTo>
                    <a:pt x="529971" y="385317"/>
                  </a:lnTo>
                </a:path>
              </a:pathLst>
            </a:custGeom>
            <a:ln w="38100">
              <a:solidFill>
                <a:srgbClr val="FFFFF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00" name="object 300">
              <a:extLst>
                <a:ext uri="{FF2B5EF4-FFF2-40B4-BE49-F238E27FC236}">
                  <a16:creationId xmlns:a16="http://schemas.microsoft.com/office/drawing/2014/main" id="{126EEF92-3E9F-C60A-5C5E-FB20CB48AC39}"/>
                </a:ext>
              </a:extLst>
            </p:cNvPr>
            <p:cNvSpPr/>
            <p:nvPr/>
          </p:nvSpPr>
          <p:spPr>
            <a:xfrm>
              <a:off x="4784978" y="2481961"/>
              <a:ext cx="259079" cy="161290"/>
            </a:xfrm>
            <a:custGeom>
              <a:avLst/>
              <a:gdLst/>
              <a:ahLst/>
              <a:cxnLst/>
              <a:rect l="l" t="t" r="r" b="b"/>
              <a:pathLst>
                <a:path w="259079" h="161289">
                  <a:moveTo>
                    <a:pt x="0" y="0"/>
                  </a:moveTo>
                  <a:lnTo>
                    <a:pt x="23459" y="11166"/>
                  </a:lnTo>
                  <a:lnTo>
                    <a:pt x="46609" y="22748"/>
                  </a:lnTo>
                  <a:lnTo>
                    <a:pt x="69472" y="34736"/>
                  </a:lnTo>
                  <a:lnTo>
                    <a:pt x="92075" y="47116"/>
                  </a:lnTo>
                </a:path>
                <a:path w="259079" h="161289">
                  <a:moveTo>
                    <a:pt x="153035" y="86233"/>
                  </a:moveTo>
                  <a:lnTo>
                    <a:pt x="180391" y="103991"/>
                  </a:lnTo>
                  <a:lnTo>
                    <a:pt x="207200" y="122380"/>
                  </a:lnTo>
                  <a:lnTo>
                    <a:pt x="233437" y="141364"/>
                  </a:lnTo>
                  <a:lnTo>
                    <a:pt x="259080" y="160909"/>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1" name="object 301">
              <a:extLst>
                <a:ext uri="{FF2B5EF4-FFF2-40B4-BE49-F238E27FC236}">
                  <a16:creationId xmlns:a16="http://schemas.microsoft.com/office/drawing/2014/main" id="{D49E3FAB-A65D-98C2-7FC7-48767082BD26}"/>
                </a:ext>
              </a:extLst>
            </p:cNvPr>
            <p:cNvPicPr/>
            <p:nvPr/>
          </p:nvPicPr>
          <p:blipFill>
            <a:blip r:embed="rId92" cstate="print"/>
            <a:stretch>
              <a:fillRect/>
            </a:stretch>
          </p:blipFill>
          <p:spPr>
            <a:xfrm>
              <a:off x="4854955" y="2418333"/>
              <a:ext cx="1612773" cy="718185"/>
            </a:xfrm>
            <a:prstGeom prst="rect">
              <a:avLst/>
            </a:prstGeom>
          </p:spPr>
        </p:pic>
        <p:sp>
          <p:nvSpPr>
            <p:cNvPr id="302" name="object 302">
              <a:extLst>
                <a:ext uri="{FF2B5EF4-FFF2-40B4-BE49-F238E27FC236}">
                  <a16:creationId xmlns:a16="http://schemas.microsoft.com/office/drawing/2014/main" id="{9080AC46-2828-FBED-2E64-6205DBDADF7A}"/>
                </a:ext>
              </a:extLst>
            </p:cNvPr>
            <p:cNvSpPr/>
            <p:nvPr/>
          </p:nvSpPr>
          <p:spPr>
            <a:xfrm>
              <a:off x="5096891" y="2689605"/>
              <a:ext cx="81280" cy="78740"/>
            </a:xfrm>
            <a:custGeom>
              <a:avLst/>
              <a:gdLst/>
              <a:ahLst/>
              <a:cxnLst/>
              <a:rect l="l" t="t" r="r" b="b"/>
              <a:pathLst>
                <a:path w="81279" h="78739">
                  <a:moveTo>
                    <a:pt x="0" y="0"/>
                  </a:moveTo>
                  <a:lnTo>
                    <a:pt x="21093" y="19051"/>
                  </a:lnTo>
                  <a:lnTo>
                    <a:pt x="41687" y="38496"/>
                  </a:lnTo>
                  <a:lnTo>
                    <a:pt x="61757" y="58346"/>
                  </a:lnTo>
                  <a:lnTo>
                    <a:pt x="81280" y="78613"/>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303" name="object 303">
            <a:extLst>
              <a:ext uri="{FF2B5EF4-FFF2-40B4-BE49-F238E27FC236}">
                <a16:creationId xmlns:a16="http://schemas.microsoft.com/office/drawing/2014/main" id="{9B5F5BAB-2FDF-B80B-47A8-789E6BE6485F}"/>
              </a:ext>
            </a:extLst>
          </p:cNvPr>
          <p:cNvSpPr txBox="1"/>
          <p:nvPr/>
        </p:nvSpPr>
        <p:spPr>
          <a:xfrm>
            <a:off x="5172836" y="2255977"/>
            <a:ext cx="879096" cy="335989"/>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BIZ UDPゴシック" panose="020B0400000000000000" pitchFamily="50" charset="-128"/>
                <a:ea typeface="BIZ UDPゴシック" panose="020B0400000000000000" pitchFamily="50" charset="-128"/>
                <a:cs typeface="ＭＳ Ｐゴシック"/>
              </a:rPr>
              <a:t>エレクトロ</a:t>
            </a:r>
            <a:endParaRPr sz="105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050" b="1" spc="-20" dirty="0">
                <a:latin typeface="BIZ UDPゴシック" panose="020B0400000000000000" pitchFamily="50" charset="-128"/>
                <a:ea typeface="BIZ UDPゴシック" panose="020B0400000000000000" pitchFamily="50" charset="-128"/>
                <a:cs typeface="ＭＳ Ｐゴシック"/>
              </a:rPr>
              <a:t>ポレーション</a:t>
            </a:r>
            <a:endParaRPr sz="1050" dirty="0">
              <a:latin typeface="BIZ UDPゴシック" panose="020B0400000000000000" pitchFamily="50" charset="-128"/>
              <a:ea typeface="BIZ UDPゴシック" panose="020B0400000000000000" pitchFamily="50" charset="-128"/>
              <a:cs typeface="ＭＳ Ｐゴシック"/>
            </a:endParaRPr>
          </a:p>
        </p:txBody>
      </p:sp>
      <p:grpSp>
        <p:nvGrpSpPr>
          <p:cNvPr id="304" name="object 304">
            <a:extLst>
              <a:ext uri="{FF2B5EF4-FFF2-40B4-BE49-F238E27FC236}">
                <a16:creationId xmlns:a16="http://schemas.microsoft.com/office/drawing/2014/main" id="{94079FBF-3E96-92F7-23A6-487344D81368}"/>
              </a:ext>
            </a:extLst>
          </p:cNvPr>
          <p:cNvGrpSpPr/>
          <p:nvPr/>
        </p:nvGrpSpPr>
        <p:grpSpPr>
          <a:xfrm>
            <a:off x="4664392" y="2410396"/>
            <a:ext cx="518159" cy="314325"/>
            <a:chOff x="4664392" y="2410396"/>
            <a:chExt cx="518159" cy="314325"/>
          </a:xfrm>
        </p:grpSpPr>
        <p:sp>
          <p:nvSpPr>
            <p:cNvPr id="305" name="object 305">
              <a:extLst>
                <a:ext uri="{FF2B5EF4-FFF2-40B4-BE49-F238E27FC236}">
                  <a16:creationId xmlns:a16="http://schemas.microsoft.com/office/drawing/2014/main" id="{184D3016-597A-3B57-0CB1-F1D300CB616B}"/>
                </a:ext>
              </a:extLst>
            </p:cNvPr>
            <p:cNvSpPr/>
            <p:nvPr/>
          </p:nvSpPr>
          <p:spPr>
            <a:xfrm>
              <a:off x="4908549" y="2431287"/>
              <a:ext cx="259715" cy="279400"/>
            </a:xfrm>
            <a:custGeom>
              <a:avLst/>
              <a:gdLst/>
              <a:ahLst/>
              <a:cxnLst/>
              <a:rect l="l" t="t" r="r" b="b"/>
              <a:pathLst>
                <a:path w="259714" h="279400">
                  <a:moveTo>
                    <a:pt x="110616" y="1397"/>
                  </a:moveTo>
                  <a:lnTo>
                    <a:pt x="131935" y="1097"/>
                  </a:lnTo>
                  <a:lnTo>
                    <a:pt x="150955" y="1857"/>
                  </a:lnTo>
                  <a:lnTo>
                    <a:pt x="165427" y="4736"/>
                  </a:lnTo>
                  <a:lnTo>
                    <a:pt x="173100" y="10795"/>
                  </a:lnTo>
                  <a:lnTo>
                    <a:pt x="168951" y="22387"/>
                  </a:lnTo>
                  <a:lnTo>
                    <a:pt x="155717" y="38195"/>
                  </a:lnTo>
                  <a:lnTo>
                    <a:pt x="142507" y="54050"/>
                  </a:lnTo>
                  <a:lnTo>
                    <a:pt x="138429" y="65786"/>
                  </a:lnTo>
                  <a:lnTo>
                    <a:pt x="149633" y="70695"/>
                  </a:lnTo>
                  <a:lnTo>
                    <a:pt x="169957" y="71532"/>
                  </a:lnTo>
                  <a:lnTo>
                    <a:pt x="190329" y="72322"/>
                  </a:lnTo>
                  <a:lnTo>
                    <a:pt x="201675" y="77088"/>
                  </a:lnTo>
                  <a:lnTo>
                    <a:pt x="198133" y="88647"/>
                  </a:lnTo>
                  <a:lnTo>
                    <a:pt x="185626" y="104219"/>
                  </a:lnTo>
                  <a:lnTo>
                    <a:pt x="173047" y="119719"/>
                  </a:lnTo>
                  <a:lnTo>
                    <a:pt x="169290" y="131063"/>
                  </a:lnTo>
                  <a:lnTo>
                    <a:pt x="180345" y="135574"/>
                  </a:lnTo>
                  <a:lnTo>
                    <a:pt x="200199" y="135905"/>
                  </a:lnTo>
                  <a:lnTo>
                    <a:pt x="220029" y="136261"/>
                  </a:lnTo>
                  <a:lnTo>
                    <a:pt x="231012" y="140842"/>
                  </a:lnTo>
                  <a:lnTo>
                    <a:pt x="227268" y="152528"/>
                  </a:lnTo>
                  <a:lnTo>
                    <a:pt x="214677" y="168417"/>
                  </a:lnTo>
                  <a:lnTo>
                    <a:pt x="202062" y="184330"/>
                  </a:lnTo>
                  <a:lnTo>
                    <a:pt x="198247" y="196087"/>
                  </a:lnTo>
                  <a:lnTo>
                    <a:pt x="209226" y="201011"/>
                  </a:lnTo>
                  <a:lnTo>
                    <a:pt x="229028" y="201850"/>
                  </a:lnTo>
                  <a:lnTo>
                    <a:pt x="248806" y="202570"/>
                  </a:lnTo>
                  <a:lnTo>
                    <a:pt x="259714" y="207137"/>
                  </a:lnTo>
                  <a:lnTo>
                    <a:pt x="259105" y="216808"/>
                  </a:lnTo>
                  <a:lnTo>
                    <a:pt x="251888" y="229362"/>
                  </a:lnTo>
                  <a:lnTo>
                    <a:pt x="240266" y="243820"/>
                  </a:lnTo>
                  <a:lnTo>
                    <a:pt x="226440" y="259207"/>
                  </a:lnTo>
                </a:path>
                <a:path w="259714" h="279400">
                  <a:moveTo>
                    <a:pt x="44323" y="0"/>
                  </a:moveTo>
                  <a:lnTo>
                    <a:pt x="62291" y="11372"/>
                  </a:lnTo>
                  <a:lnTo>
                    <a:pt x="77771" y="22399"/>
                  </a:lnTo>
                  <a:lnTo>
                    <a:pt x="88274" y="32736"/>
                  </a:lnTo>
                  <a:lnTo>
                    <a:pt x="91312" y="42037"/>
                  </a:lnTo>
                  <a:lnTo>
                    <a:pt x="81587" y="49406"/>
                  </a:lnTo>
                  <a:lnTo>
                    <a:pt x="61896" y="55372"/>
                  </a:lnTo>
                  <a:lnTo>
                    <a:pt x="42181" y="61432"/>
                  </a:lnTo>
                  <a:lnTo>
                    <a:pt x="32385" y="69087"/>
                  </a:lnTo>
                  <a:lnTo>
                    <a:pt x="39008" y="79277"/>
                  </a:lnTo>
                  <a:lnTo>
                    <a:pt x="55562" y="91074"/>
                  </a:lnTo>
                  <a:lnTo>
                    <a:pt x="72211" y="102895"/>
                  </a:lnTo>
                  <a:lnTo>
                    <a:pt x="79121" y="113157"/>
                  </a:lnTo>
                  <a:lnTo>
                    <a:pt x="69750" y="120854"/>
                  </a:lnTo>
                  <a:lnTo>
                    <a:pt x="50736" y="127015"/>
                  </a:lnTo>
                  <a:lnTo>
                    <a:pt x="31722" y="133105"/>
                  </a:lnTo>
                  <a:lnTo>
                    <a:pt x="22351" y="140588"/>
                  </a:lnTo>
                  <a:lnTo>
                    <a:pt x="29166" y="150369"/>
                  </a:lnTo>
                  <a:lnTo>
                    <a:pt x="45624" y="161496"/>
                  </a:lnTo>
                  <a:lnTo>
                    <a:pt x="62035" y="172646"/>
                  </a:lnTo>
                  <a:lnTo>
                    <a:pt x="68707" y="182499"/>
                  </a:lnTo>
                  <a:lnTo>
                    <a:pt x="59180" y="190247"/>
                  </a:lnTo>
                  <a:lnTo>
                    <a:pt x="39925" y="196675"/>
                  </a:lnTo>
                  <a:lnTo>
                    <a:pt x="20647" y="203126"/>
                  </a:lnTo>
                  <a:lnTo>
                    <a:pt x="11049" y="210947"/>
                  </a:lnTo>
                  <a:lnTo>
                    <a:pt x="17525" y="221009"/>
                  </a:lnTo>
                  <a:lnTo>
                    <a:pt x="33623" y="232489"/>
                  </a:lnTo>
                  <a:lnTo>
                    <a:pt x="49768" y="243897"/>
                  </a:lnTo>
                  <a:lnTo>
                    <a:pt x="56387" y="253746"/>
                  </a:lnTo>
                  <a:lnTo>
                    <a:pt x="50613" y="261481"/>
                  </a:lnTo>
                  <a:lnTo>
                    <a:pt x="37719" y="268001"/>
                  </a:lnTo>
                  <a:lnTo>
                    <a:pt x="20062" y="273712"/>
                  </a:lnTo>
                  <a:lnTo>
                    <a:pt x="0" y="279019"/>
                  </a:lnTo>
                </a:path>
              </a:pathLst>
            </a:custGeom>
            <a:ln w="28575">
              <a:solidFill>
                <a:srgbClr val="B3A1C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6" name="object 306">
              <a:extLst>
                <a:ext uri="{FF2B5EF4-FFF2-40B4-BE49-F238E27FC236}">
                  <a16:creationId xmlns:a16="http://schemas.microsoft.com/office/drawing/2014/main" id="{8307C698-23DC-66DC-9E90-02CA12B95181}"/>
                </a:ext>
              </a:extLst>
            </p:cNvPr>
            <p:cNvPicPr/>
            <p:nvPr/>
          </p:nvPicPr>
          <p:blipFill>
            <a:blip r:embed="rId93" cstate="print"/>
            <a:stretch>
              <a:fillRect/>
            </a:stretch>
          </p:blipFill>
          <p:spPr>
            <a:xfrm>
              <a:off x="4664392" y="2410396"/>
              <a:ext cx="241591" cy="243068"/>
            </a:xfrm>
            <a:prstGeom prst="rect">
              <a:avLst/>
            </a:prstGeom>
          </p:spPr>
        </p:pic>
      </p:grpSp>
      <p:sp>
        <p:nvSpPr>
          <p:cNvPr id="307" name="object 307">
            <a:extLst>
              <a:ext uri="{FF2B5EF4-FFF2-40B4-BE49-F238E27FC236}">
                <a16:creationId xmlns:a16="http://schemas.microsoft.com/office/drawing/2014/main" id="{116B543D-B445-E254-E699-1EE430B414BF}"/>
              </a:ext>
            </a:extLst>
          </p:cNvPr>
          <p:cNvSpPr txBox="1"/>
          <p:nvPr/>
        </p:nvSpPr>
        <p:spPr>
          <a:xfrm>
            <a:off x="195249" y="4195445"/>
            <a:ext cx="254000" cy="722890"/>
          </a:xfrm>
          <a:prstGeom prst="rect">
            <a:avLst/>
          </a:prstGeom>
        </p:spPr>
        <p:txBody>
          <a:bodyPr vert="horz" wrap="square" lIns="0" tIns="84455" rIns="0" bIns="0" rtlCol="0">
            <a:spAutoFit/>
          </a:bodyPr>
          <a:lstStyle/>
          <a:p>
            <a:pPr marL="12700" marR="5080" algn="just">
              <a:lnSpc>
                <a:spcPct val="73700"/>
              </a:lnSpc>
              <a:spcBef>
                <a:spcPts val="665"/>
              </a:spcBef>
            </a:pPr>
            <a:r>
              <a:rPr sz="1400" spc="405" dirty="0">
                <a:latin typeface="BIZ UDPゴシック" panose="020B0400000000000000" pitchFamily="50" charset="-128"/>
                <a:ea typeface="BIZ UDPゴシック" panose="020B0400000000000000" pitchFamily="50" charset="-128"/>
                <a:cs typeface="ＭＳ Ｐゴシック"/>
              </a:rPr>
              <a:t>リ</a:t>
            </a:r>
            <a:r>
              <a:rPr sz="1400" spc="180" dirty="0">
                <a:latin typeface="BIZ UDPゴシック" panose="020B0400000000000000" pitchFamily="50" charset="-128"/>
                <a:ea typeface="BIZ UDPゴシック" panose="020B0400000000000000" pitchFamily="50" charset="-128"/>
                <a:cs typeface="ＭＳ Ｐゴシック"/>
              </a:rPr>
              <a:t>ン</a:t>
            </a:r>
            <a:r>
              <a:rPr sz="1400" spc="-50" dirty="0">
                <a:latin typeface="BIZ UDPゴシック" panose="020B0400000000000000" pitchFamily="50" charset="-128"/>
                <a:ea typeface="BIZ UDPゴシック" panose="020B0400000000000000" pitchFamily="50" charset="-128"/>
                <a:cs typeface="ＭＳ Ｐゴシック"/>
              </a:rPr>
              <a:t>パ節</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8" name="object 308">
            <a:extLst>
              <a:ext uri="{FF2B5EF4-FFF2-40B4-BE49-F238E27FC236}">
                <a16:creationId xmlns:a16="http://schemas.microsoft.com/office/drawing/2014/main" id="{D6330787-59DC-229A-2019-D81FB4EBB359}"/>
              </a:ext>
            </a:extLst>
          </p:cNvPr>
          <p:cNvSpPr txBox="1"/>
          <p:nvPr/>
        </p:nvSpPr>
        <p:spPr>
          <a:xfrm>
            <a:off x="195249" y="577888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全身</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9" name="object 309">
            <a:extLst>
              <a:ext uri="{FF2B5EF4-FFF2-40B4-BE49-F238E27FC236}">
                <a16:creationId xmlns:a16="http://schemas.microsoft.com/office/drawing/2014/main" id="{76545CE4-9286-A3BD-FB10-203E48DC83DF}"/>
              </a:ext>
            </a:extLst>
          </p:cNvPr>
          <p:cNvSpPr/>
          <p:nvPr/>
        </p:nvSpPr>
        <p:spPr>
          <a:xfrm>
            <a:off x="288036" y="3624071"/>
            <a:ext cx="76200" cy="568325"/>
          </a:xfrm>
          <a:custGeom>
            <a:avLst/>
            <a:gdLst/>
            <a:ahLst/>
            <a:cxnLst/>
            <a:rect l="l" t="t" r="r" b="b"/>
            <a:pathLst>
              <a:path w="76200" h="568325">
                <a:moveTo>
                  <a:pt x="31750" y="492125"/>
                </a:moveTo>
                <a:lnTo>
                  <a:pt x="0" y="492125"/>
                </a:lnTo>
                <a:lnTo>
                  <a:pt x="38100" y="568325"/>
                </a:lnTo>
                <a:lnTo>
                  <a:pt x="69850" y="504825"/>
                </a:lnTo>
                <a:lnTo>
                  <a:pt x="31750" y="504825"/>
                </a:lnTo>
                <a:lnTo>
                  <a:pt x="31750" y="492125"/>
                </a:lnTo>
                <a:close/>
              </a:path>
              <a:path w="76200" h="568325">
                <a:moveTo>
                  <a:pt x="44450" y="0"/>
                </a:moveTo>
                <a:lnTo>
                  <a:pt x="31750" y="0"/>
                </a:lnTo>
                <a:lnTo>
                  <a:pt x="31750" y="504825"/>
                </a:lnTo>
                <a:lnTo>
                  <a:pt x="44450" y="504825"/>
                </a:lnTo>
                <a:lnTo>
                  <a:pt x="44450" y="0"/>
                </a:lnTo>
                <a:close/>
              </a:path>
              <a:path w="76200" h="568325">
                <a:moveTo>
                  <a:pt x="76200" y="492125"/>
                </a:moveTo>
                <a:lnTo>
                  <a:pt x="44450" y="492125"/>
                </a:lnTo>
                <a:lnTo>
                  <a:pt x="44450" y="504825"/>
                </a:lnTo>
                <a:lnTo>
                  <a:pt x="69850" y="504825"/>
                </a:lnTo>
                <a:lnTo>
                  <a:pt x="76200" y="492125"/>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0" name="object 310">
            <a:extLst>
              <a:ext uri="{FF2B5EF4-FFF2-40B4-BE49-F238E27FC236}">
                <a16:creationId xmlns:a16="http://schemas.microsoft.com/office/drawing/2014/main" id="{FFAFF45F-4DD1-F213-4AB3-A2A75356612A}"/>
              </a:ext>
            </a:extLst>
          </p:cNvPr>
          <p:cNvSpPr/>
          <p:nvPr/>
        </p:nvSpPr>
        <p:spPr>
          <a:xfrm>
            <a:off x="288036" y="5172455"/>
            <a:ext cx="76200" cy="570230"/>
          </a:xfrm>
          <a:custGeom>
            <a:avLst/>
            <a:gdLst/>
            <a:ahLst/>
            <a:cxnLst/>
            <a:rect l="l" t="t" r="r" b="b"/>
            <a:pathLst>
              <a:path w="76200" h="570229">
                <a:moveTo>
                  <a:pt x="31750" y="493712"/>
                </a:moveTo>
                <a:lnTo>
                  <a:pt x="0" y="493712"/>
                </a:lnTo>
                <a:lnTo>
                  <a:pt x="38100" y="569912"/>
                </a:lnTo>
                <a:lnTo>
                  <a:pt x="69850" y="506412"/>
                </a:lnTo>
                <a:lnTo>
                  <a:pt x="31750" y="506412"/>
                </a:lnTo>
                <a:lnTo>
                  <a:pt x="31750" y="493712"/>
                </a:lnTo>
                <a:close/>
              </a:path>
              <a:path w="76200" h="570229">
                <a:moveTo>
                  <a:pt x="44450" y="0"/>
                </a:moveTo>
                <a:lnTo>
                  <a:pt x="31750" y="0"/>
                </a:lnTo>
                <a:lnTo>
                  <a:pt x="31750" y="506412"/>
                </a:lnTo>
                <a:lnTo>
                  <a:pt x="44450" y="506412"/>
                </a:lnTo>
                <a:lnTo>
                  <a:pt x="44450" y="0"/>
                </a:lnTo>
                <a:close/>
              </a:path>
              <a:path w="76200" h="570229">
                <a:moveTo>
                  <a:pt x="76200" y="493712"/>
                </a:moveTo>
                <a:lnTo>
                  <a:pt x="44450" y="493712"/>
                </a:lnTo>
                <a:lnTo>
                  <a:pt x="44450" y="506412"/>
                </a:lnTo>
                <a:lnTo>
                  <a:pt x="69850" y="506412"/>
                </a:lnTo>
                <a:lnTo>
                  <a:pt x="76200" y="493712"/>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1" name="object 311">
            <a:extLst>
              <a:ext uri="{FF2B5EF4-FFF2-40B4-BE49-F238E27FC236}">
                <a16:creationId xmlns:a16="http://schemas.microsoft.com/office/drawing/2014/main" id="{422F54C8-00E3-110A-2EFC-7ECBE78FC691}"/>
              </a:ext>
            </a:extLst>
          </p:cNvPr>
          <p:cNvSpPr txBox="1"/>
          <p:nvPr/>
        </p:nvSpPr>
        <p:spPr>
          <a:xfrm>
            <a:off x="192201" y="1056843"/>
            <a:ext cx="653415" cy="1158074"/>
          </a:xfrm>
          <a:prstGeom prst="rect">
            <a:avLst/>
          </a:prstGeom>
        </p:spPr>
        <p:txBody>
          <a:bodyPr vert="horz" wrap="square" lIns="0" tIns="12700" rIns="0" bIns="0" rtlCol="0">
            <a:spAutoFit/>
          </a:bodyPr>
          <a:lstStyle/>
          <a:p>
            <a:pPr marL="12700">
              <a:lnSpc>
                <a:spcPts val="1980"/>
              </a:lnSpc>
              <a:spcBef>
                <a:spcPts val="100"/>
              </a:spcBef>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起</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起</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305" dirty="0">
                <a:latin typeface="BIZ UDPゴシック" panose="020B0400000000000000" pitchFamily="50" charset="-128"/>
                <a:ea typeface="BIZ UDPゴシック" panose="020B0400000000000000" pitchFamily="50" charset="-128"/>
                <a:cs typeface="ＭＳ Ｐゴシック"/>
              </a:rPr>
              <a:t>こ</a:t>
            </a:r>
            <a:r>
              <a:rPr sz="1400" dirty="0">
                <a:latin typeface="BIZ UDPゴシック" panose="020B0400000000000000" pitchFamily="50" charset="-128"/>
                <a:ea typeface="BIZ UDPゴシック" panose="020B0400000000000000" pitchFamily="50" charset="-128"/>
                <a:cs typeface="ＭＳ Ｐゴシック"/>
              </a:rPr>
              <a:t>	</a:t>
            </a:r>
            <a:r>
              <a:rPr sz="1400" spc="305" dirty="0">
                <a:latin typeface="BIZ UDPゴシック" panose="020B0400000000000000" pitchFamily="50" charset="-128"/>
                <a:ea typeface="BIZ UDPゴシック" panose="020B0400000000000000" pitchFamily="50" charset="-128"/>
                <a:cs typeface="ＭＳ Ｐゴシック"/>
              </a:rPr>
              <a:t>こ</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180" dirty="0">
                <a:latin typeface="BIZ UDPゴシック" panose="020B0400000000000000" pitchFamily="50" charset="-128"/>
                <a:ea typeface="BIZ UDPゴシック" panose="020B0400000000000000" pitchFamily="50" charset="-128"/>
                <a:cs typeface="ＭＳ Ｐゴシック"/>
              </a:rPr>
              <a:t>る</a:t>
            </a:r>
            <a:r>
              <a:rPr sz="1400" dirty="0">
                <a:latin typeface="BIZ UDPゴシック" panose="020B0400000000000000" pitchFamily="50" charset="-128"/>
                <a:ea typeface="BIZ UDPゴシック" panose="020B0400000000000000" pitchFamily="50" charset="-128"/>
                <a:cs typeface="ＭＳ Ｐゴシック"/>
              </a:rPr>
              <a:t>	</a:t>
            </a:r>
            <a:r>
              <a:rPr sz="1400" spc="180" dirty="0">
                <a:latin typeface="BIZ UDPゴシック" panose="020B0400000000000000" pitchFamily="50" charset="-128"/>
                <a:ea typeface="BIZ UDPゴシック" panose="020B0400000000000000" pitchFamily="50" charset="-128"/>
                <a:cs typeface="ＭＳ Ｐゴシック"/>
              </a:rPr>
              <a:t>る</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80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場</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時</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98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所</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2" name="object 312">
            <a:extLst>
              <a:ext uri="{FF2B5EF4-FFF2-40B4-BE49-F238E27FC236}">
                <a16:creationId xmlns:a16="http://schemas.microsoft.com/office/drawing/2014/main" id="{6F3F124A-D292-7FD1-6FAB-89F625ADAD9F}"/>
              </a:ext>
            </a:extLst>
          </p:cNvPr>
          <p:cNvSpPr txBox="1"/>
          <p:nvPr/>
        </p:nvSpPr>
        <p:spPr>
          <a:xfrm>
            <a:off x="9379077" y="6583171"/>
            <a:ext cx="2717800" cy="166712"/>
          </a:xfrm>
          <a:prstGeom prst="rect">
            <a:avLst/>
          </a:prstGeom>
        </p:spPr>
        <p:txBody>
          <a:bodyPr vert="horz" wrap="square" lIns="0" tIns="12700" rIns="0" bIns="0" rtlCol="0">
            <a:spAutoFit/>
          </a:bodyPr>
          <a:lstStyle/>
          <a:p>
            <a:pPr marL="12700">
              <a:lnSpc>
                <a:spcPct val="100000"/>
              </a:lnSpc>
              <a:spcBef>
                <a:spcPts val="100"/>
              </a:spcBef>
            </a:pPr>
            <a:r>
              <a:rPr sz="1000" dirty="0">
                <a:latin typeface="BIZ UDPゴシック" panose="020B0400000000000000" pitchFamily="50" charset="-128"/>
                <a:ea typeface="BIZ UDPゴシック" panose="020B0400000000000000" pitchFamily="50" charset="-128"/>
                <a:cs typeface="ＭＳ Ｐゴシック"/>
              </a:rPr>
              <a:t>日置仰、小檜山康司、石井健 実験医学</a:t>
            </a:r>
            <a:r>
              <a:rPr sz="1000" spc="-20" dirty="0">
                <a:latin typeface="BIZ UDPゴシック" panose="020B0400000000000000" pitchFamily="50" charset="-128"/>
                <a:ea typeface="BIZ UDPゴシック" panose="020B0400000000000000" pitchFamily="50" charset="-128"/>
                <a:cs typeface="Arial"/>
              </a:rPr>
              <a:t>2021</a:t>
            </a:r>
            <a:endParaRPr sz="1000">
              <a:latin typeface="BIZ UDPゴシック" panose="020B0400000000000000" pitchFamily="50" charset="-128"/>
              <a:ea typeface="BIZ UDPゴシック" panose="020B0400000000000000" pitchFamily="50" charset="-128"/>
              <a:cs typeface="Arial"/>
            </a:endParaRPr>
          </a:p>
        </p:txBody>
      </p:sp>
      <p:sp>
        <p:nvSpPr>
          <p:cNvPr id="313" name="object 313">
            <a:extLst>
              <a:ext uri="{FF2B5EF4-FFF2-40B4-BE49-F238E27FC236}">
                <a16:creationId xmlns:a16="http://schemas.microsoft.com/office/drawing/2014/main" id="{A202A221-6CCF-8C2A-5FE3-52950B354DD5}"/>
              </a:ext>
            </a:extLst>
          </p:cNvPr>
          <p:cNvSpPr txBox="1"/>
          <p:nvPr/>
        </p:nvSpPr>
        <p:spPr>
          <a:xfrm>
            <a:off x="661378" y="3094989"/>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4" name="object 314">
            <a:extLst>
              <a:ext uri="{FF2B5EF4-FFF2-40B4-BE49-F238E27FC236}">
                <a16:creationId xmlns:a16="http://schemas.microsoft.com/office/drawing/2014/main" id="{01F4B8C1-0276-D364-7C21-C4646B174E48}"/>
              </a:ext>
            </a:extLst>
          </p:cNvPr>
          <p:cNvSpPr txBox="1"/>
          <p:nvPr/>
        </p:nvSpPr>
        <p:spPr>
          <a:xfrm>
            <a:off x="195249" y="2610230"/>
            <a:ext cx="822402" cy="702436"/>
          </a:xfrm>
          <a:prstGeom prst="rect">
            <a:avLst/>
          </a:prstGeom>
        </p:spPr>
        <p:txBody>
          <a:bodyPr vert="horz" wrap="square" lIns="0" tIns="12700" rIns="0" bIns="0" rtlCol="0">
            <a:spAutoFit/>
          </a:bodyPr>
          <a:lstStyle/>
          <a:p>
            <a:pPr marL="12700" algn="just">
              <a:lnSpc>
                <a:spcPts val="1980"/>
              </a:lnSpc>
              <a:spcBef>
                <a:spcPts val="100"/>
              </a:spcBef>
            </a:pPr>
            <a:r>
              <a:rPr sz="1400" spc="155" dirty="0">
                <a:latin typeface="BIZ UDPゴシック" panose="020B0400000000000000" pitchFamily="50" charset="-128"/>
                <a:ea typeface="BIZ UDPゴシック" panose="020B0400000000000000" pitchFamily="50" charset="-128"/>
                <a:cs typeface="ＭＳ Ｐゴシック"/>
              </a:rPr>
              <a:t>投  </a:t>
            </a:r>
            <a:r>
              <a:rPr sz="2000" spc="-75" baseline="1543" dirty="0">
                <a:latin typeface="BIZ UDPゴシック" panose="020B0400000000000000" pitchFamily="50" charset="-128"/>
                <a:ea typeface="BIZ UDPゴシック" panose="020B0400000000000000" pitchFamily="50" charset="-128"/>
                <a:cs typeface="ＭＳ Ｐゴシック"/>
              </a:rPr>
              <a:t>数</a:t>
            </a:r>
            <a:endParaRPr sz="2000" baseline="1543" dirty="0">
              <a:latin typeface="BIZ UDPゴシック" panose="020B0400000000000000" pitchFamily="50" charset="-128"/>
              <a:ea typeface="BIZ UDPゴシック" panose="020B0400000000000000" pitchFamily="50" charset="-128"/>
              <a:cs typeface="ＭＳ Ｐゴシック"/>
            </a:endParaRPr>
          </a:p>
          <a:p>
            <a:pPr marL="12700" marR="5080" algn="just">
              <a:lnSpc>
                <a:spcPts val="1800"/>
              </a:lnSpc>
              <a:spcBef>
                <a:spcPts val="180"/>
              </a:spcBef>
            </a:pPr>
            <a:r>
              <a:rPr sz="1400" dirty="0">
                <a:latin typeface="BIZ UDPゴシック" panose="020B0400000000000000" pitchFamily="50" charset="-128"/>
                <a:ea typeface="BIZ UDPゴシック" panose="020B0400000000000000" pitchFamily="50" charset="-128"/>
                <a:cs typeface="ＭＳ Ｐゴシック"/>
              </a:rPr>
              <a:t>与 </a:t>
            </a:r>
            <a:r>
              <a:rPr sz="2000" spc="-75" baseline="1543" dirty="0">
                <a:latin typeface="BIZ UDPゴシック" panose="020B0400000000000000" pitchFamily="50" charset="-128"/>
                <a:ea typeface="BIZ UDPゴシック" panose="020B0400000000000000" pitchFamily="50" charset="-128"/>
                <a:cs typeface="ＭＳ Ｐゴシック"/>
              </a:rPr>
              <a:t>分</a:t>
            </a:r>
            <a:r>
              <a:rPr sz="1400" spc="-50" dirty="0">
                <a:latin typeface="BIZ UDPゴシック" panose="020B0400000000000000" pitchFamily="50" charset="-128"/>
                <a:ea typeface="BIZ UDPゴシック" panose="020B0400000000000000" pitchFamily="50" charset="-128"/>
                <a:cs typeface="ＭＳ Ｐゴシック"/>
              </a:rPr>
              <a:t>部</a:t>
            </a:r>
            <a:endParaRPr sz="1400" dirty="0">
              <a:latin typeface="BIZ UDPゴシック" panose="020B0400000000000000" pitchFamily="50" charset="-128"/>
              <a:ea typeface="BIZ UDPゴシック" panose="020B0400000000000000" pitchFamily="50" charset="-128"/>
              <a:cs typeface="ＭＳ Ｐゴシック"/>
            </a:endParaRPr>
          </a:p>
          <a:p>
            <a:pPr marL="441325" marR="5080" indent="-429259" algn="just">
              <a:lnSpc>
                <a:spcPct val="82400"/>
              </a:lnSpc>
              <a:spcBef>
                <a:spcPts val="25"/>
              </a:spcBef>
            </a:pPr>
            <a:r>
              <a:rPr sz="1400" dirty="0">
                <a:latin typeface="BIZ UDPゴシック" panose="020B0400000000000000" pitchFamily="50" charset="-128"/>
                <a:ea typeface="BIZ UDPゴシック" panose="020B0400000000000000" pitchFamily="50" charset="-128"/>
                <a:cs typeface="ＭＳ Ｐゴシック"/>
              </a:rPr>
              <a:t>位 </a:t>
            </a:r>
            <a:r>
              <a:rPr sz="2000" spc="-75" baseline="1543" dirty="0">
                <a:latin typeface="BIZ UDPゴシック" panose="020B0400000000000000" pitchFamily="50" charset="-128"/>
                <a:ea typeface="BIZ UDPゴシック" panose="020B0400000000000000" pitchFamily="50" charset="-128"/>
                <a:cs typeface="ＭＳ Ｐゴシック"/>
              </a:rPr>
              <a:t>数</a:t>
            </a:r>
            <a:r>
              <a:rPr sz="1400" spc="-50" dirty="0">
                <a:latin typeface="BIZ UDPゴシック" panose="020B0400000000000000" pitchFamily="50" charset="-128"/>
                <a:ea typeface="BIZ UDPゴシック" panose="020B0400000000000000" pitchFamily="50" charset="-128"/>
                <a:cs typeface="ＭＳ Ｐゴシック"/>
              </a:rPr>
              <a:t>時間</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315" name="object 315">
            <a:extLst>
              <a:ext uri="{FF2B5EF4-FFF2-40B4-BE49-F238E27FC236}">
                <a16:creationId xmlns:a16="http://schemas.microsoft.com/office/drawing/2014/main" id="{4465C6D3-8AF4-13CB-46AB-ED1EA66A3895}"/>
              </a:ext>
            </a:extLst>
          </p:cNvPr>
          <p:cNvSpPr txBox="1"/>
          <p:nvPr/>
        </p:nvSpPr>
        <p:spPr>
          <a:xfrm>
            <a:off x="624103" y="43953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数</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6" name="object 316">
            <a:extLst>
              <a:ext uri="{FF2B5EF4-FFF2-40B4-BE49-F238E27FC236}">
                <a16:creationId xmlns:a16="http://schemas.microsoft.com/office/drawing/2014/main" id="{419CCFD6-A800-5BBD-F8C8-673073EADE8F}"/>
              </a:ext>
            </a:extLst>
          </p:cNvPr>
          <p:cNvSpPr txBox="1"/>
          <p:nvPr/>
        </p:nvSpPr>
        <p:spPr>
          <a:xfrm>
            <a:off x="624103" y="46239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日</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7" name="object 317">
            <a:extLst>
              <a:ext uri="{FF2B5EF4-FFF2-40B4-BE49-F238E27FC236}">
                <a16:creationId xmlns:a16="http://schemas.microsoft.com/office/drawing/2014/main" id="{FB6B26C2-5A38-5C7C-A912-05A9F5ECA561}"/>
              </a:ext>
            </a:extLst>
          </p:cNvPr>
          <p:cNvSpPr txBox="1"/>
          <p:nvPr/>
        </p:nvSpPr>
        <p:spPr>
          <a:xfrm>
            <a:off x="630504" y="5383250"/>
            <a:ext cx="254000" cy="719620"/>
          </a:xfrm>
          <a:prstGeom prst="rect">
            <a:avLst/>
          </a:prstGeom>
        </p:spPr>
        <p:txBody>
          <a:bodyPr vert="horz" wrap="square" lIns="0" tIns="58419" rIns="0" bIns="0" rtlCol="0">
            <a:spAutoFit/>
          </a:bodyPr>
          <a:lstStyle/>
          <a:p>
            <a:pPr marL="12700" marR="5080" algn="just">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数週間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8" name="object 318">
            <a:extLst>
              <a:ext uri="{FF2B5EF4-FFF2-40B4-BE49-F238E27FC236}">
                <a16:creationId xmlns:a16="http://schemas.microsoft.com/office/drawing/2014/main" id="{811B6B13-E5B7-C615-8E78-8277453C46B3}"/>
              </a:ext>
            </a:extLst>
          </p:cNvPr>
          <p:cNvSpPr txBox="1"/>
          <p:nvPr/>
        </p:nvSpPr>
        <p:spPr>
          <a:xfrm>
            <a:off x="667779" y="6101588"/>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9" name="object 319">
            <a:extLst>
              <a:ext uri="{FF2B5EF4-FFF2-40B4-BE49-F238E27FC236}">
                <a16:creationId xmlns:a16="http://schemas.microsoft.com/office/drawing/2014/main" id="{3DAD936B-A3F3-F024-CCC0-85340B0A10F9}"/>
              </a:ext>
            </a:extLst>
          </p:cNvPr>
          <p:cNvSpPr txBox="1"/>
          <p:nvPr/>
        </p:nvSpPr>
        <p:spPr>
          <a:xfrm>
            <a:off x="630504" y="629826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数年</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20" name="object 320">
            <a:extLst>
              <a:ext uri="{FF2B5EF4-FFF2-40B4-BE49-F238E27FC236}">
                <a16:creationId xmlns:a16="http://schemas.microsoft.com/office/drawing/2014/main" id="{721BE8A6-FDD3-FD81-AEB7-391EBFB581AF}"/>
              </a:ext>
            </a:extLst>
          </p:cNvPr>
          <p:cNvSpPr/>
          <p:nvPr/>
        </p:nvSpPr>
        <p:spPr>
          <a:xfrm>
            <a:off x="714756" y="4081271"/>
            <a:ext cx="83185" cy="1299210"/>
          </a:xfrm>
          <a:custGeom>
            <a:avLst/>
            <a:gdLst/>
            <a:ahLst/>
            <a:cxnLst/>
            <a:rect l="l" t="t" r="r" b="b"/>
            <a:pathLst>
              <a:path w="83184" h="1299210">
                <a:moveTo>
                  <a:pt x="76200" y="234950"/>
                </a:moveTo>
                <a:lnTo>
                  <a:pt x="44450" y="234950"/>
                </a:lnTo>
                <a:lnTo>
                  <a:pt x="44450" y="0"/>
                </a:lnTo>
                <a:lnTo>
                  <a:pt x="31750" y="0"/>
                </a:lnTo>
                <a:lnTo>
                  <a:pt x="31750" y="234950"/>
                </a:lnTo>
                <a:lnTo>
                  <a:pt x="0" y="234950"/>
                </a:lnTo>
                <a:lnTo>
                  <a:pt x="38100" y="311150"/>
                </a:lnTo>
                <a:lnTo>
                  <a:pt x="69850" y="247650"/>
                </a:lnTo>
                <a:lnTo>
                  <a:pt x="76200" y="234950"/>
                </a:lnTo>
                <a:close/>
              </a:path>
              <a:path w="83184" h="1299210">
                <a:moveTo>
                  <a:pt x="82740" y="1222121"/>
                </a:moveTo>
                <a:lnTo>
                  <a:pt x="50977" y="1222705"/>
                </a:lnTo>
                <a:lnTo>
                  <a:pt x="44450" y="865505"/>
                </a:lnTo>
                <a:lnTo>
                  <a:pt x="31750" y="865759"/>
                </a:lnTo>
                <a:lnTo>
                  <a:pt x="38277" y="1222946"/>
                </a:lnTo>
                <a:lnTo>
                  <a:pt x="6553" y="1223518"/>
                </a:lnTo>
                <a:lnTo>
                  <a:pt x="46037" y="1298956"/>
                </a:lnTo>
                <a:lnTo>
                  <a:pt x="76301" y="1235583"/>
                </a:lnTo>
                <a:lnTo>
                  <a:pt x="82740" y="1222121"/>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2" name="テキスト ボックス 321">
            <a:extLst>
              <a:ext uri="{FF2B5EF4-FFF2-40B4-BE49-F238E27FC236}">
                <a16:creationId xmlns:a16="http://schemas.microsoft.com/office/drawing/2014/main" id="{52A595AC-DF11-40D2-86BF-6B1A934C9CB3}"/>
              </a:ext>
            </a:extLst>
          </p:cNvPr>
          <p:cNvSpPr txBox="1"/>
          <p:nvPr/>
        </p:nvSpPr>
        <p:spPr>
          <a:xfrm>
            <a:off x="4311205" y="6563302"/>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47524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grpSp>
        <p:nvGrpSpPr>
          <p:cNvPr id="12" name="object 5"/>
          <p:cNvGrpSpPr/>
          <p:nvPr/>
        </p:nvGrpSpPr>
        <p:grpSpPr>
          <a:xfrm>
            <a:off x="193547" y="1097280"/>
            <a:ext cx="2845435" cy="1562100"/>
            <a:chOff x="193547" y="1097280"/>
            <a:chExt cx="2845435" cy="1562100"/>
          </a:xfrm>
        </p:grpSpPr>
        <p:sp>
          <p:nvSpPr>
            <p:cNvPr id="13" name="object 6"/>
            <p:cNvSpPr/>
            <p:nvPr/>
          </p:nvSpPr>
          <p:spPr>
            <a:xfrm>
              <a:off x="19354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4" name="object 7"/>
            <p:cNvSpPr/>
            <p:nvPr/>
          </p:nvSpPr>
          <p:spPr>
            <a:xfrm>
              <a:off x="266700" y="1167384"/>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5" name="object 8"/>
          <p:cNvGrpSpPr/>
          <p:nvPr/>
        </p:nvGrpSpPr>
        <p:grpSpPr>
          <a:xfrm>
            <a:off x="3172967" y="1097280"/>
            <a:ext cx="2845435" cy="1562100"/>
            <a:chOff x="3172967" y="1097280"/>
            <a:chExt cx="2845435" cy="1562100"/>
          </a:xfrm>
        </p:grpSpPr>
        <p:sp>
          <p:nvSpPr>
            <p:cNvPr id="16" name="object 9"/>
            <p:cNvSpPr/>
            <p:nvPr/>
          </p:nvSpPr>
          <p:spPr>
            <a:xfrm>
              <a:off x="317296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7" name="object 10"/>
            <p:cNvSpPr/>
            <p:nvPr/>
          </p:nvSpPr>
          <p:spPr>
            <a:xfrm>
              <a:off x="3288791" y="1167384"/>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8" name="object 11"/>
          <p:cNvGrpSpPr/>
          <p:nvPr/>
        </p:nvGrpSpPr>
        <p:grpSpPr>
          <a:xfrm>
            <a:off x="6152388" y="1097280"/>
            <a:ext cx="2845435" cy="1562100"/>
            <a:chOff x="6152388" y="1097280"/>
            <a:chExt cx="2845435" cy="1562100"/>
          </a:xfrm>
        </p:grpSpPr>
        <p:sp>
          <p:nvSpPr>
            <p:cNvPr id="19" name="object 12"/>
            <p:cNvSpPr/>
            <p:nvPr/>
          </p:nvSpPr>
          <p:spPr>
            <a:xfrm>
              <a:off x="6152388" y="1097280"/>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0" name="object 13"/>
            <p:cNvSpPr/>
            <p:nvPr/>
          </p:nvSpPr>
          <p:spPr>
            <a:xfrm>
              <a:off x="6239256" y="1167384"/>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21" name="object 14"/>
          <p:cNvGrpSpPr/>
          <p:nvPr/>
        </p:nvGrpSpPr>
        <p:grpSpPr>
          <a:xfrm>
            <a:off x="9131807" y="1097280"/>
            <a:ext cx="2844165" cy="1562100"/>
            <a:chOff x="9131807" y="1097280"/>
            <a:chExt cx="2844165" cy="1562100"/>
          </a:xfrm>
        </p:grpSpPr>
        <p:sp>
          <p:nvSpPr>
            <p:cNvPr id="22" name="object 15"/>
            <p:cNvSpPr/>
            <p:nvPr/>
          </p:nvSpPr>
          <p:spPr>
            <a:xfrm>
              <a:off x="9131807" y="1097280"/>
              <a:ext cx="2844165" cy="1562100"/>
            </a:xfrm>
            <a:custGeom>
              <a:avLst/>
              <a:gdLst/>
              <a:ahLst/>
              <a:cxnLst/>
              <a:rect l="l" t="t" r="r" b="b"/>
              <a:pathLst>
                <a:path w="2844165" h="1562100">
                  <a:moveTo>
                    <a:pt x="2843783" y="0"/>
                  </a:moveTo>
                  <a:lnTo>
                    <a:pt x="0" y="0"/>
                  </a:lnTo>
                  <a:lnTo>
                    <a:pt x="0" y="1562100"/>
                  </a:lnTo>
                  <a:lnTo>
                    <a:pt x="2843783" y="1562100"/>
                  </a:lnTo>
                  <a:lnTo>
                    <a:pt x="2843783" y="0"/>
                  </a:lnTo>
                  <a:close/>
                </a:path>
              </a:pathLst>
            </a:custGeom>
            <a:solidFill>
              <a:srgbClr val="DEEBF7"/>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3" name="object 16"/>
            <p:cNvSpPr/>
            <p:nvPr/>
          </p:nvSpPr>
          <p:spPr>
            <a:xfrm>
              <a:off x="9211055" y="1167384"/>
              <a:ext cx="1348740" cy="245745"/>
            </a:xfrm>
            <a:custGeom>
              <a:avLst/>
              <a:gdLst/>
              <a:ahLst/>
              <a:cxnLst/>
              <a:rect l="l" t="t" r="r" b="b"/>
              <a:pathLst>
                <a:path w="1348740" h="245744">
                  <a:moveTo>
                    <a:pt x="1226058"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226058" y="245363"/>
                  </a:lnTo>
                  <a:lnTo>
                    <a:pt x="1273837" y="235731"/>
                  </a:lnTo>
                  <a:lnTo>
                    <a:pt x="1312830" y="209454"/>
                  </a:lnTo>
                  <a:lnTo>
                    <a:pt x="1339107" y="170461"/>
                  </a:lnTo>
                  <a:lnTo>
                    <a:pt x="1348740" y="122681"/>
                  </a:lnTo>
                  <a:lnTo>
                    <a:pt x="1339107" y="74902"/>
                  </a:lnTo>
                  <a:lnTo>
                    <a:pt x="1312830" y="35909"/>
                  </a:lnTo>
                  <a:lnTo>
                    <a:pt x="1273837" y="9632"/>
                  </a:lnTo>
                  <a:lnTo>
                    <a:pt x="1226058" y="0"/>
                  </a:lnTo>
                  <a:close/>
                </a:path>
              </a:pathLst>
            </a:custGeom>
            <a:solidFill>
              <a:srgbClr val="00AFE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4" name="object 17"/>
          <p:cNvSpPr txBox="1"/>
          <p:nvPr/>
        </p:nvSpPr>
        <p:spPr>
          <a:xfrm>
            <a:off x="193547" y="1097280"/>
            <a:ext cx="2845435" cy="1284582"/>
          </a:xfrm>
          <a:prstGeom prst="rect">
            <a:avLst/>
          </a:prstGeom>
        </p:spPr>
        <p:txBody>
          <a:bodyPr vert="horz" wrap="square" lIns="0" tIns="113030" rIns="0" bIns="0" rtlCol="0">
            <a:spAutoFit/>
          </a:bodyPr>
          <a:lstStyle/>
          <a:p>
            <a:pPr marL="31432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イルス</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クチン</a:t>
            </a:r>
            <a:endParaRPr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a:latin typeface="BIZ UDP明朝 Medium" panose="02020500000000000000" pitchFamily="18" charset="-128"/>
                <a:ea typeface="BIZ UDP明朝 Medium" panose="02020500000000000000" pitchFamily="18" charset="-128"/>
                <a:cs typeface="Meiryo UI"/>
              </a:rPr>
              <a:t>少な</a:t>
            </a:r>
            <a:r>
              <a:rPr sz="1000" spc="-10" dirty="0">
                <a:latin typeface="BIZ UDP明朝 Medium" panose="02020500000000000000" pitchFamily="18" charset="-128"/>
                <a:ea typeface="BIZ UDP明朝 Medium" panose="02020500000000000000" pitchFamily="18" charset="-128"/>
                <a:cs typeface="Meiryo UI"/>
              </a:rPr>
              <a:t>く</a:t>
            </a:r>
            <a:r>
              <a:rPr sz="1000" spc="-5" dirty="0">
                <a:latin typeface="BIZ UDP明朝 Medium" panose="02020500000000000000" pitchFamily="18" charset="-128"/>
                <a:ea typeface="BIZ UDP明朝 Medium" panose="02020500000000000000" pitchFamily="18" charset="-128"/>
                <a:cs typeface="Meiryo UI"/>
              </a:rPr>
              <a:t>とも</a:t>
            </a:r>
            <a:r>
              <a:rPr sz="1000" dirty="0">
                <a:latin typeface="BIZ UDP明朝 Medium" panose="02020500000000000000" pitchFamily="18" charset="-128"/>
                <a:ea typeface="BIZ UDP明朝 Medium" panose="02020500000000000000" pitchFamily="18" charset="-128"/>
                <a:cs typeface="Meiryo UI"/>
              </a:rPr>
              <a:t>7</a:t>
            </a:r>
            <a:r>
              <a:rPr sz="1000" spc="-5" dirty="0">
                <a:latin typeface="BIZ UDP明朝 Medium" panose="02020500000000000000" pitchFamily="18" charset="-128"/>
                <a:ea typeface="BIZ UDP明朝 Medium" panose="02020500000000000000" pitchFamily="18" charset="-128"/>
                <a:cs typeface="Meiryo UI"/>
              </a:rPr>
              <a:t>つのチー</a:t>
            </a:r>
            <a:r>
              <a:rPr sz="1000" dirty="0">
                <a:latin typeface="BIZ UDP明朝 Medium" panose="02020500000000000000" pitchFamily="18" charset="-128"/>
                <a:ea typeface="BIZ UDP明朝 Medium" panose="02020500000000000000" pitchFamily="18" charset="-128"/>
                <a:cs typeface="Meiryo UI"/>
              </a:rPr>
              <a:t>ム</a:t>
            </a:r>
            <a:r>
              <a:rPr sz="1000" spc="-5" dirty="0">
                <a:latin typeface="BIZ UDP明朝 Medium" panose="02020500000000000000" pitchFamily="18" charset="-128"/>
                <a:ea typeface="BIZ UDP明朝 Medium" panose="02020500000000000000" pitchFamily="18" charset="-128"/>
                <a:cs typeface="Meiryo UI"/>
              </a:rPr>
              <a:t>が、</a:t>
            </a:r>
            <a:r>
              <a:rPr sz="1000" spc="-10" dirty="0">
                <a:latin typeface="BIZ UDP明朝 Medium" panose="02020500000000000000" pitchFamily="18" charset="-128"/>
                <a:ea typeface="BIZ UDP明朝 Medium" panose="02020500000000000000" pitchFamily="18" charset="-128"/>
                <a:cs typeface="Meiryo UI"/>
              </a:rPr>
              <a:t>ウ</a:t>
            </a:r>
            <a:r>
              <a:rPr sz="100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ル</a:t>
            </a:r>
            <a:r>
              <a:rPr sz="1000" spc="-20" dirty="0">
                <a:latin typeface="BIZ UDP明朝 Medium" panose="02020500000000000000" pitchFamily="18" charset="-128"/>
                <a:ea typeface="BIZ UDP明朝 Medium" panose="02020500000000000000" pitchFamily="18" charset="-128"/>
                <a:cs typeface="Meiryo UI"/>
              </a:rPr>
              <a:t>ス</a:t>
            </a:r>
            <a:r>
              <a:rPr sz="1000" spc="5" dirty="0">
                <a:latin typeface="BIZ UDP明朝 Medium" panose="02020500000000000000" pitchFamily="18" charset="-128"/>
                <a:ea typeface="BIZ UDP明朝 Medium" panose="02020500000000000000" pitchFamily="18" charset="-128"/>
                <a:cs typeface="Meiryo UI"/>
              </a:rPr>
              <a:t>自</a:t>
            </a:r>
            <a:r>
              <a:rPr sz="1000" spc="-10" dirty="0">
                <a:latin typeface="BIZ UDP明朝 Medium" panose="02020500000000000000" pitchFamily="18" charset="-128"/>
                <a:ea typeface="BIZ UDP明朝 Medium" panose="02020500000000000000" pitchFamily="18" charset="-128"/>
                <a:cs typeface="Meiryo UI"/>
              </a:rPr>
              <a:t>体</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弱</a:t>
            </a:r>
            <a:r>
              <a:rPr sz="1000" spc="5" dirty="0">
                <a:latin typeface="BIZ UDP明朝 Medium" panose="02020500000000000000" pitchFamily="18" charset="-128"/>
                <a:ea typeface="BIZ UDP明朝 Medium" panose="02020500000000000000" pitchFamily="18" charset="-128"/>
                <a:cs typeface="Meiryo UI"/>
              </a:rPr>
              <a:t>毒</a:t>
            </a:r>
            <a:r>
              <a:rPr sz="1000" spc="-10" dirty="0">
                <a:latin typeface="BIZ UDP明朝 Medium" panose="02020500000000000000" pitchFamily="18" charset="-128"/>
                <a:ea typeface="BIZ UDP明朝 Medium" panose="02020500000000000000" pitchFamily="18" charset="-128"/>
                <a:cs typeface="Meiryo UI"/>
              </a:rPr>
              <a:t>化</a:t>
            </a:r>
            <a:r>
              <a:rPr sz="1000" dirty="0">
                <a:latin typeface="BIZ UDP明朝 Medium" panose="02020500000000000000" pitchFamily="18" charset="-128"/>
                <a:ea typeface="BIZ UDP明朝 Medium" panose="02020500000000000000" pitchFamily="18" charset="-128"/>
                <a:cs typeface="Meiryo UI"/>
              </a:rPr>
              <a:t>ま</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は</a:t>
            </a:r>
            <a:r>
              <a:rPr sz="1000" spc="5" dirty="0">
                <a:latin typeface="BIZ UDP明朝 Medium" panose="02020500000000000000" pitchFamily="18" charset="-128"/>
                <a:ea typeface="BIZ UDP明朝 Medium" panose="02020500000000000000" pitchFamily="18" charset="-128"/>
                <a:cs typeface="Meiryo UI"/>
              </a:rPr>
              <a:t>不活化</a:t>
            </a:r>
            <a:r>
              <a:rPr sz="1000" dirty="0">
                <a:latin typeface="BIZ UDP明朝 Medium" panose="02020500000000000000" pitchFamily="18" charset="-128"/>
                <a:ea typeface="BIZ UDP明朝 Medium" panose="02020500000000000000" pitchFamily="18" charset="-128"/>
                <a:cs typeface="Meiryo UI"/>
              </a:rPr>
              <a:t>し</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形</a:t>
            </a:r>
            <a:r>
              <a:rPr sz="1000" spc="-5" dirty="0">
                <a:latin typeface="BIZ UDP明朝 Medium" panose="02020500000000000000" pitchFamily="18" charset="-128"/>
                <a:ea typeface="BIZ UDP明朝 Medium" panose="02020500000000000000" pitchFamily="18" charset="-128"/>
                <a:cs typeface="Meiryo UI"/>
              </a:rPr>
              <a:t>でワ</a:t>
            </a:r>
            <a:r>
              <a:rPr sz="1000" spc="-15" dirty="0">
                <a:latin typeface="BIZ UDP明朝 Medium" panose="02020500000000000000" pitchFamily="18" charset="-128"/>
                <a:ea typeface="BIZ UDP明朝 Medium" panose="02020500000000000000" pitchFamily="18" charset="-128"/>
                <a:cs typeface="Meiryo UI"/>
              </a:rPr>
              <a:t>ク</a:t>
            </a:r>
            <a:r>
              <a:rPr sz="1000" spc="-5" dirty="0">
                <a:latin typeface="BIZ UDP明朝 Medium" panose="02020500000000000000" pitchFamily="18" charset="-128"/>
                <a:ea typeface="BIZ UDP明朝 Medium" panose="02020500000000000000" pitchFamily="18" charset="-128"/>
                <a:cs typeface="Meiryo UI"/>
              </a:rPr>
              <a:t>チ</a:t>
            </a:r>
            <a:r>
              <a:rPr sz="1000" spc="-10" dirty="0">
                <a:latin typeface="BIZ UDP明朝 Medium" panose="02020500000000000000" pitchFamily="18" charset="-128"/>
                <a:ea typeface="BIZ UDP明朝 Medium" panose="02020500000000000000" pitchFamily="18" charset="-128"/>
                <a:cs typeface="Meiryo UI"/>
              </a:rPr>
              <a:t>ン</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開</a:t>
            </a:r>
            <a:r>
              <a:rPr sz="1000" spc="5" dirty="0">
                <a:latin typeface="BIZ UDP明朝 Medium" panose="02020500000000000000" pitchFamily="18" charset="-128"/>
                <a:ea typeface="BIZ UDP明朝 Medium" panose="02020500000000000000" pitchFamily="18" charset="-128"/>
                <a:cs typeface="Meiryo UI"/>
              </a:rPr>
              <a:t>発</a:t>
            </a:r>
            <a:r>
              <a:rPr lang="ja-JP" altLang="en-US" sz="1000" spc="5" dirty="0">
                <a:latin typeface="BIZ UDP明朝 Medium" panose="02020500000000000000" pitchFamily="18" charset="-128"/>
                <a:ea typeface="BIZ UDP明朝 Medium" panose="02020500000000000000" pitchFamily="18" charset="-128"/>
                <a:cs typeface="Meiryo UI"/>
              </a:rPr>
              <a:t>中。</a:t>
            </a:r>
            <a:r>
              <a:rPr sz="1000" dirty="0">
                <a:latin typeface="BIZ UDP明朝 Medium" panose="02020500000000000000" pitchFamily="18" charset="-128"/>
                <a:ea typeface="BIZ UDP明朝 Medium" panose="02020500000000000000" pitchFamily="18" charset="-128"/>
                <a:cs typeface="Meiryo UI"/>
              </a:rPr>
              <a:t> </a:t>
            </a:r>
            <a:endParaRPr lang="en-US"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麻疹や</a:t>
            </a:r>
            <a:r>
              <a:rPr sz="1000" spc="-5" dirty="0" err="1">
                <a:latin typeface="BIZ UDP明朝 Medium" panose="02020500000000000000" pitchFamily="18" charset="-128"/>
                <a:ea typeface="BIZ UDP明朝 Medium" panose="02020500000000000000" pitchFamily="18" charset="-128"/>
                <a:cs typeface="Meiryo UI"/>
              </a:rPr>
              <a:t>ポ</a:t>
            </a:r>
            <a:r>
              <a:rPr sz="1000" spc="5" dirty="0" err="1">
                <a:latin typeface="BIZ UDP明朝 Medium" panose="02020500000000000000" pitchFamily="18" charset="-128"/>
                <a:ea typeface="BIZ UDP明朝 Medium" panose="02020500000000000000" pitchFamily="18" charset="-128"/>
                <a:cs typeface="Meiryo UI"/>
              </a:rPr>
              <a:t>リ</a:t>
            </a:r>
            <a:r>
              <a:rPr sz="1000" spc="-5" dirty="0" err="1">
                <a:latin typeface="BIZ UDP明朝 Medium" panose="02020500000000000000" pitchFamily="18" charset="-128"/>
                <a:ea typeface="BIZ UDP明朝 Medium" panose="02020500000000000000" pitchFamily="18" charset="-128"/>
                <a:cs typeface="Meiryo UI"/>
              </a:rPr>
              <a:t>オ</a:t>
            </a:r>
            <a:r>
              <a:rPr sz="1000" spc="-1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対</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ワ</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チ</a:t>
            </a:r>
            <a:r>
              <a:rPr sz="1000" dirty="0" err="1">
                <a:latin typeface="BIZ UDP明朝 Medium" panose="02020500000000000000" pitchFamily="18" charset="-128"/>
                <a:ea typeface="BIZ UDP明朝 Medium" panose="02020500000000000000" pitchFamily="18" charset="-128"/>
                <a:cs typeface="Meiryo UI"/>
              </a:rPr>
              <a:t>ンな</a:t>
            </a:r>
            <a:r>
              <a:rPr sz="1000" spc="-10" dirty="0" err="1">
                <a:latin typeface="BIZ UDP明朝 Medium" panose="02020500000000000000" pitchFamily="18" charset="-128"/>
                <a:ea typeface="BIZ UDP明朝 Medium" panose="02020500000000000000" pitchFamily="18" charset="-128"/>
                <a:cs typeface="Meiryo UI"/>
              </a:rPr>
              <a:t>ど、</a:t>
            </a: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くの既</a:t>
            </a:r>
            <a:r>
              <a:rPr sz="1000" spc="5" dirty="0" err="1">
                <a:latin typeface="BIZ UDP明朝 Medium" panose="02020500000000000000" pitchFamily="18" charset="-128"/>
                <a:ea typeface="BIZ UDP明朝 Medium" panose="02020500000000000000" pitchFamily="18" charset="-128"/>
                <a:cs typeface="Meiryo UI"/>
              </a:rPr>
              <a:t>存</a:t>
            </a:r>
            <a:r>
              <a:rPr sz="1000" spc="-10"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ワ</a:t>
            </a:r>
            <a:r>
              <a:rPr sz="1000" spc="-5" dirty="0" err="1">
                <a:latin typeface="BIZ UDP明朝 Medium" panose="02020500000000000000" pitchFamily="18" charset="-128"/>
                <a:ea typeface="BIZ UDP明朝 Medium" panose="02020500000000000000" pitchFamily="18" charset="-128"/>
                <a:cs typeface="Meiryo UI"/>
              </a:rPr>
              <a:t>クチ</a:t>
            </a:r>
            <a:r>
              <a:rPr sz="1000" dirty="0" err="1">
                <a:latin typeface="BIZ UDP明朝 Medium" panose="02020500000000000000" pitchFamily="18" charset="-128"/>
                <a:ea typeface="BIZ UDP明朝 Medium" panose="02020500000000000000" pitchFamily="18" charset="-128"/>
                <a:cs typeface="Meiryo UI"/>
              </a:rPr>
              <a:t>ンは</a:t>
            </a:r>
            <a:r>
              <a:rPr sz="1000" spc="-5" dirty="0" err="1">
                <a:latin typeface="BIZ UDP明朝 Medium" panose="02020500000000000000" pitchFamily="18" charset="-128"/>
                <a:ea typeface="BIZ UDP明朝 Medium" panose="02020500000000000000" pitchFamily="18" charset="-128"/>
                <a:cs typeface="Meiryo UI"/>
              </a:rPr>
              <a:t>この</a:t>
            </a:r>
            <a:r>
              <a:rPr sz="1000" dirty="0" err="1">
                <a:latin typeface="BIZ UDP明朝 Medium" panose="02020500000000000000" pitchFamily="18" charset="-128"/>
                <a:ea typeface="BIZ UDP明朝 Medium" panose="02020500000000000000" pitchFamily="18" charset="-128"/>
                <a:cs typeface="Meiryo UI"/>
              </a:rPr>
              <a:t>方法で</a:t>
            </a:r>
            <a:r>
              <a:rPr sz="1000" spc="-10" dirty="0" err="1">
                <a:latin typeface="BIZ UDP明朝 Medium" panose="02020500000000000000" pitchFamily="18" charset="-128"/>
                <a:ea typeface="BIZ UDP明朝 Medium" panose="02020500000000000000" pitchFamily="18" charset="-128"/>
                <a:cs typeface="Meiryo UI"/>
              </a:rPr>
              <a:t>作</a:t>
            </a:r>
            <a:r>
              <a:rPr sz="1000" spc="-5" dirty="0" err="1">
                <a:latin typeface="BIZ UDP明朝 Medium" panose="02020500000000000000" pitchFamily="18" charset="-128"/>
                <a:ea typeface="BIZ UDP明朝 Medium" panose="02020500000000000000" pitchFamily="18" charset="-128"/>
                <a:cs typeface="Meiryo UI"/>
              </a:rPr>
              <a:t>ら</a:t>
            </a:r>
            <a:r>
              <a:rPr sz="1000" spc="-10" dirty="0" err="1">
                <a:latin typeface="BIZ UDP明朝 Medium" panose="02020500000000000000" pitchFamily="18" charset="-128"/>
                <a:ea typeface="BIZ UDP明朝 Medium" panose="02020500000000000000" pitchFamily="18" charset="-128"/>
                <a:cs typeface="Meiryo UI"/>
              </a:rPr>
              <a:t>れ</a:t>
            </a:r>
            <a:r>
              <a:rPr sz="1000" spc="-5" dirty="0" err="1">
                <a:latin typeface="BIZ UDP明朝 Medium" panose="02020500000000000000" pitchFamily="18" charset="-128"/>
                <a:ea typeface="BIZ UDP明朝 Medium" panose="02020500000000000000" pitchFamily="18" charset="-128"/>
                <a:cs typeface="Meiryo UI"/>
              </a:rPr>
              <a:t>てい</a:t>
            </a:r>
            <a:r>
              <a:rPr lang="ja-JP" altLang="en-US" sz="1000" spc="-5"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が、</a:t>
            </a:r>
            <a:r>
              <a:rPr sz="1000" dirty="0" err="1">
                <a:latin typeface="BIZ UDP明朝 Medium" panose="02020500000000000000" pitchFamily="18" charset="-128"/>
                <a:ea typeface="BIZ UDP明朝 Medium" panose="02020500000000000000" pitchFamily="18" charset="-128"/>
                <a:cs typeface="Meiryo UI"/>
              </a:rPr>
              <a:t>広</a:t>
            </a:r>
            <a:r>
              <a:rPr sz="1000" spc="-15" dirty="0" err="1">
                <a:latin typeface="BIZ UDP明朝 Medium" panose="02020500000000000000" pitchFamily="18" charset="-128"/>
                <a:ea typeface="BIZ UDP明朝 Medium" panose="02020500000000000000" pitchFamily="18" charset="-128"/>
                <a:cs typeface="Meiryo UI"/>
              </a:rPr>
              <a:t>範</a:t>
            </a:r>
            <a:r>
              <a:rPr sz="1000" dirty="0" err="1">
                <a:latin typeface="BIZ UDP明朝 Medium" panose="02020500000000000000" pitchFamily="18" charset="-128"/>
                <a:ea typeface="BIZ UDP明朝 Medium" panose="02020500000000000000" pitchFamily="18" charset="-128"/>
                <a:cs typeface="Meiryo UI"/>
              </a:rPr>
              <a:t>な安全</a:t>
            </a:r>
            <a:r>
              <a:rPr sz="1000" spc="5" dirty="0" err="1">
                <a:latin typeface="BIZ UDP明朝 Medium" panose="02020500000000000000" pitchFamily="18" charset="-128"/>
                <a:ea typeface="BIZ UDP明朝 Medium" panose="02020500000000000000" pitchFamily="18" charset="-128"/>
                <a:cs typeface="Meiryo UI"/>
              </a:rPr>
              <a:t>性試験</a:t>
            </a:r>
            <a:r>
              <a:rPr sz="1000" dirty="0" err="1">
                <a:latin typeface="BIZ UDP明朝 Medium" panose="02020500000000000000" pitchFamily="18" charset="-128"/>
                <a:ea typeface="BIZ UDP明朝 Medium" panose="02020500000000000000" pitchFamily="18" charset="-128"/>
                <a:cs typeface="Meiryo UI"/>
              </a:rPr>
              <a:t>が</a:t>
            </a:r>
            <a:r>
              <a:rPr lang="ja-JP" altLang="en-US" sz="1000" dirty="0">
                <a:latin typeface="BIZ UDP明朝 Medium" panose="02020500000000000000" pitchFamily="18" charset="-128"/>
                <a:ea typeface="BIZ UDP明朝 Medium" panose="02020500000000000000" pitchFamily="18" charset="-128"/>
                <a:cs typeface="Meiryo UI"/>
              </a:rPr>
              <a:t>必須</a:t>
            </a:r>
            <a:r>
              <a:rPr sz="1000" dirty="0">
                <a:latin typeface="BIZ UDP明朝 Medium" panose="02020500000000000000" pitchFamily="18" charset="-128"/>
                <a:ea typeface="BIZ UDP明朝 Medium" panose="02020500000000000000" pitchFamily="18" charset="-128"/>
                <a:cs typeface="Meiryo UI"/>
              </a:rPr>
              <a:t>。</a:t>
            </a:r>
          </a:p>
        </p:txBody>
      </p:sp>
      <p:sp>
        <p:nvSpPr>
          <p:cNvPr id="25" name="object 21"/>
          <p:cNvSpPr txBox="1"/>
          <p:nvPr/>
        </p:nvSpPr>
        <p:spPr>
          <a:xfrm>
            <a:off x="11776202" y="6446316"/>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18</a:t>
            </a:fld>
            <a:endParaRPr sz="1200">
              <a:latin typeface="Calibri"/>
              <a:cs typeface="Calibri"/>
            </a:endParaRPr>
          </a:p>
        </p:txBody>
      </p:sp>
      <p:sp>
        <p:nvSpPr>
          <p:cNvPr id="26" name="object 18"/>
          <p:cNvSpPr txBox="1"/>
          <p:nvPr/>
        </p:nvSpPr>
        <p:spPr>
          <a:xfrm>
            <a:off x="3172967" y="1097280"/>
            <a:ext cx="2845435" cy="1430905"/>
          </a:xfrm>
          <a:prstGeom prst="rect">
            <a:avLst/>
          </a:prstGeom>
        </p:spPr>
        <p:txBody>
          <a:bodyPr vert="horz" wrap="square" lIns="0" tIns="113030" rIns="0" bIns="0" rtlCol="0">
            <a:spAutoFit/>
          </a:bodyPr>
          <a:lstStyle/>
          <a:p>
            <a:pPr marL="31051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a:t>
            </a:r>
            <a:r>
              <a:rPr sz="1000" b="1" spc="5" dirty="0">
                <a:latin typeface="BIZ UDP明朝 Medium" panose="02020500000000000000" pitchFamily="18" charset="-128"/>
                <a:ea typeface="BIZ UDP明朝 Medium" panose="02020500000000000000" pitchFamily="18" charset="-128"/>
                <a:cs typeface="Meiryo UI"/>
              </a:rPr>
              <a:t>ル</a:t>
            </a:r>
            <a:r>
              <a:rPr sz="1000" b="1" dirty="0">
                <a:latin typeface="BIZ UDP明朝 Medium" panose="02020500000000000000" pitchFamily="18" charset="-128"/>
                <a:ea typeface="BIZ UDP明朝 Medium" panose="02020500000000000000" pitchFamily="18" charset="-128"/>
                <a:cs typeface="Meiryo UI"/>
              </a:rPr>
              <a:t>ス</a:t>
            </a:r>
            <a:r>
              <a:rPr sz="1000" b="1" spc="-5" dirty="0">
                <a:latin typeface="BIZ UDP明朝 Medium" panose="02020500000000000000" pitchFamily="18" charset="-128"/>
                <a:ea typeface="BIZ UDP明朝 Medium" panose="02020500000000000000" pitchFamily="18" charset="-128"/>
                <a:cs typeface="Meiryo UI"/>
              </a:rPr>
              <a:t>ベク</a:t>
            </a:r>
            <a:r>
              <a:rPr sz="1000" b="1" spc="-10" dirty="0">
                <a:latin typeface="BIZ UDP明朝 Medium" panose="02020500000000000000" pitchFamily="18" charset="-128"/>
                <a:ea typeface="BIZ UDP明朝 Medium" panose="02020500000000000000" pitchFamily="18" charset="-128"/>
                <a:cs typeface="Meiryo UI"/>
              </a:rPr>
              <a:t>タ</a:t>
            </a:r>
            <a:r>
              <a:rPr sz="1000" b="1" spc="-5" dirty="0">
                <a:latin typeface="BIZ UDP明朝 Medium" panose="02020500000000000000" pitchFamily="18" charset="-128"/>
                <a:ea typeface="BIZ UDP明朝 Medium" panose="02020500000000000000" pitchFamily="18" charset="-128"/>
                <a:cs typeface="Meiryo UI"/>
              </a:rPr>
              <a:t>ー</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a:t>
            </a:r>
            <a:r>
              <a:rPr sz="1000" b="1" spc="-15" dirty="0">
                <a:latin typeface="BIZ UDP明朝 Medium" panose="02020500000000000000" pitchFamily="18" charset="-128"/>
                <a:ea typeface="BIZ UDP明朝 Medium" panose="02020500000000000000" pitchFamily="18" charset="-128"/>
                <a:cs typeface="Meiryo UI"/>
              </a:rPr>
              <a:t>チ</a:t>
            </a:r>
            <a:r>
              <a:rPr sz="1000" b="1" dirty="0">
                <a:latin typeface="BIZ UDP明朝 Medium" panose="02020500000000000000" pitchFamily="18" charset="-128"/>
                <a:ea typeface="BIZ UDP明朝 Medium" panose="02020500000000000000" pitchFamily="18" charset="-128"/>
                <a:cs typeface="Meiryo UI"/>
              </a:rPr>
              <a:t>ン</a:t>
            </a:r>
            <a:endParaRPr sz="1000" dirty="0">
              <a:latin typeface="BIZ UDP明朝 Medium" panose="02020500000000000000" pitchFamily="18" charset="-128"/>
              <a:ea typeface="BIZ UDP明朝 Medium" panose="02020500000000000000" pitchFamily="18" charset="-128"/>
              <a:cs typeface="Meiryo UI"/>
            </a:endParaRPr>
          </a:p>
          <a:p>
            <a:pPr marL="86360" marR="88900">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アデノウ</a:t>
            </a:r>
            <a:r>
              <a:rPr sz="1000" spc="-1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ルスなどの</a:t>
            </a:r>
            <a:r>
              <a:rPr sz="1000" spc="-1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ルスは</a:t>
            </a:r>
            <a:r>
              <a:rPr sz="1000" spc="-10" dirty="0" err="1">
                <a:latin typeface="BIZ UDP明朝 Medium" panose="02020500000000000000" pitchFamily="18" charset="-128"/>
                <a:ea typeface="BIZ UDP明朝 Medium" panose="02020500000000000000" pitchFamily="18" charset="-128"/>
                <a:cs typeface="Meiryo UI"/>
              </a:rPr>
              <a:t>、体</a:t>
            </a:r>
            <a:r>
              <a:rPr sz="1000" spc="5" dirty="0" err="1">
                <a:latin typeface="BIZ UDP明朝 Medium" panose="02020500000000000000" pitchFamily="18" charset="-128"/>
                <a:ea typeface="BIZ UDP明朝 Medium" panose="02020500000000000000" pitchFamily="18" charset="-128"/>
                <a:cs typeface="Meiryo UI"/>
              </a:rPr>
              <a:t>内</a:t>
            </a:r>
            <a:r>
              <a:rPr sz="1000" dirty="0" err="1">
                <a:latin typeface="BIZ UDP明朝 Medium" panose="02020500000000000000" pitchFamily="18" charset="-128"/>
                <a:ea typeface="BIZ UDP明朝 Medium" panose="02020500000000000000" pitchFamily="18" charset="-128"/>
                <a:cs typeface="Meiryo UI"/>
              </a:rPr>
              <a:t>で</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産</a:t>
            </a:r>
            <a:r>
              <a:rPr sz="1000" spc="5" dirty="0" err="1">
                <a:latin typeface="BIZ UDP明朝 Medium" panose="02020500000000000000" pitchFamily="18" charset="-128"/>
                <a:ea typeface="BIZ UDP明朝 Medium" panose="02020500000000000000" pitchFamily="18" charset="-128"/>
                <a:cs typeface="Meiryo UI"/>
              </a:rPr>
              <a:t>生</a:t>
            </a:r>
            <a:r>
              <a:rPr sz="1000" dirty="0" err="1">
                <a:latin typeface="BIZ UDP明朝 Medium" panose="02020500000000000000" pitchFamily="18" charset="-128"/>
                <a:ea typeface="BIZ UDP明朝 Medium" panose="02020500000000000000" pitchFamily="18" charset="-128"/>
                <a:cs typeface="Meiryo UI"/>
              </a:rPr>
              <a:t>でき</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ように</a:t>
            </a:r>
            <a:r>
              <a:rPr sz="1000" spc="-10" dirty="0" err="1">
                <a:latin typeface="BIZ UDP明朝 Medium" panose="02020500000000000000" pitchFamily="18" charset="-128"/>
                <a:ea typeface="BIZ UDP明朝 Medium" panose="02020500000000000000" pitchFamily="18" charset="-128"/>
                <a:cs typeface="Meiryo UI"/>
              </a:rPr>
              <a:t>遺</a:t>
            </a:r>
            <a:r>
              <a:rPr sz="1000" spc="5" dirty="0" err="1">
                <a:latin typeface="BIZ UDP明朝 Medium" panose="02020500000000000000" pitchFamily="18" charset="-128"/>
                <a:ea typeface="BIZ UDP明朝 Medium" panose="02020500000000000000" pitchFamily="18" charset="-128"/>
                <a:cs typeface="Meiryo UI"/>
              </a:rPr>
              <a:t>伝</a:t>
            </a:r>
            <a:r>
              <a:rPr sz="1000" spc="-10" dirty="0" err="1">
                <a:latin typeface="BIZ UDP明朝 Medium" panose="02020500000000000000" pitchFamily="18" charset="-128"/>
                <a:ea typeface="BIZ UDP明朝 Medium" panose="02020500000000000000" pitchFamily="18" charset="-128"/>
                <a:cs typeface="Meiryo UI"/>
              </a:rPr>
              <a:t>子</a:t>
            </a:r>
            <a:r>
              <a:rPr sz="1000" spc="5" dirty="0" err="1">
                <a:latin typeface="BIZ UDP明朝 Medium" panose="02020500000000000000" pitchFamily="18" charset="-128"/>
                <a:ea typeface="BIZ UDP明朝 Medium" panose="02020500000000000000" pitchFamily="18" charset="-128"/>
                <a:cs typeface="Meiryo UI"/>
              </a:rPr>
              <a:t>操作</a:t>
            </a:r>
            <a:r>
              <a:rPr sz="1000" dirty="0" err="1">
                <a:latin typeface="BIZ UDP明朝 Medium" panose="02020500000000000000" pitchFamily="18" charset="-128"/>
                <a:ea typeface="BIZ UDP明朝 Medium" panose="02020500000000000000" pitchFamily="18" charset="-128"/>
                <a:cs typeface="Meiryo UI"/>
              </a:rPr>
              <a:t>さ</a:t>
            </a:r>
            <a:r>
              <a:rPr sz="1000" spc="5" dirty="0" err="1">
                <a:latin typeface="BIZ UDP明朝 Medium" panose="02020500000000000000" pitchFamily="18" charset="-128"/>
                <a:ea typeface="BIZ UDP明朝 Medium" panose="02020500000000000000" pitchFamily="18" charset="-128"/>
                <a:cs typeface="Meiryo UI"/>
              </a:rPr>
              <a:t>れ</a:t>
            </a:r>
            <a:r>
              <a:rPr sz="1000" dirty="0" err="1">
                <a:latin typeface="BIZ UDP明朝 Medium" panose="02020500000000000000" pitchFamily="18" charset="-128"/>
                <a:ea typeface="BIZ UDP明朝 Medium" panose="02020500000000000000" pitchFamily="18" charset="-128"/>
                <a:cs typeface="Meiryo UI"/>
              </a:rPr>
              <a:t>てい</a:t>
            </a:r>
            <a:r>
              <a:rPr lang="ja-JP" altLang="en-US" sz="1000" dirty="0">
                <a:latin typeface="BIZ UDP明朝 Medium" panose="02020500000000000000" pitchFamily="18" charset="-128"/>
                <a:ea typeface="BIZ UDP明朝 Medium" panose="02020500000000000000" pitchFamily="18" charset="-128"/>
                <a:cs typeface="Meiryo UI"/>
              </a:rPr>
              <a:t>る。</a:t>
            </a:r>
            <a:r>
              <a:rPr sz="1000" spc="-5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dirty="0" err="1">
                <a:latin typeface="BIZ UDP明朝 Medium" panose="02020500000000000000" pitchFamily="18" charset="-128"/>
                <a:ea typeface="BIZ UDP明朝 Medium" panose="02020500000000000000" pitchFamily="18" charset="-128"/>
                <a:cs typeface="Meiryo UI"/>
              </a:rPr>
              <a:t>は弱</a:t>
            </a:r>
            <a:r>
              <a:rPr sz="1000" spc="-15" dirty="0" err="1">
                <a:latin typeface="BIZ UDP明朝 Medium" panose="02020500000000000000" pitchFamily="18" charset="-128"/>
                <a:ea typeface="BIZ UDP明朝 Medium" panose="02020500000000000000" pitchFamily="18" charset="-128"/>
                <a:cs typeface="Meiryo UI"/>
              </a:rPr>
              <a:t>体</a:t>
            </a:r>
            <a:r>
              <a:rPr sz="1000" spc="-10" dirty="0" err="1">
                <a:latin typeface="BIZ UDP明朝 Medium" panose="02020500000000000000" pitchFamily="18" charset="-128"/>
                <a:ea typeface="BIZ UDP明朝 Medium" panose="02020500000000000000" pitchFamily="18" charset="-128"/>
                <a:cs typeface="Meiryo UI"/>
              </a:rPr>
              <a:t>化され</a:t>
            </a:r>
            <a:r>
              <a:rPr sz="1000" spc="-15" dirty="0" err="1">
                <a:latin typeface="BIZ UDP明朝 Medium" panose="02020500000000000000" pitchFamily="18" charset="-128"/>
                <a:ea typeface="BIZ UDP明朝 Medium" panose="02020500000000000000" pitchFamily="18" charset="-128"/>
                <a:cs typeface="Meiryo UI"/>
              </a:rPr>
              <a:t>て</a:t>
            </a:r>
            <a:r>
              <a:rPr sz="1000" dirty="0" err="1">
                <a:latin typeface="BIZ UDP明朝 Medium" panose="02020500000000000000" pitchFamily="18" charset="-128"/>
                <a:ea typeface="BIZ UDP明朝 Medium" panose="02020500000000000000" pitchFamily="18" charset="-128"/>
                <a:cs typeface="Meiryo UI"/>
              </a:rPr>
              <a:t>いるため</a:t>
            </a:r>
            <a:r>
              <a:rPr sz="1000" spc="-5"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病気</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引</a:t>
            </a:r>
            <a:r>
              <a:rPr sz="1000" spc="-5" dirty="0" err="1">
                <a:latin typeface="BIZ UDP明朝 Medium" panose="02020500000000000000" pitchFamily="18" charset="-128"/>
                <a:ea typeface="BIZ UDP明朝 Medium" panose="02020500000000000000" pitchFamily="18" charset="-128"/>
                <a:cs typeface="Meiryo UI"/>
              </a:rPr>
              <a:t>き</a:t>
            </a:r>
            <a:r>
              <a:rPr sz="1000" spc="5" dirty="0" err="1">
                <a:latin typeface="BIZ UDP明朝 Medium" panose="02020500000000000000" pitchFamily="18" charset="-128"/>
                <a:ea typeface="BIZ UDP明朝 Medium" panose="02020500000000000000" pitchFamily="18" charset="-128"/>
                <a:cs typeface="Meiryo UI"/>
              </a:rPr>
              <a:t>起</a:t>
            </a:r>
            <a:r>
              <a:rPr sz="1000" spc="-10" dirty="0" err="1">
                <a:latin typeface="BIZ UDP明朝 Medium" panose="02020500000000000000" pitchFamily="18" charset="-128"/>
                <a:ea typeface="BIZ UDP明朝 Medium" panose="02020500000000000000" pitchFamily="18" charset="-128"/>
                <a:cs typeface="Meiryo UI"/>
              </a:rPr>
              <a:t>こ</a:t>
            </a:r>
            <a:r>
              <a:rPr sz="1000" spc="-5" dirty="0" err="1">
                <a:latin typeface="BIZ UDP明朝 Medium" panose="02020500000000000000" pitchFamily="18" charset="-128"/>
                <a:ea typeface="BIZ UDP明朝 Medium" panose="02020500000000000000" pitchFamily="18" charset="-128"/>
                <a:cs typeface="Meiryo UI"/>
              </a:rPr>
              <a:t>すことは</a:t>
            </a:r>
            <a:r>
              <a:rPr lang="ja-JP" altLang="en-US" sz="1000" spc="-5" dirty="0">
                <a:latin typeface="BIZ UDP明朝 Medium" panose="02020500000000000000" pitchFamily="18" charset="-128"/>
                <a:ea typeface="BIZ UDP明朝 Medium" panose="02020500000000000000" pitchFamily="18" charset="-128"/>
                <a:cs typeface="Meiryo UI"/>
              </a:rPr>
              <a:t>ない。</a:t>
            </a:r>
            <a:r>
              <a:rPr sz="1000" spc="-35" dirty="0">
                <a:latin typeface="BIZ UDP明朝 Medium" panose="02020500000000000000" pitchFamily="18" charset="-128"/>
                <a:ea typeface="BIZ UDP明朝 Medium" panose="02020500000000000000" pitchFamily="18" charset="-128"/>
                <a:cs typeface="Meiryo UI"/>
              </a:rPr>
              <a:t> </a:t>
            </a:r>
            <a:r>
              <a:rPr sz="1000" spc="5" dirty="0">
                <a:latin typeface="BIZ UDP明朝 Medium" panose="02020500000000000000" pitchFamily="18" charset="-128"/>
                <a:ea typeface="BIZ UDP明朝 Medium" panose="02020500000000000000" pitchFamily="18" charset="-128"/>
                <a:cs typeface="Meiryo UI"/>
              </a:rPr>
              <a:t>細胞内</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複製</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るタ</a:t>
            </a:r>
            <a:r>
              <a:rPr sz="1000" spc="-1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プと</a:t>
            </a:r>
            <a:r>
              <a:rPr sz="1000" spc="-10" dirty="0">
                <a:latin typeface="BIZ UDP明朝 Medium" panose="02020500000000000000" pitchFamily="18" charset="-128"/>
                <a:ea typeface="BIZ UDP明朝 Medium" panose="02020500000000000000" pitchFamily="18" charset="-128"/>
                <a:cs typeface="Meiryo UI"/>
              </a:rPr>
              <a:t>、</a:t>
            </a:r>
            <a:r>
              <a:rPr sz="1000" spc="5" dirty="0">
                <a:latin typeface="BIZ UDP明朝 Medium" panose="02020500000000000000" pitchFamily="18" charset="-128"/>
                <a:ea typeface="BIZ UDP明朝 Medium" panose="02020500000000000000" pitchFamily="18" charset="-128"/>
                <a:cs typeface="Meiryo UI"/>
              </a:rPr>
              <a:t>主要な</a:t>
            </a:r>
            <a:r>
              <a:rPr sz="1000" spc="-10" dirty="0">
                <a:latin typeface="BIZ UDP明朝 Medium" panose="02020500000000000000" pitchFamily="18" charset="-128"/>
                <a:ea typeface="BIZ UDP明朝 Medium" panose="02020500000000000000" pitchFamily="18" charset="-128"/>
                <a:cs typeface="Meiryo UI"/>
              </a:rPr>
              <a:t>遺</a:t>
            </a:r>
            <a:r>
              <a:rPr sz="1000" spc="5" dirty="0">
                <a:latin typeface="BIZ UDP明朝 Medium" panose="02020500000000000000" pitchFamily="18" charset="-128"/>
                <a:ea typeface="BIZ UDP明朝 Medium" panose="02020500000000000000" pitchFamily="18" charset="-128"/>
                <a:cs typeface="Meiryo UI"/>
              </a:rPr>
              <a:t>伝</a:t>
            </a:r>
            <a:r>
              <a:rPr sz="1000" spc="-10" dirty="0">
                <a:latin typeface="BIZ UDP明朝 Medium" panose="02020500000000000000" pitchFamily="18" charset="-128"/>
                <a:ea typeface="BIZ UDP明朝 Medium" panose="02020500000000000000" pitchFamily="18" charset="-128"/>
                <a:cs typeface="Meiryo UI"/>
              </a:rPr>
              <a:t>子</a:t>
            </a:r>
            <a:r>
              <a:rPr sz="1000" spc="-5" dirty="0">
                <a:latin typeface="BIZ UDP明朝 Medium" panose="02020500000000000000" pitchFamily="18" charset="-128"/>
                <a:ea typeface="BIZ UDP明朝 Medium" panose="02020500000000000000" pitchFamily="18" charset="-128"/>
                <a:cs typeface="Meiryo UI"/>
              </a:rPr>
              <a:t>が</a:t>
            </a:r>
            <a:r>
              <a:rPr sz="1000" dirty="0">
                <a:latin typeface="BIZ UDP明朝 Medium" panose="02020500000000000000" pitchFamily="18" charset="-128"/>
                <a:ea typeface="BIZ UDP明朝 Medium" panose="02020500000000000000" pitchFamily="18" charset="-128"/>
                <a:cs typeface="Meiryo UI"/>
              </a:rPr>
              <a:t>無</a:t>
            </a:r>
            <a:r>
              <a:rPr sz="1000" spc="-5" dirty="0">
                <a:latin typeface="BIZ UDP明朝 Medium" panose="02020500000000000000" pitchFamily="18" charset="-128"/>
                <a:ea typeface="BIZ UDP明朝 Medium" panose="02020500000000000000" pitchFamily="18" charset="-128"/>
                <a:cs typeface="Meiryo UI"/>
              </a:rPr>
              <a:t>効</a:t>
            </a:r>
            <a:r>
              <a:rPr sz="1000" dirty="0">
                <a:latin typeface="BIZ UDP明朝 Medium" panose="02020500000000000000" pitchFamily="18" charset="-128"/>
                <a:ea typeface="BIZ UDP明朝 Medium" panose="02020500000000000000" pitchFamily="18" charset="-128"/>
                <a:cs typeface="Meiryo UI"/>
              </a:rPr>
              <a:t>にな</a:t>
            </a:r>
            <a:r>
              <a:rPr sz="1000" spc="-10" dirty="0">
                <a:latin typeface="BIZ UDP明朝 Medium" panose="02020500000000000000" pitchFamily="18" charset="-128"/>
                <a:ea typeface="BIZ UDP明朝 Medium" panose="02020500000000000000" pitchFamily="18" charset="-128"/>
                <a:cs typeface="Meiryo UI"/>
              </a:rPr>
              <a:t>っ</a:t>
            </a:r>
            <a:r>
              <a:rPr sz="1000" spc="-5" dirty="0">
                <a:latin typeface="BIZ UDP明朝 Medium" panose="02020500000000000000" pitchFamily="18" charset="-128"/>
                <a:ea typeface="BIZ UDP明朝 Medium" panose="02020500000000000000" pitchFamily="18" charset="-128"/>
                <a:cs typeface="Meiryo UI"/>
              </a:rPr>
              <a:t>ているため</a:t>
            </a:r>
            <a:r>
              <a:rPr sz="1000" spc="-15" dirty="0">
                <a:latin typeface="BIZ UDP明朝 Medium" panose="02020500000000000000" pitchFamily="18" charset="-128"/>
                <a:ea typeface="BIZ UDP明朝 Medium" panose="02020500000000000000" pitchFamily="18" charset="-128"/>
                <a:cs typeface="Meiryo UI"/>
              </a:rPr>
              <a:t>に</a:t>
            </a:r>
            <a:r>
              <a:rPr sz="1000" spc="5" dirty="0">
                <a:latin typeface="BIZ UDP明朝 Medium" panose="02020500000000000000" pitchFamily="18" charset="-128"/>
                <a:ea typeface="BIZ UDP明朝 Medium" panose="02020500000000000000" pitchFamily="18" charset="-128"/>
                <a:cs typeface="Meiryo UI"/>
              </a:rPr>
              <a:t>複製</a:t>
            </a:r>
            <a:r>
              <a:rPr sz="1000" spc="-1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な</a:t>
            </a:r>
            <a:r>
              <a:rPr sz="1000" spc="-15" dirty="0">
                <a:latin typeface="BIZ UDP明朝 Medium" panose="02020500000000000000" pitchFamily="18" charset="-128"/>
                <a:ea typeface="BIZ UDP明朝 Medium" panose="02020500000000000000" pitchFamily="18" charset="-128"/>
                <a:cs typeface="Meiryo UI"/>
              </a:rPr>
              <a:t>い</a:t>
            </a:r>
            <a:r>
              <a:rPr sz="1000" spc="-5" dirty="0">
                <a:latin typeface="BIZ UDP明朝 Medium" panose="02020500000000000000" pitchFamily="18" charset="-128"/>
                <a:ea typeface="BIZ UDP明朝 Medium" panose="02020500000000000000" pitchFamily="18" charset="-128"/>
                <a:cs typeface="Meiryo UI"/>
              </a:rPr>
              <a:t>タ</a:t>
            </a:r>
            <a:r>
              <a:rPr sz="1000" dirty="0">
                <a:latin typeface="BIZ UDP明朝 Medium" panose="02020500000000000000" pitchFamily="18" charset="-128"/>
                <a:ea typeface="BIZ UDP明朝 Medium" panose="02020500000000000000" pitchFamily="18" charset="-128"/>
                <a:cs typeface="Meiryo UI"/>
              </a:rPr>
              <a:t>イ</a:t>
            </a:r>
            <a:r>
              <a:rPr sz="1000" spc="-20" dirty="0">
                <a:latin typeface="BIZ UDP明朝 Medium" panose="02020500000000000000" pitchFamily="18" charset="-128"/>
                <a:ea typeface="BIZ UDP明朝 Medium" panose="02020500000000000000" pitchFamily="18" charset="-128"/>
                <a:cs typeface="Meiryo UI"/>
              </a:rPr>
              <a:t>プ</a:t>
            </a:r>
            <a:r>
              <a:rPr sz="1000" spc="5" dirty="0">
                <a:latin typeface="BIZ UDP明朝 Medium" panose="02020500000000000000" pitchFamily="18" charset="-128"/>
                <a:ea typeface="BIZ UDP明朝 Medium" panose="02020500000000000000" pitchFamily="18" charset="-128"/>
                <a:cs typeface="Meiryo UI"/>
              </a:rPr>
              <a:t>の</a:t>
            </a:r>
            <a:r>
              <a:rPr sz="1000" spc="-10" dirty="0">
                <a:latin typeface="BIZ UDP明朝 Medium" panose="02020500000000000000" pitchFamily="18" charset="-128"/>
                <a:ea typeface="BIZ UDP明朝 Medium" panose="02020500000000000000" pitchFamily="18" charset="-128"/>
                <a:cs typeface="Meiryo UI"/>
              </a:rPr>
              <a:t>2</a:t>
            </a:r>
            <a:r>
              <a:rPr sz="1000" spc="-5" dirty="0">
                <a:latin typeface="BIZ UDP明朝 Medium" panose="02020500000000000000" pitchFamily="18" charset="-128"/>
                <a:ea typeface="BIZ UDP明朝 Medium" panose="02020500000000000000" pitchFamily="18" charset="-128"/>
                <a:cs typeface="Meiryo UI"/>
              </a:rPr>
              <a:t>つが</a:t>
            </a:r>
            <a:r>
              <a:rPr sz="1000" dirty="0">
                <a:latin typeface="BIZ UDP明朝 Medium" panose="02020500000000000000" pitchFamily="18" charset="-128"/>
                <a:ea typeface="BIZ UDP明朝 Medium" panose="02020500000000000000" pitchFamily="18" charset="-128"/>
                <a:cs typeface="Meiryo UI"/>
              </a:rPr>
              <a:t>あ</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7" name="object 19"/>
          <p:cNvSpPr txBox="1"/>
          <p:nvPr/>
        </p:nvSpPr>
        <p:spPr>
          <a:xfrm>
            <a:off x="6152388" y="1097280"/>
            <a:ext cx="2845435" cy="1101455"/>
          </a:xfrm>
          <a:prstGeom prst="rect">
            <a:avLst/>
          </a:prstGeom>
        </p:spPr>
        <p:txBody>
          <a:bodyPr vert="horz" wrap="square" lIns="0" tIns="113030" rIns="0" bIns="0" rtlCol="0">
            <a:spAutoFit/>
          </a:bodyPr>
          <a:lstStyle/>
          <a:p>
            <a:pPr marL="264795">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タ</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ン</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パ</a:t>
            </a:r>
            <a:r>
              <a:rPr sz="1000" b="1"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5" dirty="0">
                <a:solidFill>
                  <a:schemeClr val="bg1"/>
                </a:solidFill>
                <a:latin typeface="BIZ UDP明朝 Medium" panose="02020500000000000000" pitchFamily="18" charset="-128"/>
                <a:ea typeface="BIZ UDP明朝 Medium" panose="02020500000000000000" pitchFamily="18" charset="-128"/>
                <a:cs typeface="Meiryo UI"/>
              </a:rPr>
              <a:t>質</a:t>
            </a:r>
            <a:r>
              <a:rPr sz="1000" b="1" dirty="0">
                <a:solidFill>
                  <a:schemeClr val="bg1"/>
                </a:solidFill>
                <a:latin typeface="BIZ UDP明朝 Medium" panose="02020500000000000000" pitchFamily="18" charset="-128"/>
                <a:ea typeface="BIZ UDP明朝 Medium" panose="02020500000000000000" pitchFamily="18" charset="-128"/>
                <a:cs typeface="Meiryo UI"/>
              </a:rPr>
              <a:t>ベ</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ー</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スの</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15" dirty="0">
                <a:solidFill>
                  <a:schemeClr val="bg1"/>
                </a:solidFill>
                <a:latin typeface="BIZ UDP明朝 Medium" panose="02020500000000000000" pitchFamily="18" charset="-128"/>
                <a:ea typeface="BIZ UDP明朝 Medium" panose="02020500000000000000" pitchFamily="18" charset="-128"/>
                <a:cs typeface="Meiryo UI"/>
              </a:rPr>
              <a:t>チ</a:t>
            </a:r>
            <a:r>
              <a:rPr sz="1000" b="1" dirty="0">
                <a:solidFill>
                  <a:schemeClr val="bg1"/>
                </a:solidFill>
                <a:latin typeface="BIZ UDP明朝 Medium" panose="02020500000000000000" pitchFamily="18" charset="-128"/>
                <a:ea typeface="BIZ UDP明朝 Medium" panose="02020500000000000000" pitchFamily="18" charset="-128"/>
                <a:cs typeface="Meiryo UI"/>
              </a:rPr>
              <a:t>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a:t>
            </a:r>
            <a:r>
              <a:rPr sz="1000" dirty="0" err="1">
                <a:latin typeface="BIZ UDP明朝 Medium" panose="02020500000000000000" pitchFamily="18" charset="-128"/>
                <a:ea typeface="BIZ UDP明朝 Medium" panose="02020500000000000000" pitchFamily="18" charset="-128"/>
                <a:cs typeface="Meiryo UI"/>
              </a:rPr>
              <a:t>研究者は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直</a:t>
            </a:r>
            <a:r>
              <a:rPr sz="1000" spc="5" dirty="0" err="1">
                <a:latin typeface="BIZ UDP明朝 Medium" panose="02020500000000000000" pitchFamily="18" charset="-128"/>
                <a:ea typeface="BIZ UDP明朝 Medium" panose="02020500000000000000" pitchFamily="18" charset="-128"/>
                <a:cs typeface="Meiryo UI"/>
              </a:rPr>
              <a:t>接体内</a:t>
            </a:r>
            <a:r>
              <a:rPr sz="1000"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注入</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たいと</a:t>
            </a:r>
            <a:r>
              <a:rPr sz="1000" dirty="0" err="1">
                <a:latin typeface="BIZ UDP明朝 Medium" panose="02020500000000000000" pitchFamily="18" charset="-128"/>
                <a:ea typeface="BIZ UDP明朝 Medium" panose="02020500000000000000" pitchFamily="18" charset="-128"/>
                <a:cs typeface="Meiryo UI"/>
              </a:rPr>
              <a:t>考</a:t>
            </a:r>
            <a:r>
              <a:rPr sz="1000" spc="-20" dirty="0" err="1">
                <a:latin typeface="BIZ UDP明朝 Medium" panose="02020500000000000000" pitchFamily="18" charset="-128"/>
                <a:ea typeface="BIZ UDP明朝 Medium" panose="02020500000000000000" pitchFamily="18" charset="-128"/>
                <a:cs typeface="Meiryo UI"/>
              </a:rPr>
              <a:t>え</a:t>
            </a:r>
            <a:r>
              <a:rPr sz="1000" spc="-5" dirty="0" err="1">
                <a:latin typeface="BIZ UDP明朝 Medium" panose="02020500000000000000" pitchFamily="18" charset="-128"/>
                <a:ea typeface="BIZ UDP明朝 Medium" panose="02020500000000000000" pitchFamily="18" charset="-128"/>
                <a:cs typeface="Meiryo UI"/>
              </a:rPr>
              <a:t>ていま</a:t>
            </a:r>
            <a:r>
              <a:rPr sz="1000" spc="-1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endParaRPr lang="en-US" sz="1000" dirty="0">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5" dirty="0" err="1">
                <a:latin typeface="BIZ UDP明朝 Medium" panose="02020500000000000000" pitchFamily="18" charset="-128"/>
                <a:ea typeface="BIZ UDP明朝 Medium" panose="02020500000000000000" pitchFamily="18" charset="-128"/>
                <a:cs typeface="Meiryo UI"/>
              </a:rPr>
              <a:t>外皮</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模倣す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パク質また</a:t>
            </a:r>
            <a:r>
              <a:rPr sz="1000" dirty="0" err="1">
                <a:latin typeface="BIZ UDP明朝 Medium" panose="02020500000000000000" pitchFamily="18" charset="-128"/>
                <a:ea typeface="BIZ UDP明朝 Medium" panose="02020500000000000000" pitchFamily="18" charset="-128"/>
                <a:cs typeface="Meiryo UI"/>
              </a:rPr>
              <a:t>は</a:t>
            </a:r>
            <a:r>
              <a:rPr sz="1000" spc="-10"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シ</a:t>
            </a:r>
            <a:r>
              <a:rPr sz="1000" spc="-10" dirty="0" err="1">
                <a:latin typeface="BIZ UDP明朝 Medium" panose="02020500000000000000" pitchFamily="18" charset="-128"/>
                <a:ea typeface="BIZ UDP明朝 Medium" panose="02020500000000000000" pitchFamily="18" charset="-128"/>
                <a:cs typeface="Meiryo UI"/>
              </a:rPr>
              <a:t>ェ</a:t>
            </a:r>
            <a:r>
              <a:rPr sz="1000" spc="-5" dirty="0" err="1">
                <a:latin typeface="BIZ UDP明朝 Medium" panose="02020500000000000000" pitchFamily="18" charset="-128"/>
                <a:ea typeface="BIZ UDP明朝 Medium" panose="02020500000000000000" pitchFamily="18" charset="-128"/>
                <a:cs typeface="Meiryo UI"/>
              </a:rPr>
              <a:t>ルの</a:t>
            </a:r>
            <a:r>
              <a:rPr sz="1000" spc="5" dirty="0" err="1">
                <a:latin typeface="BIZ UDP明朝 Medium" panose="02020500000000000000" pitchFamily="18" charset="-128"/>
                <a:ea typeface="BIZ UDP明朝 Medium" panose="02020500000000000000" pitchFamily="18" charset="-128"/>
                <a:cs typeface="Meiryo UI"/>
              </a:rPr>
              <a:t>断片</a:t>
            </a:r>
            <a:r>
              <a:rPr sz="1000" dirty="0" err="1">
                <a:latin typeface="BIZ UDP明朝 Medium" panose="02020500000000000000" pitchFamily="18" charset="-128"/>
                <a:ea typeface="BIZ UDP明朝 Medium" panose="02020500000000000000" pitchFamily="18" charset="-128"/>
                <a:cs typeface="Meiryo UI"/>
              </a:rPr>
              <a:t>も</a:t>
            </a:r>
            <a:r>
              <a:rPr sz="1000" spc="5" dirty="0" err="1">
                <a:latin typeface="BIZ UDP明朝 Medium" panose="02020500000000000000" pitchFamily="18" charset="-128"/>
                <a:ea typeface="BIZ UDP明朝 Medium" panose="02020500000000000000" pitchFamily="18" charset="-128"/>
                <a:cs typeface="Meiryo UI"/>
              </a:rPr>
              <a:t>使用</a:t>
            </a:r>
            <a:r>
              <a:rPr sz="1000" dirty="0" err="1">
                <a:latin typeface="BIZ UDP明朝 Medium" panose="02020500000000000000" pitchFamily="18" charset="-128"/>
                <a:ea typeface="BIZ UDP明朝 Medium" panose="02020500000000000000" pitchFamily="18" charset="-128"/>
                <a:cs typeface="Meiryo UI"/>
              </a:rPr>
              <a:t>でき</a:t>
            </a:r>
            <a:r>
              <a:rPr sz="1000" spc="-10" dirty="0" err="1">
                <a:latin typeface="BIZ UDP明朝 Medium" panose="02020500000000000000" pitchFamily="18" charset="-128"/>
                <a:ea typeface="BIZ UDP明朝 Medium" panose="02020500000000000000" pitchFamily="18" charset="-128"/>
                <a:cs typeface="Meiryo UI"/>
              </a:rPr>
              <a:t>ま</a:t>
            </a:r>
            <a:r>
              <a:rPr sz="1000" spc="-5"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p>
        </p:txBody>
      </p:sp>
      <p:sp>
        <p:nvSpPr>
          <p:cNvPr id="28" name="object 20"/>
          <p:cNvSpPr txBox="1"/>
          <p:nvPr/>
        </p:nvSpPr>
        <p:spPr>
          <a:xfrm>
            <a:off x="9131807" y="1097280"/>
            <a:ext cx="2844165" cy="1430905"/>
          </a:xfrm>
          <a:prstGeom prst="rect">
            <a:avLst/>
          </a:prstGeom>
        </p:spPr>
        <p:txBody>
          <a:bodyPr vert="horz" wrap="square" lIns="0" tIns="113030" rIns="0" bIns="0" rtlCol="0">
            <a:spAutoFit/>
          </a:bodyPr>
          <a:lstStyle/>
          <a:p>
            <a:pPr marL="407670">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核酸</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クチン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92075" marR="8318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免疫応答</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促</a:t>
            </a:r>
            <a:r>
              <a:rPr sz="1000" spc="-5" dirty="0" err="1">
                <a:latin typeface="BIZ UDP明朝 Medium" panose="02020500000000000000" pitchFamily="18" charset="-128"/>
                <a:ea typeface="BIZ UDP明朝 Medium" panose="02020500000000000000" pitchFamily="18" charset="-128"/>
                <a:cs typeface="Meiryo UI"/>
              </a:rPr>
              <a:t>す</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a:t>
            </a:r>
            <a:r>
              <a:rPr sz="1000" spc="-15"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に</a:t>
            </a:r>
            <a:r>
              <a:rPr sz="1000" dirty="0" err="1">
                <a:latin typeface="BIZ UDP明朝 Medium" panose="02020500000000000000" pitchFamily="18" charset="-128"/>
                <a:ea typeface="BIZ UDP明朝 Medium" panose="02020500000000000000" pitchFamily="18" charset="-128"/>
                <a:cs typeface="Meiryo UI"/>
              </a:rPr>
              <a:t>遺</a:t>
            </a:r>
            <a:r>
              <a:rPr sz="1000" spc="-10" dirty="0" err="1">
                <a:latin typeface="BIZ UDP明朝 Medium" panose="02020500000000000000" pitchFamily="18" charset="-128"/>
                <a:ea typeface="BIZ UDP明朝 Medium" panose="02020500000000000000" pitchFamily="18" charset="-128"/>
                <a:cs typeface="Meiryo UI"/>
              </a:rPr>
              <a:t>伝</a:t>
            </a:r>
            <a:r>
              <a:rPr sz="1000" spc="5" dirty="0" err="1">
                <a:latin typeface="BIZ UDP明朝 Medium" panose="02020500000000000000" pitchFamily="18" charset="-128"/>
                <a:ea typeface="BIZ UDP明朝 Medium" panose="02020500000000000000" pitchFamily="18" charset="-128"/>
                <a:cs typeface="Meiryo UI"/>
              </a:rPr>
              <a:t>的指示</a:t>
            </a:r>
            <a:r>
              <a:rPr sz="1000" dirty="0" err="1">
                <a:latin typeface="BIZ UDP明朝 Medium" panose="02020500000000000000" pitchFamily="18" charset="-128"/>
                <a:ea typeface="BIZ UDP明朝 Medium" panose="02020500000000000000" pitchFamily="18" charset="-128"/>
                <a:cs typeface="Meiryo UI"/>
              </a:rPr>
              <a:t>（DNA</a:t>
            </a:r>
            <a:r>
              <a:rPr sz="1000" spc="-5" dirty="0" err="1">
                <a:latin typeface="BIZ UDP明朝 Medium" panose="02020500000000000000" pitchFamily="18" charset="-128"/>
                <a:ea typeface="BIZ UDP明朝 Medium" panose="02020500000000000000" pitchFamily="18" charset="-128"/>
                <a:cs typeface="Meiryo UI"/>
              </a:rPr>
              <a:t>ま</a:t>
            </a:r>
            <a:r>
              <a:rPr sz="1000" spc="-15" dirty="0" err="1">
                <a:latin typeface="BIZ UDP明朝 Medium" panose="02020500000000000000" pitchFamily="18" charset="-128"/>
                <a:ea typeface="BIZ UDP明朝 Medium" panose="02020500000000000000" pitchFamily="18" charset="-128"/>
                <a:cs typeface="Meiryo UI"/>
              </a:rPr>
              <a:t>た</a:t>
            </a:r>
            <a:r>
              <a:rPr sz="1000" dirty="0" err="1">
                <a:latin typeface="BIZ UDP明朝 Medium" panose="02020500000000000000" pitchFamily="18" charset="-128"/>
                <a:ea typeface="BIZ UDP明朝 Medium" panose="02020500000000000000" pitchFamily="18" charset="-128"/>
                <a:cs typeface="Meiryo UI"/>
              </a:rPr>
              <a:t>は</a:t>
            </a:r>
            <a:r>
              <a:rPr sz="1000" spc="-5" dirty="0" err="1">
                <a:latin typeface="BIZ UDP明朝 Medium" panose="02020500000000000000" pitchFamily="18" charset="-128"/>
                <a:ea typeface="BIZ UDP明朝 Medium" panose="02020500000000000000" pitchFamily="18" charset="-128"/>
                <a:cs typeface="Meiryo UI"/>
              </a:rPr>
              <a:t>RNAの形</a:t>
            </a:r>
            <a:r>
              <a:rPr sz="1000" spc="5" dirty="0" err="1">
                <a:latin typeface="BIZ UDP明朝 Medium" panose="02020500000000000000" pitchFamily="18" charset="-128"/>
                <a:ea typeface="BIZ UDP明朝 Medium" panose="02020500000000000000" pitchFamily="18" charset="-128"/>
                <a:cs typeface="Meiryo UI"/>
              </a:rPr>
              <a:t>式</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を</a:t>
            </a:r>
            <a:r>
              <a:rPr sz="1000" spc="-10" dirty="0" err="1">
                <a:latin typeface="BIZ UDP明朝 Medium" panose="02020500000000000000" pitchFamily="18" charset="-128"/>
                <a:ea typeface="BIZ UDP明朝 Medium" panose="02020500000000000000" pitchFamily="18" charset="-128"/>
                <a:cs typeface="Meiryo UI"/>
              </a:rPr>
              <a:t>使</a:t>
            </a:r>
            <a:r>
              <a:rPr sz="1000" spc="5" dirty="0" err="1">
                <a:latin typeface="BIZ UDP明朝 Medium" panose="02020500000000000000" pitchFamily="18" charset="-128"/>
                <a:ea typeface="BIZ UDP明朝 Medium" panose="02020500000000000000" pitchFamily="18" charset="-128"/>
                <a:cs typeface="Meiryo UI"/>
              </a:rPr>
              <a:t>用</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ことを</a:t>
            </a:r>
            <a:r>
              <a:rPr sz="1000" spc="5" dirty="0" err="1">
                <a:latin typeface="BIZ UDP明朝 Medium" panose="02020500000000000000" pitchFamily="18" charset="-128"/>
                <a:ea typeface="BIZ UDP明朝 Medium" panose="02020500000000000000" pitchFamily="18" charset="-128"/>
                <a:cs typeface="Meiryo UI"/>
              </a:rPr>
              <a:t>目指</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ていま</a:t>
            </a:r>
            <a:r>
              <a:rPr sz="100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r>
              <a:rPr sz="1000" spc="-55"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核酸は</a:t>
            </a:r>
            <a:r>
              <a:rPr sz="1000" spc="-10" dirty="0" err="1">
                <a:latin typeface="BIZ UDP明朝 Medium" panose="02020500000000000000" pitchFamily="18" charset="-128"/>
                <a:ea typeface="BIZ UDP明朝 Medium" panose="02020500000000000000" pitchFamily="18" charset="-128"/>
                <a:cs typeface="Meiryo UI"/>
              </a:rPr>
              <a:t>ヒ</a:t>
            </a:r>
            <a:r>
              <a:rPr sz="1000" dirty="0" err="1">
                <a:latin typeface="BIZ UDP明朝 Medium" panose="02020500000000000000" pitchFamily="18" charset="-128"/>
                <a:ea typeface="BIZ UDP明朝 Medium" panose="02020500000000000000" pitchFamily="18" charset="-128"/>
                <a:cs typeface="Meiryo UI"/>
              </a:rPr>
              <a:t>ト</a:t>
            </a:r>
            <a:r>
              <a:rPr sz="1000" spc="5" dirty="0" err="1">
                <a:latin typeface="BIZ UDP明朝 Medium" panose="02020500000000000000" pitchFamily="18" charset="-128"/>
                <a:ea typeface="BIZ UDP明朝 Medium" panose="02020500000000000000" pitchFamily="18" charset="-128"/>
                <a:cs typeface="Meiryo UI"/>
              </a:rPr>
              <a:t>細胞</a:t>
            </a:r>
            <a:r>
              <a:rPr sz="1000" spc="-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挿入</a:t>
            </a:r>
            <a:r>
              <a:rPr sz="1000" spc="-10" dirty="0" err="1">
                <a:latin typeface="BIZ UDP明朝 Medium" panose="02020500000000000000" pitchFamily="18" charset="-128"/>
                <a:ea typeface="BIZ UDP明朝 Medium" panose="02020500000000000000" pitchFamily="18" charset="-128"/>
                <a:cs typeface="Meiryo UI"/>
              </a:rPr>
              <a:t>され、</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5" dirty="0" err="1">
                <a:latin typeface="BIZ UDP明朝 Medium" panose="02020500000000000000" pitchFamily="18" charset="-128"/>
                <a:ea typeface="BIZ UDP明朝 Medium" panose="02020500000000000000" pitchFamily="18" charset="-128"/>
                <a:cs typeface="Meiryo UI"/>
              </a:rPr>
              <a:t>ク質の</a:t>
            </a:r>
            <a:r>
              <a:rPr sz="1000" dirty="0" err="1">
                <a:latin typeface="BIZ UDP明朝 Medium" panose="02020500000000000000" pitchFamily="18" charset="-128"/>
                <a:ea typeface="BIZ UDP明朝 Medium" panose="02020500000000000000" pitchFamily="18" charset="-128"/>
                <a:cs typeface="Meiryo UI"/>
              </a:rPr>
              <a:t>コ</a:t>
            </a:r>
            <a:r>
              <a:rPr sz="1000" spc="-15" dirty="0" err="1">
                <a:latin typeface="BIZ UDP明朝 Medium" panose="02020500000000000000" pitchFamily="18" charset="-128"/>
                <a:ea typeface="BIZ UDP明朝 Medium" panose="02020500000000000000" pitchFamily="18" charset="-128"/>
                <a:cs typeface="Meiryo UI"/>
              </a:rPr>
              <a:t>ピ</a:t>
            </a:r>
            <a:r>
              <a:rPr sz="1000" spc="-5" dirty="0" err="1">
                <a:latin typeface="BIZ UDP明朝 Medium" panose="02020500000000000000" pitchFamily="18" charset="-128"/>
                <a:ea typeface="BIZ UDP明朝 Medium" panose="02020500000000000000" pitchFamily="18" charset="-128"/>
                <a:cs typeface="Meiryo UI"/>
              </a:rPr>
              <a:t>ー</a:t>
            </a:r>
            <a:r>
              <a:rPr sz="1000" dirty="0" err="1">
                <a:latin typeface="BIZ UDP明朝 Medium" panose="02020500000000000000" pitchFamily="18" charset="-128"/>
                <a:ea typeface="BIZ UDP明朝 Medium" panose="02020500000000000000" pitchFamily="18" charset="-128"/>
                <a:cs typeface="Meiryo UI"/>
              </a:rPr>
              <a:t>が</a:t>
            </a:r>
            <a:r>
              <a:rPr sz="1000" spc="5" dirty="0" err="1">
                <a:latin typeface="BIZ UDP明朝 Medium" panose="02020500000000000000" pitchFamily="18" charset="-128"/>
                <a:ea typeface="BIZ UDP明朝 Medium" panose="02020500000000000000" pitchFamily="18" charset="-128"/>
                <a:cs typeface="Meiryo UI"/>
              </a:rPr>
              <a:t>作</a:t>
            </a:r>
            <a:r>
              <a:rPr sz="1000" spc="-10" dirty="0" err="1">
                <a:latin typeface="BIZ UDP明朝 Medium" panose="02020500000000000000" pitchFamily="18" charset="-128"/>
                <a:ea typeface="BIZ UDP明朝 Medium" panose="02020500000000000000" pitchFamily="18" charset="-128"/>
                <a:cs typeface="Meiryo UI"/>
              </a:rPr>
              <a:t>成</a:t>
            </a:r>
            <a:r>
              <a:rPr sz="1000" spc="-5" dirty="0" err="1">
                <a:latin typeface="BIZ UDP明朝 Medium" panose="02020500000000000000" pitchFamily="18" charset="-128"/>
                <a:ea typeface="BIZ UDP明朝 Medium" panose="02020500000000000000" pitchFamily="18" charset="-128"/>
                <a:cs typeface="Meiryo UI"/>
              </a:rPr>
              <a:t>さ</a:t>
            </a:r>
            <a:r>
              <a:rPr sz="1000" spc="-10" dirty="0" err="1">
                <a:latin typeface="BIZ UDP明朝 Medium" panose="02020500000000000000" pitchFamily="18" charset="-128"/>
                <a:ea typeface="BIZ UDP明朝 Medium" panose="02020500000000000000" pitchFamily="18" charset="-128"/>
                <a:cs typeface="Meiryo UI"/>
              </a:rPr>
              <a:t>れ</a:t>
            </a:r>
            <a:r>
              <a:rPr lang="ja-JP" altLang="en-US" sz="1000" spc="-10"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のワクチ</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ほ</a:t>
            </a:r>
            <a:r>
              <a:rPr sz="1000" spc="-10" dirty="0" err="1">
                <a:latin typeface="BIZ UDP明朝 Medium" panose="02020500000000000000" pitchFamily="18" charset="-128"/>
                <a:ea typeface="BIZ UDP明朝 Medium" panose="02020500000000000000" pitchFamily="18" charset="-128"/>
                <a:cs typeface="Meiryo UI"/>
              </a:rPr>
              <a:t>と</a:t>
            </a:r>
            <a:r>
              <a:rPr sz="1000" spc="-5" dirty="0" err="1">
                <a:latin typeface="BIZ UDP明朝 Medium" panose="02020500000000000000" pitchFamily="18" charset="-128"/>
                <a:ea typeface="BIZ UDP明朝 Medium" panose="02020500000000000000" pitchFamily="18" charset="-128"/>
                <a:cs typeface="Meiryo UI"/>
              </a:rPr>
              <a:t>んどは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1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パ</a:t>
            </a:r>
            <a:r>
              <a:rPr sz="1000" dirty="0" err="1">
                <a:latin typeface="BIZ UDP明朝 Medium" panose="02020500000000000000" pitchFamily="18" charset="-128"/>
                <a:ea typeface="BIZ UDP明朝 Medium" panose="02020500000000000000" pitchFamily="18" charset="-128"/>
                <a:cs typeface="Meiryo UI"/>
              </a:rPr>
              <a:t>イ</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a:t>
            </a:r>
            <a:r>
              <a:rPr sz="1000"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ードしてい</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9" name="テキスト ボックス 28">
            <a:extLst>
              <a:ext uri="{FF2B5EF4-FFF2-40B4-BE49-F238E27FC236}">
                <a16:creationId xmlns:a16="http://schemas.microsoft.com/office/drawing/2014/main" id="{2FC8557C-8A38-44BD-8990-C276DD291BA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b="1" dirty="0">
                <a:solidFill>
                  <a:srgbClr val="FFC000"/>
                </a:solidFill>
                <a:latin typeface="BIZ UDPゴシック" panose="020B0400000000000000" pitchFamily="50" charset="-128"/>
                <a:ea typeface="BIZ UDPゴシック" panose="020B0400000000000000" pitchFamily="50" charset="-128"/>
              </a:rPr>
              <a:t>遺伝子製剤</a:t>
            </a:r>
          </a:p>
        </p:txBody>
      </p:sp>
    </p:spTree>
    <p:extLst>
      <p:ext uri="{BB962C8B-B14F-4D97-AF65-F5344CB8AC3E}">
        <p14:creationId xmlns:p14="http://schemas.microsoft.com/office/powerpoint/2010/main" val="32154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dirty="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52" name="object 30"/>
          <p:cNvSpPr/>
          <p:nvPr/>
        </p:nvSpPr>
        <p:spPr>
          <a:xfrm>
            <a:off x="10202033" y="3756992"/>
            <a:ext cx="1466506" cy="1393519"/>
          </a:xfrm>
          <a:prstGeom prst="rect">
            <a:avLst/>
          </a:prstGeom>
          <a:blipFill>
            <a:blip r:embed="rId3" cstate="print"/>
            <a:stretch>
              <a:fillRect/>
            </a:stretch>
          </a:blipFill>
        </p:spPr>
        <p:txBody>
          <a:bodyPr wrap="square" lIns="0" tIns="0" rIns="0" bIns="0" rtlCol="0"/>
          <a:lstStyle/>
          <a:p>
            <a:endParaRPr/>
          </a:p>
        </p:txBody>
      </p:sp>
      <p:pic>
        <p:nvPicPr>
          <p:cNvPr id="26" name="図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728" y="2893036"/>
            <a:ext cx="1280260" cy="113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501782" y="3499264"/>
            <a:ext cx="1384441" cy="307777"/>
          </a:xfrm>
          <a:prstGeom prst="rect">
            <a:avLst/>
          </a:prstGeom>
          <a:noFill/>
        </p:spPr>
        <p:txBody>
          <a:bodyPr wrap="square" rtlCol="0">
            <a:spAutoFit/>
          </a:bodyPr>
          <a:lstStyle/>
          <a:p>
            <a:pPr algn="ctr"/>
            <a:r>
              <a:rPr kumimoji="1" lang="ja-JP" altLang="en-US" sz="1400" dirty="0">
                <a:latin typeface="UD デジタル 教科書体 NK-B" panose="02020700000000000000" pitchFamily="18" charset="-128"/>
                <a:ea typeface="UD デジタル 教科書体 NK-B" panose="02020700000000000000" pitchFamily="18" charset="-128"/>
              </a:rPr>
              <a:t>ＲＮＡワクチン</a:t>
            </a:r>
          </a:p>
        </p:txBody>
      </p:sp>
      <p:sp>
        <p:nvSpPr>
          <p:cNvPr id="3" name="角丸四角形 2"/>
          <p:cNvSpPr/>
          <p:nvPr/>
        </p:nvSpPr>
        <p:spPr>
          <a:xfrm>
            <a:off x="8845826" y="4321558"/>
            <a:ext cx="1840461" cy="1115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A2EE065-F55B-4C00-85D0-F42C1F65C12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RNA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1360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object 2"/>
          <p:cNvGrpSpPr/>
          <p:nvPr/>
        </p:nvGrpSpPr>
        <p:grpSpPr>
          <a:xfrm>
            <a:off x="9535921" y="5706109"/>
            <a:ext cx="1249680" cy="1059180"/>
            <a:chOff x="9535921" y="5706109"/>
            <a:chExt cx="1249680" cy="1059180"/>
          </a:xfrm>
        </p:grpSpPr>
        <p:sp>
          <p:nvSpPr>
            <p:cNvPr id="30" name="object 3"/>
            <p:cNvSpPr/>
            <p:nvPr/>
          </p:nvSpPr>
          <p:spPr>
            <a:xfrm>
              <a:off x="9548621" y="5718809"/>
              <a:ext cx="1224280" cy="1033780"/>
            </a:xfrm>
            <a:custGeom>
              <a:avLst/>
              <a:gdLst/>
              <a:ahLst/>
              <a:cxnLst/>
              <a:rect l="l" t="t" r="r" b="b"/>
              <a:pathLst>
                <a:path w="1224279" h="1033779">
                  <a:moveTo>
                    <a:pt x="611885" y="0"/>
                  </a:moveTo>
                  <a:lnTo>
                    <a:pt x="559088" y="1896"/>
                  </a:lnTo>
                  <a:lnTo>
                    <a:pt x="507538" y="7482"/>
                  </a:lnTo>
                  <a:lnTo>
                    <a:pt x="457419" y="16601"/>
                  </a:lnTo>
                  <a:lnTo>
                    <a:pt x="408915" y="29101"/>
                  </a:lnTo>
                  <a:lnTo>
                    <a:pt x="362209" y="44824"/>
                  </a:lnTo>
                  <a:lnTo>
                    <a:pt x="317485" y="63616"/>
                  </a:lnTo>
                  <a:lnTo>
                    <a:pt x="274927" y="85322"/>
                  </a:lnTo>
                  <a:lnTo>
                    <a:pt x="234719" y="109787"/>
                  </a:lnTo>
                  <a:lnTo>
                    <a:pt x="197043" y="136856"/>
                  </a:lnTo>
                  <a:lnTo>
                    <a:pt x="162084" y="166374"/>
                  </a:lnTo>
                  <a:lnTo>
                    <a:pt x="130025" y="198185"/>
                  </a:lnTo>
                  <a:lnTo>
                    <a:pt x="101050" y="232134"/>
                  </a:lnTo>
                  <a:lnTo>
                    <a:pt x="75343" y="268068"/>
                  </a:lnTo>
                  <a:lnTo>
                    <a:pt x="53086" y="305829"/>
                  </a:lnTo>
                  <a:lnTo>
                    <a:pt x="34465" y="345264"/>
                  </a:lnTo>
                  <a:lnTo>
                    <a:pt x="19662" y="386217"/>
                  </a:lnTo>
                  <a:lnTo>
                    <a:pt x="8861" y="428534"/>
                  </a:lnTo>
                  <a:lnTo>
                    <a:pt x="2245" y="472058"/>
                  </a:lnTo>
                  <a:lnTo>
                    <a:pt x="0" y="516635"/>
                  </a:lnTo>
                  <a:lnTo>
                    <a:pt x="2245" y="561213"/>
                  </a:lnTo>
                  <a:lnTo>
                    <a:pt x="8861" y="604737"/>
                  </a:lnTo>
                  <a:lnTo>
                    <a:pt x="19662" y="647054"/>
                  </a:lnTo>
                  <a:lnTo>
                    <a:pt x="34465" y="688007"/>
                  </a:lnTo>
                  <a:lnTo>
                    <a:pt x="53086" y="727442"/>
                  </a:lnTo>
                  <a:lnTo>
                    <a:pt x="75343" y="765203"/>
                  </a:lnTo>
                  <a:lnTo>
                    <a:pt x="101050" y="801137"/>
                  </a:lnTo>
                  <a:lnTo>
                    <a:pt x="130025" y="835086"/>
                  </a:lnTo>
                  <a:lnTo>
                    <a:pt x="162084" y="866897"/>
                  </a:lnTo>
                  <a:lnTo>
                    <a:pt x="197043" y="896415"/>
                  </a:lnTo>
                  <a:lnTo>
                    <a:pt x="234719" y="923484"/>
                  </a:lnTo>
                  <a:lnTo>
                    <a:pt x="274927" y="947949"/>
                  </a:lnTo>
                  <a:lnTo>
                    <a:pt x="317485" y="969655"/>
                  </a:lnTo>
                  <a:lnTo>
                    <a:pt x="362209" y="988447"/>
                  </a:lnTo>
                  <a:lnTo>
                    <a:pt x="408915" y="1004170"/>
                  </a:lnTo>
                  <a:lnTo>
                    <a:pt x="457419" y="1016670"/>
                  </a:lnTo>
                  <a:lnTo>
                    <a:pt x="507538" y="1025789"/>
                  </a:lnTo>
                  <a:lnTo>
                    <a:pt x="559088" y="1031375"/>
                  </a:lnTo>
                  <a:lnTo>
                    <a:pt x="611885" y="1033271"/>
                  </a:lnTo>
                  <a:lnTo>
                    <a:pt x="664683" y="1031375"/>
                  </a:lnTo>
                  <a:lnTo>
                    <a:pt x="716233" y="1025789"/>
                  </a:lnTo>
                  <a:lnTo>
                    <a:pt x="766352" y="1016670"/>
                  </a:lnTo>
                  <a:lnTo>
                    <a:pt x="814856" y="1004170"/>
                  </a:lnTo>
                  <a:lnTo>
                    <a:pt x="861562" y="988447"/>
                  </a:lnTo>
                  <a:lnTo>
                    <a:pt x="906286" y="969655"/>
                  </a:lnTo>
                  <a:lnTo>
                    <a:pt x="948844" y="947949"/>
                  </a:lnTo>
                  <a:lnTo>
                    <a:pt x="989052" y="923484"/>
                  </a:lnTo>
                  <a:lnTo>
                    <a:pt x="1026728" y="896415"/>
                  </a:lnTo>
                  <a:lnTo>
                    <a:pt x="1061687" y="866897"/>
                  </a:lnTo>
                  <a:lnTo>
                    <a:pt x="1093746" y="835086"/>
                  </a:lnTo>
                  <a:lnTo>
                    <a:pt x="1122721" y="801137"/>
                  </a:lnTo>
                  <a:lnTo>
                    <a:pt x="1148428" y="765203"/>
                  </a:lnTo>
                  <a:lnTo>
                    <a:pt x="1170685" y="727442"/>
                  </a:lnTo>
                  <a:lnTo>
                    <a:pt x="1189306" y="688007"/>
                  </a:lnTo>
                  <a:lnTo>
                    <a:pt x="1204109" y="647054"/>
                  </a:lnTo>
                  <a:lnTo>
                    <a:pt x="1214910" y="604737"/>
                  </a:lnTo>
                  <a:lnTo>
                    <a:pt x="1221526" y="561213"/>
                  </a:lnTo>
                  <a:lnTo>
                    <a:pt x="1223772" y="516635"/>
                  </a:lnTo>
                  <a:lnTo>
                    <a:pt x="1221526" y="472058"/>
                  </a:lnTo>
                  <a:lnTo>
                    <a:pt x="1214910" y="428534"/>
                  </a:lnTo>
                  <a:lnTo>
                    <a:pt x="1204109" y="386217"/>
                  </a:lnTo>
                  <a:lnTo>
                    <a:pt x="1189306" y="345264"/>
                  </a:lnTo>
                  <a:lnTo>
                    <a:pt x="1170685" y="305829"/>
                  </a:lnTo>
                  <a:lnTo>
                    <a:pt x="1148428" y="268068"/>
                  </a:lnTo>
                  <a:lnTo>
                    <a:pt x="1122721" y="232134"/>
                  </a:lnTo>
                  <a:lnTo>
                    <a:pt x="1093746" y="198185"/>
                  </a:lnTo>
                  <a:lnTo>
                    <a:pt x="1061687" y="166374"/>
                  </a:lnTo>
                  <a:lnTo>
                    <a:pt x="1026728" y="136856"/>
                  </a:lnTo>
                  <a:lnTo>
                    <a:pt x="989052" y="109787"/>
                  </a:lnTo>
                  <a:lnTo>
                    <a:pt x="948844" y="85322"/>
                  </a:lnTo>
                  <a:lnTo>
                    <a:pt x="906286" y="63616"/>
                  </a:lnTo>
                  <a:lnTo>
                    <a:pt x="861562" y="44824"/>
                  </a:lnTo>
                  <a:lnTo>
                    <a:pt x="814856" y="29101"/>
                  </a:lnTo>
                  <a:lnTo>
                    <a:pt x="766352" y="16601"/>
                  </a:lnTo>
                  <a:lnTo>
                    <a:pt x="716233" y="7482"/>
                  </a:lnTo>
                  <a:lnTo>
                    <a:pt x="664683" y="1896"/>
                  </a:lnTo>
                  <a:lnTo>
                    <a:pt x="611885" y="0"/>
                  </a:lnTo>
                  <a:close/>
                </a:path>
              </a:pathLst>
            </a:custGeom>
            <a:solidFill>
              <a:srgbClr val="FFFFFF"/>
            </a:solidFill>
          </p:spPr>
          <p:txBody>
            <a:bodyPr wrap="square" lIns="0" tIns="0" rIns="0" bIns="0" rtlCol="0"/>
            <a:lstStyle/>
            <a:p>
              <a:endParaRPr/>
            </a:p>
          </p:txBody>
        </p:sp>
        <p:sp>
          <p:nvSpPr>
            <p:cNvPr id="31" name="object 4"/>
            <p:cNvSpPr/>
            <p:nvPr/>
          </p:nvSpPr>
          <p:spPr>
            <a:xfrm>
              <a:off x="9548621" y="5718809"/>
              <a:ext cx="1224280" cy="1033780"/>
            </a:xfrm>
            <a:custGeom>
              <a:avLst/>
              <a:gdLst/>
              <a:ahLst/>
              <a:cxnLst/>
              <a:rect l="l" t="t" r="r" b="b"/>
              <a:pathLst>
                <a:path w="1224279" h="1033779">
                  <a:moveTo>
                    <a:pt x="0" y="516635"/>
                  </a:moveTo>
                  <a:lnTo>
                    <a:pt x="2245" y="472058"/>
                  </a:lnTo>
                  <a:lnTo>
                    <a:pt x="8861" y="428534"/>
                  </a:lnTo>
                  <a:lnTo>
                    <a:pt x="19662" y="386217"/>
                  </a:lnTo>
                  <a:lnTo>
                    <a:pt x="34465" y="345264"/>
                  </a:lnTo>
                  <a:lnTo>
                    <a:pt x="53086" y="305829"/>
                  </a:lnTo>
                  <a:lnTo>
                    <a:pt x="75343" y="268068"/>
                  </a:lnTo>
                  <a:lnTo>
                    <a:pt x="101050" y="232134"/>
                  </a:lnTo>
                  <a:lnTo>
                    <a:pt x="130025" y="198185"/>
                  </a:lnTo>
                  <a:lnTo>
                    <a:pt x="162084" y="166374"/>
                  </a:lnTo>
                  <a:lnTo>
                    <a:pt x="197043" y="136856"/>
                  </a:lnTo>
                  <a:lnTo>
                    <a:pt x="234719" y="109787"/>
                  </a:lnTo>
                  <a:lnTo>
                    <a:pt x="274927" y="85322"/>
                  </a:lnTo>
                  <a:lnTo>
                    <a:pt x="317485" y="63616"/>
                  </a:lnTo>
                  <a:lnTo>
                    <a:pt x="362209" y="44824"/>
                  </a:lnTo>
                  <a:lnTo>
                    <a:pt x="408915" y="29101"/>
                  </a:lnTo>
                  <a:lnTo>
                    <a:pt x="457419" y="16601"/>
                  </a:lnTo>
                  <a:lnTo>
                    <a:pt x="507538" y="7482"/>
                  </a:lnTo>
                  <a:lnTo>
                    <a:pt x="559088" y="1896"/>
                  </a:lnTo>
                  <a:lnTo>
                    <a:pt x="611885" y="0"/>
                  </a:lnTo>
                  <a:lnTo>
                    <a:pt x="664683" y="1896"/>
                  </a:lnTo>
                  <a:lnTo>
                    <a:pt x="716233" y="7482"/>
                  </a:lnTo>
                  <a:lnTo>
                    <a:pt x="766352" y="16601"/>
                  </a:lnTo>
                  <a:lnTo>
                    <a:pt x="814856" y="29101"/>
                  </a:lnTo>
                  <a:lnTo>
                    <a:pt x="861562" y="44824"/>
                  </a:lnTo>
                  <a:lnTo>
                    <a:pt x="906286" y="63616"/>
                  </a:lnTo>
                  <a:lnTo>
                    <a:pt x="948844" y="85322"/>
                  </a:lnTo>
                  <a:lnTo>
                    <a:pt x="989052" y="109787"/>
                  </a:lnTo>
                  <a:lnTo>
                    <a:pt x="1026728" y="136856"/>
                  </a:lnTo>
                  <a:lnTo>
                    <a:pt x="1061687" y="166374"/>
                  </a:lnTo>
                  <a:lnTo>
                    <a:pt x="1093746" y="198185"/>
                  </a:lnTo>
                  <a:lnTo>
                    <a:pt x="1122721" y="232134"/>
                  </a:lnTo>
                  <a:lnTo>
                    <a:pt x="1148428" y="268068"/>
                  </a:lnTo>
                  <a:lnTo>
                    <a:pt x="1170685" y="305829"/>
                  </a:lnTo>
                  <a:lnTo>
                    <a:pt x="1189306" y="345264"/>
                  </a:lnTo>
                  <a:lnTo>
                    <a:pt x="1204109" y="386217"/>
                  </a:lnTo>
                  <a:lnTo>
                    <a:pt x="1214910" y="428534"/>
                  </a:lnTo>
                  <a:lnTo>
                    <a:pt x="1221526" y="472058"/>
                  </a:lnTo>
                  <a:lnTo>
                    <a:pt x="1223772" y="516635"/>
                  </a:lnTo>
                  <a:lnTo>
                    <a:pt x="1221526" y="561213"/>
                  </a:lnTo>
                  <a:lnTo>
                    <a:pt x="1214910" y="604737"/>
                  </a:lnTo>
                  <a:lnTo>
                    <a:pt x="1204109" y="647054"/>
                  </a:lnTo>
                  <a:lnTo>
                    <a:pt x="1189306" y="688007"/>
                  </a:lnTo>
                  <a:lnTo>
                    <a:pt x="1170685" y="727442"/>
                  </a:lnTo>
                  <a:lnTo>
                    <a:pt x="1148428" y="765203"/>
                  </a:lnTo>
                  <a:lnTo>
                    <a:pt x="1122721" y="801137"/>
                  </a:lnTo>
                  <a:lnTo>
                    <a:pt x="1093746" y="835086"/>
                  </a:lnTo>
                  <a:lnTo>
                    <a:pt x="1061687" y="866897"/>
                  </a:lnTo>
                  <a:lnTo>
                    <a:pt x="1026728" y="896415"/>
                  </a:lnTo>
                  <a:lnTo>
                    <a:pt x="989052" y="923484"/>
                  </a:lnTo>
                  <a:lnTo>
                    <a:pt x="948844" y="947949"/>
                  </a:lnTo>
                  <a:lnTo>
                    <a:pt x="906286" y="969655"/>
                  </a:lnTo>
                  <a:lnTo>
                    <a:pt x="861562" y="988447"/>
                  </a:lnTo>
                  <a:lnTo>
                    <a:pt x="814856" y="1004170"/>
                  </a:lnTo>
                  <a:lnTo>
                    <a:pt x="766352" y="1016670"/>
                  </a:lnTo>
                  <a:lnTo>
                    <a:pt x="716233" y="1025789"/>
                  </a:lnTo>
                  <a:lnTo>
                    <a:pt x="664683" y="1031375"/>
                  </a:lnTo>
                  <a:lnTo>
                    <a:pt x="611885" y="1033271"/>
                  </a:lnTo>
                  <a:lnTo>
                    <a:pt x="559088" y="1031375"/>
                  </a:lnTo>
                  <a:lnTo>
                    <a:pt x="507538" y="1025789"/>
                  </a:lnTo>
                  <a:lnTo>
                    <a:pt x="457419" y="1016670"/>
                  </a:lnTo>
                  <a:lnTo>
                    <a:pt x="408915" y="1004170"/>
                  </a:lnTo>
                  <a:lnTo>
                    <a:pt x="362209" y="988447"/>
                  </a:lnTo>
                  <a:lnTo>
                    <a:pt x="317485" y="969655"/>
                  </a:lnTo>
                  <a:lnTo>
                    <a:pt x="274927" y="947949"/>
                  </a:lnTo>
                  <a:lnTo>
                    <a:pt x="234719" y="923484"/>
                  </a:lnTo>
                  <a:lnTo>
                    <a:pt x="197043" y="896415"/>
                  </a:lnTo>
                  <a:lnTo>
                    <a:pt x="162084" y="866897"/>
                  </a:lnTo>
                  <a:lnTo>
                    <a:pt x="130025" y="835086"/>
                  </a:lnTo>
                  <a:lnTo>
                    <a:pt x="101050" y="801137"/>
                  </a:lnTo>
                  <a:lnTo>
                    <a:pt x="75343" y="765203"/>
                  </a:lnTo>
                  <a:lnTo>
                    <a:pt x="53086" y="727442"/>
                  </a:lnTo>
                  <a:lnTo>
                    <a:pt x="34465" y="688007"/>
                  </a:lnTo>
                  <a:lnTo>
                    <a:pt x="19662" y="647054"/>
                  </a:lnTo>
                  <a:lnTo>
                    <a:pt x="8861" y="604737"/>
                  </a:lnTo>
                  <a:lnTo>
                    <a:pt x="2245" y="561213"/>
                  </a:lnTo>
                  <a:lnTo>
                    <a:pt x="0" y="516635"/>
                  </a:lnTo>
                  <a:close/>
                </a:path>
              </a:pathLst>
            </a:custGeom>
            <a:ln w="25400">
              <a:solidFill>
                <a:srgbClr val="FF0000"/>
              </a:solidFill>
            </a:ln>
          </p:spPr>
          <p:txBody>
            <a:bodyPr wrap="square" lIns="0" tIns="0" rIns="0" bIns="0" rtlCol="0"/>
            <a:lstStyle/>
            <a:p>
              <a:endParaRPr/>
            </a:p>
          </p:txBody>
        </p:sp>
      </p:grpSp>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endParaRPr sz="1050">
              <a:latin typeface="Meiryo UI"/>
              <a:cs typeface="Meiryo UI"/>
            </a:endParaRP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grpSp>
        <p:nvGrpSpPr>
          <p:cNvPr id="50" name="object 28"/>
          <p:cNvGrpSpPr/>
          <p:nvPr/>
        </p:nvGrpSpPr>
        <p:grpSpPr>
          <a:xfrm>
            <a:off x="9797795" y="2746248"/>
            <a:ext cx="2085975" cy="3288029"/>
            <a:chOff x="9797795" y="2746248"/>
            <a:chExt cx="2085975" cy="3288029"/>
          </a:xfrm>
        </p:grpSpPr>
        <p:sp>
          <p:nvSpPr>
            <p:cNvPr id="51" name="object 29"/>
            <p:cNvSpPr/>
            <p:nvPr/>
          </p:nvSpPr>
          <p:spPr>
            <a:xfrm>
              <a:off x="9919715" y="2746248"/>
              <a:ext cx="1705355" cy="1342644"/>
            </a:xfrm>
            <a:prstGeom prst="rect">
              <a:avLst/>
            </a:prstGeom>
            <a:blipFill>
              <a:blip r:embed="rId3" cstate="print"/>
              <a:stretch>
                <a:fillRect/>
              </a:stretch>
            </a:blipFill>
          </p:spPr>
          <p:txBody>
            <a:bodyPr wrap="square" lIns="0" tIns="0" rIns="0" bIns="0" rtlCol="0"/>
            <a:lstStyle/>
            <a:p>
              <a:endParaRPr/>
            </a:p>
          </p:txBody>
        </p:sp>
        <p:sp>
          <p:nvSpPr>
            <p:cNvPr id="52" name="object 30"/>
            <p:cNvSpPr/>
            <p:nvPr/>
          </p:nvSpPr>
          <p:spPr>
            <a:xfrm>
              <a:off x="9797795" y="4041648"/>
              <a:ext cx="2085594" cy="1992629"/>
            </a:xfrm>
            <a:prstGeom prst="rect">
              <a:avLst/>
            </a:prstGeom>
            <a:blipFill>
              <a:blip r:embed="rId4" cstate="print"/>
              <a:stretch>
                <a:fillRect/>
              </a:stretch>
            </a:blipFill>
          </p:spPr>
          <p:txBody>
            <a:bodyPr wrap="square" lIns="0" tIns="0" rIns="0" bIns="0" rtlCol="0"/>
            <a:lstStyle/>
            <a:p>
              <a:endParaRPr/>
            </a:p>
          </p:txBody>
        </p:sp>
      </p:grpSp>
      <p:sp>
        <p:nvSpPr>
          <p:cNvPr id="26" name="テキスト ボックス 25">
            <a:extLst>
              <a:ext uri="{FF2B5EF4-FFF2-40B4-BE49-F238E27FC236}">
                <a16:creationId xmlns:a16="http://schemas.microsoft.com/office/drawing/2014/main" id="{E38CBB7C-3185-42E2-891C-C77667170B1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DNA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0833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医薬品の分類</a:t>
            </a:r>
          </a:p>
        </p:txBody>
      </p:sp>
      <p:sp>
        <p:nvSpPr>
          <p:cNvPr id="15" name="object 5">
            <a:extLst>
              <a:ext uri="{FF2B5EF4-FFF2-40B4-BE49-F238E27FC236}">
                <a16:creationId xmlns:a16="http://schemas.microsoft.com/office/drawing/2014/main" id="{0E834D64-A60B-4130-B978-45EAA40289BF}"/>
              </a:ext>
            </a:extLst>
          </p:cNvPr>
          <p:cNvSpPr txBox="1"/>
          <p:nvPr/>
        </p:nvSpPr>
        <p:spPr>
          <a:xfrm>
            <a:off x="1361028" y="1633775"/>
            <a:ext cx="7478171" cy="382156"/>
          </a:xfrm>
          <a:prstGeom prst="rect">
            <a:avLst/>
          </a:prstGeom>
        </p:spPr>
        <p:txBody>
          <a:bodyPr vert="horz" wrap="square" lIns="0" tIns="12700" rIns="0" bIns="0" rtlCol="0">
            <a:spAutoFit/>
          </a:bodyPr>
          <a:lstStyle/>
          <a:p>
            <a:pPr marL="12700">
              <a:lnSpc>
                <a:spcPct val="100000"/>
              </a:lnSpc>
              <a:spcBef>
                <a:spcPts val="100"/>
              </a:spcBef>
              <a:tabLst>
                <a:tab pos="5092065" algn="l"/>
              </a:tabLst>
            </a:pPr>
            <a:r>
              <a:rPr sz="2400" dirty="0">
                <a:latin typeface="BIZ UDPゴシック" panose="020B0400000000000000" pitchFamily="50" charset="-128"/>
                <a:ea typeface="BIZ UDPゴシック" panose="020B0400000000000000" pitchFamily="50" charset="-128"/>
                <a:cs typeface="ＭＳ Ｐゴシック"/>
              </a:rPr>
              <a:t>医薬品の分</a:t>
            </a:r>
            <a:r>
              <a:rPr sz="2400" spc="-50" dirty="0">
                <a:latin typeface="BIZ UDPゴシック" panose="020B0400000000000000" pitchFamily="50" charset="-128"/>
                <a:ea typeface="BIZ UDPゴシック" panose="020B0400000000000000" pitchFamily="50" charset="-128"/>
                <a:cs typeface="ＭＳ Ｐゴシック"/>
              </a:rPr>
              <a:t>類</a:t>
            </a:r>
            <a:r>
              <a:rPr sz="2400" dirty="0">
                <a:latin typeface="BIZ UDPゴシック" panose="020B0400000000000000" pitchFamily="50" charset="-128"/>
                <a:ea typeface="BIZ UDPゴシック" panose="020B0400000000000000" pitchFamily="50" charset="-128"/>
                <a:cs typeface="ＭＳ Ｐゴシック"/>
              </a:rPr>
              <a:t>	</a:t>
            </a:r>
            <a:r>
              <a:rPr lang="ja-JP" altLang="en-US" sz="2400" dirty="0">
                <a:latin typeface="BIZ UDPゴシック" panose="020B0400000000000000" pitchFamily="50" charset="-128"/>
                <a:ea typeface="BIZ UDPゴシック" panose="020B0400000000000000" pitchFamily="50" charset="-128"/>
                <a:cs typeface="ＭＳ Ｐゴシック"/>
              </a:rPr>
              <a:t>　　　　　</a:t>
            </a:r>
            <a:r>
              <a:rPr sz="2400" dirty="0" err="1">
                <a:latin typeface="BIZ UDPゴシック" panose="020B0400000000000000" pitchFamily="50" charset="-128"/>
                <a:ea typeface="BIZ UDPゴシック" panose="020B0400000000000000" pitchFamily="50" charset="-128"/>
                <a:cs typeface="ＭＳ Ｐゴシック"/>
              </a:rPr>
              <a:t>概</a:t>
            </a:r>
            <a:r>
              <a:rPr sz="2400" spc="-50" dirty="0" err="1">
                <a:latin typeface="BIZ UDPゴシック" panose="020B0400000000000000" pitchFamily="50" charset="-128"/>
                <a:ea typeface="BIZ UDPゴシック" panose="020B0400000000000000" pitchFamily="50" charset="-128"/>
                <a:cs typeface="ＭＳ Ｐゴシック"/>
              </a:rPr>
              <a:t>要</a:t>
            </a:r>
            <a:endParaRPr sz="2400" dirty="0">
              <a:latin typeface="BIZ UDPゴシック" panose="020B0400000000000000" pitchFamily="50" charset="-128"/>
              <a:ea typeface="BIZ UDPゴシック" panose="020B0400000000000000" pitchFamily="50" charset="-128"/>
              <a:cs typeface="ＭＳ Ｐゴシック"/>
            </a:endParaRPr>
          </a:p>
        </p:txBody>
      </p:sp>
      <p:sp>
        <p:nvSpPr>
          <p:cNvPr id="16" name="object 6">
            <a:extLst>
              <a:ext uri="{FF2B5EF4-FFF2-40B4-BE49-F238E27FC236}">
                <a16:creationId xmlns:a16="http://schemas.microsoft.com/office/drawing/2014/main" id="{22C931EB-D6D7-40C3-81F6-582895AEC768}"/>
              </a:ext>
            </a:extLst>
          </p:cNvPr>
          <p:cNvSpPr/>
          <p:nvPr/>
        </p:nvSpPr>
        <p:spPr>
          <a:xfrm>
            <a:off x="314325" y="2045589"/>
            <a:ext cx="3488690" cy="0"/>
          </a:xfrm>
          <a:custGeom>
            <a:avLst/>
            <a:gdLst/>
            <a:ahLst/>
            <a:cxnLst/>
            <a:rect l="l" t="t" r="r" b="b"/>
            <a:pathLst>
              <a:path w="3488690">
                <a:moveTo>
                  <a:pt x="0" y="0"/>
                </a:moveTo>
                <a:lnTo>
                  <a:pt x="3488461" y="0"/>
                </a:lnTo>
              </a:path>
            </a:pathLst>
          </a:custGeom>
          <a:ln w="12192">
            <a:solidFill>
              <a:srgbClr val="007BC3"/>
            </a:solidFill>
          </a:ln>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17" name="object 7">
            <a:extLst>
              <a:ext uri="{FF2B5EF4-FFF2-40B4-BE49-F238E27FC236}">
                <a16:creationId xmlns:a16="http://schemas.microsoft.com/office/drawing/2014/main" id="{455D6766-DE39-49E5-A6A5-A6ACE4E7055F}"/>
              </a:ext>
            </a:extLst>
          </p:cNvPr>
          <p:cNvSpPr/>
          <p:nvPr/>
        </p:nvSpPr>
        <p:spPr>
          <a:xfrm flipV="1">
            <a:off x="3904869" y="1999870"/>
            <a:ext cx="8058531" cy="45719"/>
          </a:xfrm>
          <a:custGeom>
            <a:avLst/>
            <a:gdLst/>
            <a:ahLst/>
            <a:cxnLst/>
            <a:rect l="l" t="t" r="r" b="b"/>
            <a:pathLst>
              <a:path w="5553075">
                <a:moveTo>
                  <a:pt x="0" y="0"/>
                </a:moveTo>
                <a:lnTo>
                  <a:pt x="5552706" y="0"/>
                </a:lnTo>
              </a:path>
            </a:pathLst>
          </a:custGeom>
          <a:ln w="12192">
            <a:solidFill>
              <a:srgbClr val="007BC3"/>
            </a:solidFill>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18" name="object 9">
            <a:extLst>
              <a:ext uri="{FF2B5EF4-FFF2-40B4-BE49-F238E27FC236}">
                <a16:creationId xmlns:a16="http://schemas.microsoft.com/office/drawing/2014/main" id="{F276F252-B750-4FA0-A3CE-34BFAAFD24A4}"/>
              </a:ext>
            </a:extLst>
          </p:cNvPr>
          <p:cNvSpPr/>
          <p:nvPr/>
        </p:nvSpPr>
        <p:spPr>
          <a:xfrm>
            <a:off x="305181" y="5491353"/>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19" name="object 10">
            <a:extLst>
              <a:ext uri="{FF2B5EF4-FFF2-40B4-BE49-F238E27FC236}">
                <a16:creationId xmlns:a16="http://schemas.microsoft.com/office/drawing/2014/main" id="{901CBEFF-9FAD-46B5-BBE6-32EFDE2C2134}"/>
              </a:ext>
            </a:extLst>
          </p:cNvPr>
          <p:cNvSpPr txBox="1"/>
          <p:nvPr/>
        </p:nvSpPr>
        <p:spPr>
          <a:xfrm>
            <a:off x="305181" y="564527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5"/>
              </a:lnSpc>
            </a:pPr>
            <a:r>
              <a:rPr b="1" spc="-10" dirty="0">
                <a:latin typeface="BIZ UDPゴシック" panose="020B0400000000000000" pitchFamily="50" charset="-128"/>
                <a:ea typeface="BIZ UDPゴシック" panose="020B0400000000000000" pitchFamily="50" charset="-128"/>
                <a:cs typeface="ＭＳ Ｐゴシック"/>
              </a:rPr>
              <a:t>有機化合物</a:t>
            </a:r>
            <a:endParaRPr b="1">
              <a:latin typeface="BIZ UDPゴシック" panose="020B0400000000000000" pitchFamily="50" charset="-128"/>
              <a:ea typeface="BIZ UDPゴシック" panose="020B0400000000000000" pitchFamily="50" charset="-128"/>
              <a:cs typeface="ＭＳ Ｐゴシック"/>
            </a:endParaRPr>
          </a:p>
        </p:txBody>
      </p:sp>
      <p:sp>
        <p:nvSpPr>
          <p:cNvPr id="20" name="object 11">
            <a:extLst>
              <a:ext uri="{FF2B5EF4-FFF2-40B4-BE49-F238E27FC236}">
                <a16:creationId xmlns:a16="http://schemas.microsoft.com/office/drawing/2014/main" id="{133ED87C-1B85-4B2F-A0FF-AC6B9A39DC1B}"/>
              </a:ext>
            </a:extLst>
          </p:cNvPr>
          <p:cNvSpPr/>
          <p:nvPr/>
        </p:nvSpPr>
        <p:spPr>
          <a:xfrm>
            <a:off x="305181" y="5072253"/>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1" name="object 12">
            <a:extLst>
              <a:ext uri="{FF2B5EF4-FFF2-40B4-BE49-F238E27FC236}">
                <a16:creationId xmlns:a16="http://schemas.microsoft.com/office/drawing/2014/main" id="{795C6DDE-6C96-45FC-927C-FD53BF359EC8}"/>
              </a:ext>
            </a:extLst>
          </p:cNvPr>
          <p:cNvSpPr txBox="1"/>
          <p:nvPr/>
        </p:nvSpPr>
        <p:spPr>
          <a:xfrm>
            <a:off x="305181" y="522617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9"/>
              </a:lnSpc>
            </a:pPr>
            <a:r>
              <a:rPr b="1" spc="-20" dirty="0">
                <a:latin typeface="BIZ UDPゴシック" panose="020B0400000000000000" pitchFamily="50" charset="-128"/>
                <a:ea typeface="BIZ UDPゴシック" panose="020B0400000000000000" pitchFamily="50" charset="-128"/>
                <a:cs typeface="ＭＳ Ｐゴシック"/>
              </a:rPr>
              <a:t>タンパク質医薬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2" name="object 13">
            <a:extLst>
              <a:ext uri="{FF2B5EF4-FFF2-40B4-BE49-F238E27FC236}">
                <a16:creationId xmlns:a16="http://schemas.microsoft.com/office/drawing/2014/main" id="{ECE76077-D220-4146-9D07-D4EBA1487653}"/>
              </a:ext>
            </a:extLst>
          </p:cNvPr>
          <p:cNvSpPr/>
          <p:nvPr/>
        </p:nvSpPr>
        <p:spPr>
          <a:xfrm>
            <a:off x="305181" y="4653153"/>
            <a:ext cx="3497579" cy="337185"/>
          </a:xfrm>
          <a:custGeom>
            <a:avLst/>
            <a:gdLst/>
            <a:ahLst/>
            <a:cxnLst/>
            <a:rect l="l" t="t" r="r" b="b"/>
            <a:pathLst>
              <a:path w="3497579" h="337185">
                <a:moveTo>
                  <a:pt x="3497579" y="0"/>
                </a:moveTo>
                <a:lnTo>
                  <a:pt x="0" y="0"/>
                </a:lnTo>
                <a:lnTo>
                  <a:pt x="0" y="336804"/>
                </a:lnTo>
                <a:lnTo>
                  <a:pt x="3497579" y="336804"/>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3" name="object 14">
            <a:extLst>
              <a:ext uri="{FF2B5EF4-FFF2-40B4-BE49-F238E27FC236}">
                <a16:creationId xmlns:a16="http://schemas.microsoft.com/office/drawing/2014/main" id="{BEADA7A5-F73F-4091-898D-523AAA759676}"/>
              </a:ext>
            </a:extLst>
          </p:cNvPr>
          <p:cNvSpPr txBox="1"/>
          <p:nvPr/>
        </p:nvSpPr>
        <p:spPr>
          <a:xfrm>
            <a:off x="305181" y="4810125"/>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00"/>
              </a:lnSpc>
            </a:pPr>
            <a:r>
              <a:rPr b="1" spc="-20" dirty="0">
                <a:latin typeface="BIZ UDPゴシック" panose="020B0400000000000000" pitchFamily="50" charset="-128"/>
                <a:ea typeface="BIZ UDPゴシック" panose="020B0400000000000000" pitchFamily="50" charset="-128"/>
                <a:cs typeface="ＭＳ Ｐゴシック"/>
              </a:rPr>
              <a:t>ペプチド医薬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4" name="object 15">
            <a:extLst>
              <a:ext uri="{FF2B5EF4-FFF2-40B4-BE49-F238E27FC236}">
                <a16:creationId xmlns:a16="http://schemas.microsoft.com/office/drawing/2014/main" id="{E9A58469-C04A-4495-9032-E590F5371E9E}"/>
              </a:ext>
            </a:extLst>
          </p:cNvPr>
          <p:cNvSpPr/>
          <p:nvPr/>
        </p:nvSpPr>
        <p:spPr>
          <a:xfrm>
            <a:off x="305181" y="4235577"/>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5" name="object 16">
            <a:extLst>
              <a:ext uri="{FF2B5EF4-FFF2-40B4-BE49-F238E27FC236}">
                <a16:creationId xmlns:a16="http://schemas.microsoft.com/office/drawing/2014/main" id="{010A7ADF-62FF-4E40-B3BF-ECE954C38F6B}"/>
              </a:ext>
            </a:extLst>
          </p:cNvPr>
          <p:cNvSpPr txBox="1"/>
          <p:nvPr/>
        </p:nvSpPr>
        <p:spPr>
          <a:xfrm>
            <a:off x="305181" y="4389501"/>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5"/>
              </a:lnSpc>
            </a:pPr>
            <a:r>
              <a:rPr b="1" spc="-15" dirty="0">
                <a:latin typeface="BIZ UDPゴシック" panose="020B0400000000000000" pitchFamily="50" charset="-128"/>
                <a:ea typeface="BIZ UDPゴシック" panose="020B0400000000000000" pitchFamily="50" charset="-128"/>
                <a:cs typeface="ＭＳ Ｐゴシック"/>
              </a:rPr>
              <a:t>抗体医薬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6" name="object 17">
            <a:extLst>
              <a:ext uri="{FF2B5EF4-FFF2-40B4-BE49-F238E27FC236}">
                <a16:creationId xmlns:a16="http://schemas.microsoft.com/office/drawing/2014/main" id="{A7AA8AE2-45CD-460A-BA6E-3270ECF8A1D0}"/>
              </a:ext>
            </a:extLst>
          </p:cNvPr>
          <p:cNvSpPr/>
          <p:nvPr/>
        </p:nvSpPr>
        <p:spPr>
          <a:xfrm>
            <a:off x="305181" y="3816477"/>
            <a:ext cx="3497579" cy="335280"/>
          </a:xfrm>
          <a:custGeom>
            <a:avLst/>
            <a:gdLst/>
            <a:ahLst/>
            <a:cxnLst/>
            <a:rect l="l" t="t" r="r" b="b"/>
            <a:pathLst>
              <a:path w="3497579" h="335279">
                <a:moveTo>
                  <a:pt x="3497579" y="0"/>
                </a:moveTo>
                <a:lnTo>
                  <a:pt x="0" y="0"/>
                </a:lnTo>
                <a:lnTo>
                  <a:pt x="0" y="335280"/>
                </a:lnTo>
                <a:lnTo>
                  <a:pt x="3497579" y="335280"/>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7" name="object 18">
            <a:extLst>
              <a:ext uri="{FF2B5EF4-FFF2-40B4-BE49-F238E27FC236}">
                <a16:creationId xmlns:a16="http://schemas.microsoft.com/office/drawing/2014/main" id="{94327B23-DC7C-4838-928C-EC8756D8D514}"/>
              </a:ext>
            </a:extLst>
          </p:cNvPr>
          <p:cNvSpPr txBox="1"/>
          <p:nvPr/>
        </p:nvSpPr>
        <p:spPr>
          <a:xfrm>
            <a:off x="305181" y="3974972"/>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880"/>
              </a:lnSpc>
            </a:pPr>
            <a:r>
              <a:rPr b="1" spc="-10" dirty="0">
                <a:latin typeface="BIZ UDPゴシック" panose="020B0400000000000000" pitchFamily="50" charset="-128"/>
                <a:ea typeface="BIZ UDPゴシック" panose="020B0400000000000000" pitchFamily="50" charset="-128"/>
                <a:cs typeface="Gill Sans MT"/>
              </a:rPr>
              <a:t>mRNA</a:t>
            </a:r>
            <a:r>
              <a:rPr b="1" spc="-25" dirty="0">
                <a:latin typeface="BIZ UDPゴシック" panose="020B0400000000000000" pitchFamily="50" charset="-128"/>
                <a:ea typeface="BIZ UDPゴシック" panose="020B0400000000000000" pitchFamily="50" charset="-128"/>
                <a:cs typeface="ＭＳ Ｐゴシック"/>
              </a:rPr>
              <a:t>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28" name="object 19">
            <a:extLst>
              <a:ext uri="{FF2B5EF4-FFF2-40B4-BE49-F238E27FC236}">
                <a16:creationId xmlns:a16="http://schemas.microsoft.com/office/drawing/2014/main" id="{7741BF14-5199-4EAC-AFD5-936198AE9A1C}"/>
              </a:ext>
            </a:extLst>
          </p:cNvPr>
          <p:cNvSpPr/>
          <p:nvPr/>
        </p:nvSpPr>
        <p:spPr>
          <a:xfrm>
            <a:off x="305181" y="3397377"/>
            <a:ext cx="3497579" cy="337185"/>
          </a:xfrm>
          <a:custGeom>
            <a:avLst/>
            <a:gdLst/>
            <a:ahLst/>
            <a:cxnLst/>
            <a:rect l="l" t="t" r="r" b="b"/>
            <a:pathLst>
              <a:path w="3497579" h="337185">
                <a:moveTo>
                  <a:pt x="3497579" y="0"/>
                </a:moveTo>
                <a:lnTo>
                  <a:pt x="0" y="0"/>
                </a:lnTo>
                <a:lnTo>
                  <a:pt x="0" y="336804"/>
                </a:lnTo>
                <a:lnTo>
                  <a:pt x="3497579" y="336804"/>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29" name="object 20">
            <a:extLst>
              <a:ext uri="{FF2B5EF4-FFF2-40B4-BE49-F238E27FC236}">
                <a16:creationId xmlns:a16="http://schemas.microsoft.com/office/drawing/2014/main" id="{3FCA49C1-DF2B-4F40-AE18-C46A8F36C7D1}"/>
              </a:ext>
            </a:extLst>
          </p:cNvPr>
          <p:cNvSpPr txBox="1"/>
          <p:nvPr/>
        </p:nvSpPr>
        <p:spPr>
          <a:xfrm>
            <a:off x="305181" y="3551301"/>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919"/>
              </a:lnSpc>
            </a:pPr>
            <a:r>
              <a:rPr b="1" spc="-15" dirty="0">
                <a:latin typeface="BIZ UDPゴシック" panose="020B0400000000000000" pitchFamily="50" charset="-128"/>
                <a:ea typeface="BIZ UDPゴシック" panose="020B0400000000000000" pitchFamily="50" charset="-128"/>
                <a:cs typeface="ＭＳ Ｐゴシック"/>
              </a:rPr>
              <a:t>核酸医薬</a:t>
            </a:r>
            <a:endParaRPr b="1">
              <a:latin typeface="BIZ UDPゴシック" panose="020B0400000000000000" pitchFamily="50" charset="-128"/>
              <a:ea typeface="BIZ UDPゴシック" panose="020B0400000000000000" pitchFamily="50" charset="-128"/>
              <a:cs typeface="ＭＳ Ｐゴシック"/>
            </a:endParaRPr>
          </a:p>
        </p:txBody>
      </p:sp>
      <p:sp>
        <p:nvSpPr>
          <p:cNvPr id="30" name="object 21">
            <a:extLst>
              <a:ext uri="{FF2B5EF4-FFF2-40B4-BE49-F238E27FC236}">
                <a16:creationId xmlns:a16="http://schemas.microsoft.com/office/drawing/2014/main" id="{9013C4E9-807D-4B47-8FE1-7D0352E0B18C}"/>
              </a:ext>
            </a:extLst>
          </p:cNvPr>
          <p:cNvSpPr/>
          <p:nvPr/>
        </p:nvSpPr>
        <p:spPr>
          <a:xfrm>
            <a:off x="305181" y="2978276"/>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1" name="object 22">
            <a:extLst>
              <a:ext uri="{FF2B5EF4-FFF2-40B4-BE49-F238E27FC236}">
                <a16:creationId xmlns:a16="http://schemas.microsoft.com/office/drawing/2014/main" id="{BC905A6F-0BFA-4FA9-9E59-6997E3DF061E}"/>
              </a:ext>
            </a:extLst>
          </p:cNvPr>
          <p:cNvSpPr txBox="1"/>
          <p:nvPr/>
        </p:nvSpPr>
        <p:spPr>
          <a:xfrm>
            <a:off x="305181" y="3132201"/>
            <a:ext cx="3497579" cy="119776"/>
          </a:xfrm>
          <a:prstGeom prst="rect">
            <a:avLst/>
          </a:prstGeom>
          <a:solidFill>
            <a:schemeClr val="accent4">
              <a:lumMod val="60000"/>
              <a:lumOff val="40000"/>
            </a:schemeClr>
          </a:solidFill>
        </p:spPr>
        <p:txBody>
          <a:bodyPr vert="horz" wrap="square" lIns="0" tIns="0" rIns="0" bIns="0" rtlCol="0">
            <a:spAutoFit/>
          </a:bodyPr>
          <a:lstStyle/>
          <a:p>
            <a:pPr marL="1044575">
              <a:lnSpc>
                <a:spcPts val="919"/>
              </a:lnSpc>
            </a:pPr>
            <a:r>
              <a:rPr b="1" dirty="0">
                <a:latin typeface="BIZ UDPゴシック" panose="020B0400000000000000" pitchFamily="50" charset="-128"/>
                <a:ea typeface="BIZ UDPゴシック" panose="020B0400000000000000" pitchFamily="50" charset="-128"/>
                <a:cs typeface="Gill Sans MT"/>
              </a:rPr>
              <a:t>ex</a:t>
            </a:r>
            <a:r>
              <a:rPr b="1" spc="5" dirty="0">
                <a:latin typeface="BIZ UDPゴシック" panose="020B0400000000000000" pitchFamily="50" charset="-128"/>
                <a:ea typeface="BIZ UDPゴシック" panose="020B0400000000000000" pitchFamily="50" charset="-128"/>
                <a:cs typeface="Gill Sans MT"/>
              </a:rPr>
              <a:t> </a:t>
            </a:r>
            <a:r>
              <a:rPr b="1" spc="-10" dirty="0">
                <a:latin typeface="BIZ UDPゴシック" panose="020B0400000000000000" pitchFamily="50" charset="-128"/>
                <a:ea typeface="BIZ UDPゴシック" panose="020B0400000000000000" pitchFamily="50" charset="-128"/>
                <a:cs typeface="Gill Sans MT"/>
              </a:rPr>
              <a:t>vivo</a:t>
            </a:r>
            <a:r>
              <a:rPr b="1" spc="-10" dirty="0">
                <a:latin typeface="BIZ UDPゴシック" panose="020B0400000000000000" pitchFamily="50" charset="-128"/>
                <a:ea typeface="BIZ UDPゴシック" panose="020B0400000000000000" pitchFamily="50" charset="-128"/>
                <a:cs typeface="ＭＳ Ｐゴシック"/>
              </a:rPr>
              <a:t>遺伝子治療</a:t>
            </a:r>
            <a:endParaRPr b="1">
              <a:latin typeface="BIZ UDPゴシック" panose="020B0400000000000000" pitchFamily="50" charset="-128"/>
              <a:ea typeface="BIZ UDPゴシック" panose="020B0400000000000000" pitchFamily="50" charset="-128"/>
              <a:cs typeface="ＭＳ Ｐゴシック"/>
            </a:endParaRPr>
          </a:p>
        </p:txBody>
      </p:sp>
      <p:sp>
        <p:nvSpPr>
          <p:cNvPr id="32" name="object 23">
            <a:extLst>
              <a:ext uri="{FF2B5EF4-FFF2-40B4-BE49-F238E27FC236}">
                <a16:creationId xmlns:a16="http://schemas.microsoft.com/office/drawing/2014/main" id="{3B0DA522-969A-4693-8546-A659F78936B3}"/>
              </a:ext>
            </a:extLst>
          </p:cNvPr>
          <p:cNvSpPr/>
          <p:nvPr/>
        </p:nvSpPr>
        <p:spPr>
          <a:xfrm>
            <a:off x="305181" y="2559176"/>
            <a:ext cx="3497579" cy="337185"/>
          </a:xfrm>
          <a:custGeom>
            <a:avLst/>
            <a:gdLst/>
            <a:ahLst/>
            <a:cxnLst/>
            <a:rect l="l" t="t" r="r" b="b"/>
            <a:pathLst>
              <a:path w="3497579" h="337185">
                <a:moveTo>
                  <a:pt x="3497579" y="0"/>
                </a:moveTo>
                <a:lnTo>
                  <a:pt x="0" y="0"/>
                </a:lnTo>
                <a:lnTo>
                  <a:pt x="0" y="336803"/>
                </a:lnTo>
                <a:lnTo>
                  <a:pt x="3497579" y="336803"/>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3" name="object 24">
            <a:extLst>
              <a:ext uri="{FF2B5EF4-FFF2-40B4-BE49-F238E27FC236}">
                <a16:creationId xmlns:a16="http://schemas.microsoft.com/office/drawing/2014/main" id="{E6C88EC3-75D3-489A-B693-CA4545706693}"/>
              </a:ext>
            </a:extLst>
          </p:cNvPr>
          <p:cNvSpPr txBox="1"/>
          <p:nvPr/>
        </p:nvSpPr>
        <p:spPr>
          <a:xfrm>
            <a:off x="305181" y="2711576"/>
            <a:ext cx="3497579" cy="119776"/>
          </a:xfrm>
          <a:prstGeom prst="rect">
            <a:avLst/>
          </a:prstGeom>
          <a:solidFill>
            <a:schemeClr val="accent4">
              <a:lumMod val="60000"/>
              <a:lumOff val="40000"/>
            </a:schemeClr>
          </a:solidFill>
        </p:spPr>
        <p:txBody>
          <a:bodyPr vert="horz" wrap="square" lIns="0" tIns="0" rIns="0" bIns="0" rtlCol="0">
            <a:spAutoFit/>
          </a:bodyPr>
          <a:lstStyle/>
          <a:p>
            <a:pPr marL="1067435">
              <a:lnSpc>
                <a:spcPts val="935"/>
              </a:lnSpc>
            </a:pPr>
            <a:r>
              <a:rPr b="1" dirty="0">
                <a:latin typeface="BIZ UDPゴシック" panose="020B0400000000000000" pitchFamily="50" charset="-128"/>
                <a:ea typeface="BIZ UDPゴシック" panose="020B0400000000000000" pitchFamily="50" charset="-128"/>
                <a:cs typeface="Gill Sans MT"/>
              </a:rPr>
              <a:t>in</a:t>
            </a:r>
            <a:r>
              <a:rPr b="1" spc="5" dirty="0">
                <a:latin typeface="BIZ UDPゴシック" panose="020B0400000000000000" pitchFamily="50" charset="-128"/>
                <a:ea typeface="BIZ UDPゴシック" panose="020B0400000000000000" pitchFamily="50" charset="-128"/>
                <a:cs typeface="Gill Sans MT"/>
              </a:rPr>
              <a:t> </a:t>
            </a:r>
            <a:r>
              <a:rPr b="1" spc="-10" dirty="0">
                <a:latin typeface="BIZ UDPゴシック" panose="020B0400000000000000" pitchFamily="50" charset="-128"/>
                <a:ea typeface="BIZ UDPゴシック" panose="020B0400000000000000" pitchFamily="50" charset="-128"/>
                <a:cs typeface="Gill Sans MT"/>
              </a:rPr>
              <a:t>vivo</a:t>
            </a:r>
            <a:r>
              <a:rPr b="1" spc="-10" dirty="0">
                <a:latin typeface="BIZ UDPゴシック" panose="020B0400000000000000" pitchFamily="50" charset="-128"/>
                <a:ea typeface="BIZ UDPゴシック" panose="020B0400000000000000" pitchFamily="50" charset="-128"/>
                <a:cs typeface="ＭＳ Ｐゴシック"/>
              </a:rPr>
              <a:t>遺伝子治療</a:t>
            </a:r>
            <a:endParaRPr b="1">
              <a:latin typeface="BIZ UDPゴシック" panose="020B0400000000000000" pitchFamily="50" charset="-128"/>
              <a:ea typeface="BIZ UDPゴシック" panose="020B0400000000000000" pitchFamily="50" charset="-128"/>
              <a:cs typeface="ＭＳ Ｐゴシック"/>
            </a:endParaRPr>
          </a:p>
        </p:txBody>
      </p:sp>
      <p:sp>
        <p:nvSpPr>
          <p:cNvPr id="34" name="object 25">
            <a:extLst>
              <a:ext uri="{FF2B5EF4-FFF2-40B4-BE49-F238E27FC236}">
                <a16:creationId xmlns:a16="http://schemas.microsoft.com/office/drawing/2014/main" id="{F93BD497-592B-425A-9DD2-3A8ECBD3D759}"/>
              </a:ext>
            </a:extLst>
          </p:cNvPr>
          <p:cNvSpPr/>
          <p:nvPr/>
        </p:nvSpPr>
        <p:spPr>
          <a:xfrm>
            <a:off x="305181" y="2141601"/>
            <a:ext cx="3497579" cy="335280"/>
          </a:xfrm>
          <a:custGeom>
            <a:avLst/>
            <a:gdLst/>
            <a:ahLst/>
            <a:cxnLst/>
            <a:rect l="l" t="t" r="r" b="b"/>
            <a:pathLst>
              <a:path w="3497579" h="335280">
                <a:moveTo>
                  <a:pt x="3497579" y="0"/>
                </a:moveTo>
                <a:lnTo>
                  <a:pt x="0" y="0"/>
                </a:lnTo>
                <a:lnTo>
                  <a:pt x="0" y="335279"/>
                </a:lnTo>
                <a:lnTo>
                  <a:pt x="3497579" y="335279"/>
                </a:lnTo>
                <a:lnTo>
                  <a:pt x="3497579" y="0"/>
                </a:lnTo>
                <a:close/>
              </a:path>
            </a:pathLst>
          </a:custGeom>
          <a:solidFill>
            <a:schemeClr val="accent4">
              <a:lumMod val="60000"/>
              <a:lumOff val="40000"/>
            </a:schemeClr>
          </a:solidFill>
        </p:spPr>
        <p:txBody>
          <a:bodyPr wrap="square" lIns="0" tIns="0" rIns="0" bIns="0" rtlCol="0"/>
          <a:lstStyle/>
          <a:p>
            <a:endParaRPr sz="2400" b="1">
              <a:latin typeface="BIZ UDPゴシック" panose="020B0400000000000000" pitchFamily="50" charset="-128"/>
              <a:ea typeface="BIZ UDPゴシック" panose="020B0400000000000000" pitchFamily="50" charset="-128"/>
            </a:endParaRPr>
          </a:p>
        </p:txBody>
      </p:sp>
      <p:sp>
        <p:nvSpPr>
          <p:cNvPr id="35" name="object 26">
            <a:extLst>
              <a:ext uri="{FF2B5EF4-FFF2-40B4-BE49-F238E27FC236}">
                <a16:creationId xmlns:a16="http://schemas.microsoft.com/office/drawing/2014/main" id="{D7967B84-D147-43BA-9F64-3D82CC7D36CD}"/>
              </a:ext>
            </a:extLst>
          </p:cNvPr>
          <p:cNvSpPr txBox="1"/>
          <p:nvPr/>
        </p:nvSpPr>
        <p:spPr>
          <a:xfrm>
            <a:off x="305181" y="2300097"/>
            <a:ext cx="3497579" cy="119776"/>
          </a:xfrm>
          <a:prstGeom prst="rect">
            <a:avLst/>
          </a:prstGeom>
          <a:solidFill>
            <a:schemeClr val="accent4">
              <a:lumMod val="60000"/>
              <a:lumOff val="40000"/>
            </a:schemeClr>
          </a:solidFill>
        </p:spPr>
        <p:txBody>
          <a:bodyPr vert="horz" wrap="square" lIns="0" tIns="0" rIns="0" bIns="0" rtlCol="0">
            <a:spAutoFit/>
          </a:bodyPr>
          <a:lstStyle/>
          <a:p>
            <a:pPr algn="ctr">
              <a:lnSpc>
                <a:spcPts val="880"/>
              </a:lnSpc>
            </a:pPr>
            <a:r>
              <a:rPr b="1" spc="-10" dirty="0">
                <a:latin typeface="BIZ UDPゴシック" panose="020B0400000000000000" pitchFamily="50" charset="-128"/>
                <a:ea typeface="BIZ UDPゴシック" panose="020B0400000000000000" pitchFamily="50" charset="-128"/>
                <a:cs typeface="ＭＳ Ｐゴシック"/>
              </a:rPr>
              <a:t>再生・細胞医療</a:t>
            </a:r>
            <a:endParaRPr b="1">
              <a:latin typeface="BIZ UDPゴシック" panose="020B0400000000000000" pitchFamily="50" charset="-128"/>
              <a:ea typeface="BIZ UDPゴシック" panose="020B0400000000000000" pitchFamily="50" charset="-128"/>
              <a:cs typeface="ＭＳ Ｐゴシック"/>
            </a:endParaRPr>
          </a:p>
        </p:txBody>
      </p:sp>
      <p:grpSp>
        <p:nvGrpSpPr>
          <p:cNvPr id="45" name="object 36">
            <a:extLst>
              <a:ext uri="{FF2B5EF4-FFF2-40B4-BE49-F238E27FC236}">
                <a16:creationId xmlns:a16="http://schemas.microsoft.com/office/drawing/2014/main" id="{71DF3416-5F74-4B9D-8135-84ABEC3C22A3}"/>
              </a:ext>
            </a:extLst>
          </p:cNvPr>
          <p:cNvGrpSpPr/>
          <p:nvPr/>
        </p:nvGrpSpPr>
        <p:grpSpPr>
          <a:xfrm>
            <a:off x="3796410" y="2511679"/>
            <a:ext cx="8166990" cy="3362960"/>
            <a:chOff x="3863085" y="2502154"/>
            <a:chExt cx="5668645" cy="3362960"/>
          </a:xfrm>
        </p:grpSpPr>
        <p:sp>
          <p:nvSpPr>
            <p:cNvPr id="46" name="object 37">
              <a:extLst>
                <a:ext uri="{FF2B5EF4-FFF2-40B4-BE49-F238E27FC236}">
                  <a16:creationId xmlns:a16="http://schemas.microsoft.com/office/drawing/2014/main" id="{84891E9B-F6DC-40BD-97CA-1BE6604C3BEE}"/>
                </a:ext>
              </a:extLst>
            </p:cNvPr>
            <p:cNvSpPr/>
            <p:nvPr/>
          </p:nvSpPr>
          <p:spPr>
            <a:xfrm>
              <a:off x="3869435" y="5858256"/>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7" name="object 38">
              <a:extLst>
                <a:ext uri="{FF2B5EF4-FFF2-40B4-BE49-F238E27FC236}">
                  <a16:creationId xmlns:a16="http://schemas.microsoft.com/office/drawing/2014/main" id="{36D3E656-BB46-42BA-B334-51564ED3AD3D}"/>
                </a:ext>
              </a:extLst>
            </p:cNvPr>
            <p:cNvSpPr/>
            <p:nvPr/>
          </p:nvSpPr>
          <p:spPr>
            <a:xfrm>
              <a:off x="3869435" y="50215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8" name="object 39">
              <a:extLst>
                <a:ext uri="{FF2B5EF4-FFF2-40B4-BE49-F238E27FC236}">
                  <a16:creationId xmlns:a16="http://schemas.microsoft.com/office/drawing/2014/main" id="{7F118EFA-D887-4112-BA0D-3FA526ABAA97}"/>
                </a:ext>
              </a:extLst>
            </p:cNvPr>
            <p:cNvSpPr/>
            <p:nvPr/>
          </p:nvSpPr>
          <p:spPr>
            <a:xfrm>
              <a:off x="3869435" y="37658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49" name="object 40">
              <a:extLst>
                <a:ext uri="{FF2B5EF4-FFF2-40B4-BE49-F238E27FC236}">
                  <a16:creationId xmlns:a16="http://schemas.microsoft.com/office/drawing/2014/main" id="{144BCBE8-C10D-464E-A495-BC3CC1831487}"/>
                </a:ext>
              </a:extLst>
            </p:cNvPr>
            <p:cNvSpPr/>
            <p:nvPr/>
          </p:nvSpPr>
          <p:spPr>
            <a:xfrm>
              <a:off x="3869435" y="25085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0" name="object 41">
              <a:extLst>
                <a:ext uri="{FF2B5EF4-FFF2-40B4-BE49-F238E27FC236}">
                  <a16:creationId xmlns:a16="http://schemas.microsoft.com/office/drawing/2014/main" id="{7256F9AF-665A-469C-BEB3-11F6D0DEC521}"/>
                </a:ext>
              </a:extLst>
            </p:cNvPr>
            <p:cNvSpPr/>
            <p:nvPr/>
          </p:nvSpPr>
          <p:spPr>
            <a:xfrm>
              <a:off x="3869435" y="29276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1" name="object 42">
              <a:extLst>
                <a:ext uri="{FF2B5EF4-FFF2-40B4-BE49-F238E27FC236}">
                  <a16:creationId xmlns:a16="http://schemas.microsoft.com/office/drawing/2014/main" id="{0F41DCB8-7798-483C-A7BD-F0B6A3DAE1DB}"/>
                </a:ext>
              </a:extLst>
            </p:cNvPr>
            <p:cNvSpPr/>
            <p:nvPr/>
          </p:nvSpPr>
          <p:spPr>
            <a:xfrm>
              <a:off x="3869435" y="3346704"/>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2" name="object 43">
              <a:extLst>
                <a:ext uri="{FF2B5EF4-FFF2-40B4-BE49-F238E27FC236}">
                  <a16:creationId xmlns:a16="http://schemas.microsoft.com/office/drawing/2014/main" id="{8DB96E0E-3E09-45BC-9735-40A71BD366C5}"/>
                </a:ext>
              </a:extLst>
            </p:cNvPr>
            <p:cNvSpPr/>
            <p:nvPr/>
          </p:nvSpPr>
          <p:spPr>
            <a:xfrm>
              <a:off x="3869435" y="41833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3" name="object 44">
              <a:extLst>
                <a:ext uri="{FF2B5EF4-FFF2-40B4-BE49-F238E27FC236}">
                  <a16:creationId xmlns:a16="http://schemas.microsoft.com/office/drawing/2014/main" id="{2A9F5EBE-0F3B-4449-9572-6341515A602E}"/>
                </a:ext>
              </a:extLst>
            </p:cNvPr>
            <p:cNvSpPr/>
            <p:nvPr/>
          </p:nvSpPr>
          <p:spPr>
            <a:xfrm>
              <a:off x="3869435" y="46024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54" name="object 45">
              <a:extLst>
                <a:ext uri="{FF2B5EF4-FFF2-40B4-BE49-F238E27FC236}">
                  <a16:creationId xmlns:a16="http://schemas.microsoft.com/office/drawing/2014/main" id="{37561254-1DD9-40D5-BC71-BBEFD2BA032B}"/>
                </a:ext>
              </a:extLst>
            </p:cNvPr>
            <p:cNvSpPr/>
            <p:nvPr/>
          </p:nvSpPr>
          <p:spPr>
            <a:xfrm>
              <a:off x="3869435" y="5440680"/>
              <a:ext cx="5655945" cy="0"/>
            </a:xfrm>
            <a:custGeom>
              <a:avLst/>
              <a:gdLst/>
              <a:ahLst/>
              <a:cxnLst/>
              <a:rect l="l" t="t" r="r" b="b"/>
              <a:pathLst>
                <a:path w="5655945">
                  <a:moveTo>
                    <a:pt x="0" y="0"/>
                  </a:moveTo>
                  <a:lnTo>
                    <a:pt x="5655538" y="0"/>
                  </a:lnTo>
                </a:path>
              </a:pathLst>
            </a:custGeom>
            <a:ln w="12192">
              <a:solidFill>
                <a:srgbClr val="C7C5C5"/>
              </a:solidFill>
              <a:prstDash val="sysDash"/>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grpSp>
      <p:sp>
        <p:nvSpPr>
          <p:cNvPr id="55" name="object 46">
            <a:extLst>
              <a:ext uri="{FF2B5EF4-FFF2-40B4-BE49-F238E27FC236}">
                <a16:creationId xmlns:a16="http://schemas.microsoft.com/office/drawing/2014/main" id="{624AC8F0-0D3D-42CB-A97D-55E03D111BB7}"/>
              </a:ext>
            </a:extLst>
          </p:cNvPr>
          <p:cNvSpPr txBox="1"/>
          <p:nvPr/>
        </p:nvSpPr>
        <p:spPr>
          <a:xfrm>
            <a:off x="4487471" y="5561879"/>
            <a:ext cx="6713929"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5" dirty="0">
                <a:latin typeface="BIZ UDPゴシック" panose="020B0400000000000000" pitchFamily="50" charset="-128"/>
                <a:ea typeface="BIZ UDPゴシック" panose="020B0400000000000000" pitchFamily="50" charset="-128"/>
                <a:cs typeface="ＭＳ Ｐゴシック"/>
              </a:rPr>
              <a:t>薬理作用を持つ化合物を生体に投与する治療法（低分子医薬など</a:t>
            </a:r>
            <a:r>
              <a:rPr sz="1400" spc="-50" dirty="0">
                <a:latin typeface="BIZ UDPゴシック" panose="020B0400000000000000" pitchFamily="50" charset="-128"/>
                <a:ea typeface="BIZ UDPゴシック" panose="020B0400000000000000" pitchFamily="50" charset="-128"/>
                <a:cs typeface="ＭＳ Ｐゴシック"/>
              </a:rPr>
              <a:t>）</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6" name="object 47">
            <a:extLst>
              <a:ext uri="{FF2B5EF4-FFF2-40B4-BE49-F238E27FC236}">
                <a16:creationId xmlns:a16="http://schemas.microsoft.com/office/drawing/2014/main" id="{F7F1D451-5A02-4441-9F21-A38F69174DAA}"/>
              </a:ext>
            </a:extLst>
          </p:cNvPr>
          <p:cNvSpPr txBox="1"/>
          <p:nvPr/>
        </p:nvSpPr>
        <p:spPr>
          <a:xfrm>
            <a:off x="4487471" y="5143132"/>
            <a:ext cx="7153348"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25" dirty="0">
                <a:latin typeface="BIZ UDPゴシック" panose="020B0400000000000000" pitchFamily="50" charset="-128"/>
                <a:ea typeface="BIZ UDPゴシック" panose="020B0400000000000000" pitchFamily="50" charset="-128"/>
                <a:cs typeface="ＭＳ Ｐゴシック"/>
              </a:rPr>
              <a:t>タンパク質を生体に投与し、生理活性物質として作用させる治療法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7" name="object 48">
            <a:extLst>
              <a:ext uri="{FF2B5EF4-FFF2-40B4-BE49-F238E27FC236}">
                <a16:creationId xmlns:a16="http://schemas.microsoft.com/office/drawing/2014/main" id="{84848D40-4456-4011-840B-BE7E038B6E8D}"/>
              </a:ext>
            </a:extLst>
          </p:cNvPr>
          <p:cNvSpPr txBox="1"/>
          <p:nvPr/>
        </p:nvSpPr>
        <p:spPr>
          <a:xfrm>
            <a:off x="4487470" y="4756775"/>
            <a:ext cx="7704529" cy="178895"/>
          </a:xfrm>
          <a:prstGeom prst="rect">
            <a:avLst/>
          </a:prstGeom>
        </p:spPr>
        <p:txBody>
          <a:bodyPr vert="horz" wrap="square" lIns="0" tIns="24765" rIns="0" bIns="0" rtlCol="0">
            <a:spAutoFit/>
          </a:bodyPr>
          <a:lstStyle/>
          <a:p>
            <a:pPr marL="184785" marR="5080" indent="-172720">
              <a:lnSpc>
                <a:spcPts val="1200"/>
              </a:lnSpc>
              <a:spcBef>
                <a:spcPts val="195"/>
              </a:spcBef>
              <a:buClr>
                <a:srgbClr val="007BC3"/>
              </a:buClr>
              <a:buFont typeface="Wingdings"/>
              <a:buChar char=""/>
              <a:tabLst>
                <a:tab pos="185420" algn="l"/>
              </a:tabLst>
            </a:pPr>
            <a:r>
              <a:rPr sz="1400" spc="-20" dirty="0">
                <a:latin typeface="BIZ UDPゴシック" panose="020B0400000000000000" pitchFamily="50" charset="-128"/>
                <a:ea typeface="BIZ UDPゴシック" panose="020B0400000000000000" pitchFamily="50" charset="-128"/>
                <a:cs typeface="ＭＳ Ｐゴシック"/>
              </a:rPr>
              <a:t>アミノ酸数十程度の分子量のペプチドを生体に投与し、生理活性物質として作用</a:t>
            </a:r>
            <a:r>
              <a:rPr sz="1400" spc="-15" dirty="0">
                <a:latin typeface="BIZ UDPゴシック" panose="020B0400000000000000" pitchFamily="50" charset="-128"/>
                <a:ea typeface="BIZ UDPゴシック" panose="020B0400000000000000" pitchFamily="50" charset="-128"/>
                <a:cs typeface="ＭＳ Ｐゴシック"/>
              </a:rPr>
              <a:t>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8" name="object 49">
            <a:extLst>
              <a:ext uri="{FF2B5EF4-FFF2-40B4-BE49-F238E27FC236}">
                <a16:creationId xmlns:a16="http://schemas.microsoft.com/office/drawing/2014/main" id="{E195B9DF-8F9D-4F42-86F0-08FF30FDCE0A}"/>
              </a:ext>
            </a:extLst>
          </p:cNvPr>
          <p:cNvSpPr txBox="1"/>
          <p:nvPr/>
        </p:nvSpPr>
        <p:spPr>
          <a:xfrm>
            <a:off x="4487471" y="4328509"/>
            <a:ext cx="7153349" cy="178895"/>
          </a:xfrm>
          <a:prstGeom prst="rect">
            <a:avLst/>
          </a:prstGeom>
        </p:spPr>
        <p:txBody>
          <a:bodyPr vert="horz" wrap="square" lIns="0" tIns="24765" rIns="0" bIns="0" rtlCol="0">
            <a:spAutoFit/>
          </a:bodyPr>
          <a:lstStyle/>
          <a:p>
            <a:pPr marL="184785" marR="5080" indent="-172720">
              <a:lnSpc>
                <a:spcPts val="1200"/>
              </a:lnSpc>
              <a:spcBef>
                <a:spcPts val="195"/>
              </a:spcBef>
              <a:buClr>
                <a:srgbClr val="007BC3"/>
              </a:buClr>
              <a:buFont typeface="Wingdings"/>
              <a:buChar char=""/>
              <a:tabLst>
                <a:tab pos="185420" algn="l"/>
              </a:tabLst>
            </a:pPr>
            <a:r>
              <a:rPr sz="1400" spc="-25" dirty="0">
                <a:latin typeface="BIZ UDPゴシック" panose="020B0400000000000000" pitchFamily="50" charset="-128"/>
                <a:ea typeface="BIZ UDPゴシック" panose="020B0400000000000000" pitchFamily="50" charset="-128"/>
                <a:cs typeface="ＭＳ Ｐゴシック"/>
              </a:rPr>
              <a:t>抗体を生体に投与することで、中和、アゴニスト、アンタゴニストなどとして作用さ</a:t>
            </a:r>
            <a:r>
              <a:rPr sz="1400" spc="-10" dirty="0">
                <a:latin typeface="BIZ UDPゴシック" panose="020B0400000000000000" pitchFamily="50" charset="-128"/>
                <a:ea typeface="BIZ UDPゴシック" panose="020B0400000000000000" pitchFamily="50" charset="-128"/>
                <a:cs typeface="ＭＳ Ｐゴシック"/>
              </a:rPr>
              <a:t>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59" name="object 50">
            <a:extLst>
              <a:ext uri="{FF2B5EF4-FFF2-40B4-BE49-F238E27FC236}">
                <a16:creationId xmlns:a16="http://schemas.microsoft.com/office/drawing/2014/main" id="{42E5DBCB-B321-444F-9F10-A4A914038806}"/>
              </a:ext>
            </a:extLst>
          </p:cNvPr>
          <p:cNvSpPr txBox="1"/>
          <p:nvPr/>
        </p:nvSpPr>
        <p:spPr>
          <a:xfrm>
            <a:off x="4487471" y="3886907"/>
            <a:ext cx="6713929"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Gill Sans MT"/>
              </a:rPr>
              <a:t>mRNA</a:t>
            </a:r>
            <a:r>
              <a:rPr sz="1400" spc="-25" dirty="0">
                <a:latin typeface="BIZ UDPゴシック" panose="020B0400000000000000" pitchFamily="50" charset="-128"/>
                <a:ea typeface="BIZ UDPゴシック" panose="020B0400000000000000" pitchFamily="50" charset="-128"/>
                <a:cs typeface="ＭＳ Ｐゴシック"/>
              </a:rPr>
              <a:t>を生体に投与することで、コードされたタンパク質を発現させる治療法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0" name="object 51">
            <a:extLst>
              <a:ext uri="{FF2B5EF4-FFF2-40B4-BE49-F238E27FC236}">
                <a16:creationId xmlns:a16="http://schemas.microsoft.com/office/drawing/2014/main" id="{BD13AB14-5BE5-4BEC-8D47-5C6ED7411593}"/>
              </a:ext>
            </a:extLst>
          </p:cNvPr>
          <p:cNvSpPr txBox="1"/>
          <p:nvPr/>
        </p:nvSpPr>
        <p:spPr>
          <a:xfrm>
            <a:off x="4487470" y="3473880"/>
            <a:ext cx="7628329" cy="228909"/>
          </a:xfrm>
          <a:prstGeom prst="rect">
            <a:avLst/>
          </a:prstGeom>
        </p:spPr>
        <p:txBody>
          <a:bodyPr vert="horz" wrap="square" lIns="0" tIns="13335" rIns="0" bIns="0" rtlCol="0">
            <a:spAutoFit/>
          </a:bodyPr>
          <a:lstStyle/>
          <a:p>
            <a:pPr marL="184785" marR="5080" indent="-172720">
              <a:lnSpc>
                <a:spcPct val="100000"/>
              </a:lnSpc>
              <a:spcBef>
                <a:spcPts val="105"/>
              </a:spcBef>
              <a:buClr>
                <a:srgbClr val="007BC3"/>
              </a:buClr>
              <a:buFont typeface="Wingdings"/>
              <a:buChar char=""/>
              <a:tabLst>
                <a:tab pos="185420" algn="l"/>
              </a:tabLst>
            </a:pPr>
            <a:r>
              <a:rPr sz="1400" dirty="0">
                <a:latin typeface="BIZ UDPゴシック" panose="020B0400000000000000" pitchFamily="50" charset="-128"/>
                <a:ea typeface="BIZ UDPゴシック" panose="020B0400000000000000" pitchFamily="50" charset="-128"/>
                <a:cs typeface="ＭＳ Ｐゴシック"/>
              </a:rPr>
              <a:t>数十</a:t>
            </a:r>
            <a:r>
              <a:rPr sz="1400" dirty="0">
                <a:latin typeface="BIZ UDPゴシック" panose="020B0400000000000000" pitchFamily="50" charset="-128"/>
                <a:ea typeface="BIZ UDPゴシック" panose="020B0400000000000000" pitchFamily="50" charset="-128"/>
                <a:cs typeface="Gill Sans MT"/>
              </a:rPr>
              <a:t>bp</a:t>
            </a:r>
            <a:r>
              <a:rPr sz="1400" spc="-10" dirty="0">
                <a:latin typeface="BIZ UDPゴシック" panose="020B0400000000000000" pitchFamily="50" charset="-128"/>
                <a:ea typeface="BIZ UDPゴシック" panose="020B0400000000000000" pitchFamily="50" charset="-128"/>
                <a:cs typeface="ＭＳ Ｐゴシック"/>
              </a:rPr>
              <a:t>程度の塩基長の</a:t>
            </a:r>
            <a:r>
              <a:rPr sz="1400" spc="-10" dirty="0">
                <a:latin typeface="BIZ UDPゴシック" panose="020B0400000000000000" pitchFamily="50" charset="-128"/>
                <a:ea typeface="BIZ UDPゴシック" panose="020B0400000000000000" pitchFamily="50" charset="-128"/>
                <a:cs typeface="Gill Sans MT"/>
              </a:rPr>
              <a:t>DNA</a:t>
            </a:r>
            <a:r>
              <a:rPr sz="1400" spc="-10" dirty="0">
                <a:latin typeface="BIZ UDPゴシック" panose="020B0400000000000000" pitchFamily="50" charset="-128"/>
                <a:ea typeface="BIZ UDPゴシック" panose="020B0400000000000000" pitchFamily="50" charset="-128"/>
                <a:cs typeface="ＭＳ Ｐゴシック"/>
              </a:rPr>
              <a:t>もしくは</a:t>
            </a:r>
            <a:r>
              <a:rPr sz="1400" spc="-10" dirty="0">
                <a:latin typeface="BIZ UDPゴシック" panose="020B0400000000000000" pitchFamily="50" charset="-128"/>
                <a:ea typeface="BIZ UDPゴシック" panose="020B0400000000000000" pitchFamily="50" charset="-128"/>
                <a:cs typeface="Gill Sans MT"/>
              </a:rPr>
              <a:t>RNA</a:t>
            </a:r>
            <a:r>
              <a:rPr sz="1400" spc="-15" dirty="0">
                <a:latin typeface="BIZ UDPゴシック" panose="020B0400000000000000" pitchFamily="50" charset="-128"/>
                <a:ea typeface="BIZ UDPゴシック" panose="020B0400000000000000" pitchFamily="50" charset="-128"/>
                <a:cs typeface="ＭＳ Ｐゴシック"/>
              </a:rPr>
              <a:t>を生体に投与し、タンパク質の発現</a:t>
            </a:r>
            <a:r>
              <a:rPr sz="1400" dirty="0">
                <a:latin typeface="BIZ UDPゴシック" panose="020B0400000000000000" pitchFamily="50" charset="-128"/>
                <a:ea typeface="BIZ UDPゴシック" panose="020B0400000000000000" pitchFamily="50" charset="-128"/>
                <a:cs typeface="Gill Sans MT"/>
              </a:rPr>
              <a:t>/</a:t>
            </a:r>
            <a:r>
              <a:rPr sz="1400" spc="-50" dirty="0" err="1">
                <a:latin typeface="BIZ UDPゴシック" panose="020B0400000000000000" pitchFamily="50" charset="-128"/>
                <a:ea typeface="BIZ UDPゴシック" panose="020B0400000000000000" pitchFamily="50" charset="-128"/>
                <a:cs typeface="ＭＳ Ｐゴシック"/>
              </a:rPr>
              <a:t>機</a:t>
            </a:r>
            <a:r>
              <a:rPr sz="1400" spc="-20" dirty="0" err="1">
                <a:latin typeface="BIZ UDPゴシック" panose="020B0400000000000000" pitchFamily="50" charset="-128"/>
                <a:ea typeface="BIZ UDPゴシック" panose="020B0400000000000000" pitchFamily="50" charset="-128"/>
                <a:cs typeface="ＭＳ Ｐゴシック"/>
              </a:rPr>
              <a:t>能阻害を行う</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1" name="object 52">
            <a:extLst>
              <a:ext uri="{FF2B5EF4-FFF2-40B4-BE49-F238E27FC236}">
                <a16:creationId xmlns:a16="http://schemas.microsoft.com/office/drawing/2014/main" id="{620653E9-63B0-4DD3-BD5C-8C0D75C5591E}"/>
              </a:ext>
            </a:extLst>
          </p:cNvPr>
          <p:cNvSpPr txBox="1"/>
          <p:nvPr/>
        </p:nvSpPr>
        <p:spPr>
          <a:xfrm>
            <a:off x="4487471" y="3049423"/>
            <a:ext cx="6056704"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20" dirty="0">
                <a:latin typeface="BIZ UDPゴシック" panose="020B0400000000000000" pitchFamily="50" charset="-128"/>
                <a:ea typeface="BIZ UDPゴシック" panose="020B0400000000000000" pitchFamily="50" charset="-128"/>
                <a:cs typeface="ＭＳ Ｐゴシック"/>
              </a:rPr>
              <a:t>遺伝子を改変した細胞を生体に投与する治療法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2" name="object 53">
            <a:extLst>
              <a:ext uri="{FF2B5EF4-FFF2-40B4-BE49-F238E27FC236}">
                <a16:creationId xmlns:a16="http://schemas.microsoft.com/office/drawing/2014/main" id="{9411260D-6A87-46AD-9B9F-145FAB03E800}"/>
              </a:ext>
            </a:extLst>
          </p:cNvPr>
          <p:cNvSpPr txBox="1"/>
          <p:nvPr/>
        </p:nvSpPr>
        <p:spPr>
          <a:xfrm>
            <a:off x="4487470" y="2630680"/>
            <a:ext cx="5961453"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ＭＳ Ｐゴシック"/>
              </a:rPr>
              <a:t>生体に遺伝子を導入</a:t>
            </a:r>
            <a:r>
              <a:rPr sz="1400" dirty="0">
                <a:latin typeface="BIZ UDPゴシック" panose="020B0400000000000000" pitchFamily="50" charset="-128"/>
                <a:ea typeface="BIZ UDPゴシック" panose="020B0400000000000000" pitchFamily="50" charset="-128"/>
                <a:cs typeface="Gill Sans MT"/>
              </a:rPr>
              <a:t>/</a:t>
            </a:r>
            <a:r>
              <a:rPr sz="1400" spc="-20" dirty="0">
                <a:latin typeface="BIZ UDPゴシック" panose="020B0400000000000000" pitchFamily="50" charset="-128"/>
                <a:ea typeface="BIZ UDPゴシック" panose="020B0400000000000000" pitchFamily="50" charset="-128"/>
                <a:cs typeface="ＭＳ Ｐゴシック"/>
              </a:rPr>
              <a:t>生体の遺伝子を編集する治療法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63" name="object 54">
            <a:extLst>
              <a:ext uri="{FF2B5EF4-FFF2-40B4-BE49-F238E27FC236}">
                <a16:creationId xmlns:a16="http://schemas.microsoft.com/office/drawing/2014/main" id="{B266D100-9478-483D-9A63-042434DAA92A}"/>
              </a:ext>
            </a:extLst>
          </p:cNvPr>
          <p:cNvSpPr txBox="1"/>
          <p:nvPr/>
        </p:nvSpPr>
        <p:spPr>
          <a:xfrm>
            <a:off x="4487471" y="2211938"/>
            <a:ext cx="5961454" cy="228909"/>
          </a:xfrm>
          <a:prstGeom prst="rect">
            <a:avLst/>
          </a:prstGeom>
        </p:spPr>
        <p:txBody>
          <a:bodyPr vert="horz" wrap="square" lIns="0" tIns="13335" rIns="0" bIns="0" rtlCol="0">
            <a:spAutoFit/>
          </a:bodyPr>
          <a:lstStyle/>
          <a:p>
            <a:pPr marL="184785" indent="-172720">
              <a:lnSpc>
                <a:spcPct val="100000"/>
              </a:lnSpc>
              <a:spcBef>
                <a:spcPts val="105"/>
              </a:spcBef>
              <a:buClr>
                <a:srgbClr val="007BC3"/>
              </a:buClr>
              <a:buFont typeface="Wingdings"/>
              <a:buChar char=""/>
              <a:tabLst>
                <a:tab pos="185420" algn="l"/>
              </a:tabLst>
            </a:pPr>
            <a:r>
              <a:rPr sz="1400" spc="-10" dirty="0">
                <a:latin typeface="BIZ UDPゴシック" panose="020B0400000000000000" pitchFamily="50" charset="-128"/>
                <a:ea typeface="BIZ UDPゴシック" panose="020B0400000000000000" pitchFamily="50" charset="-128"/>
                <a:cs typeface="Gill Sans MT"/>
              </a:rPr>
              <a:t>iPS</a:t>
            </a:r>
            <a:r>
              <a:rPr sz="1400" spc="-20" dirty="0">
                <a:latin typeface="BIZ UDPゴシック" panose="020B0400000000000000" pitchFamily="50" charset="-128"/>
                <a:ea typeface="BIZ UDPゴシック" panose="020B0400000000000000" pitchFamily="50" charset="-128"/>
                <a:cs typeface="ＭＳ Ｐゴシック"/>
              </a:rPr>
              <a:t>化以外の遺伝子改変を行っていない細胞を生体に投与する治療法</a:t>
            </a:r>
            <a:endParaRPr sz="1400" dirty="0">
              <a:latin typeface="BIZ UDPゴシック" panose="020B0400000000000000" pitchFamily="50" charset="-128"/>
              <a:ea typeface="BIZ UDPゴシック" panose="020B0400000000000000" pitchFamily="50" charset="-128"/>
              <a:cs typeface="ＭＳ Ｐゴシック"/>
            </a:endParaRPr>
          </a:p>
        </p:txBody>
      </p:sp>
      <p:grpSp>
        <p:nvGrpSpPr>
          <p:cNvPr id="64" name="object 55">
            <a:extLst>
              <a:ext uri="{FF2B5EF4-FFF2-40B4-BE49-F238E27FC236}">
                <a16:creationId xmlns:a16="http://schemas.microsoft.com/office/drawing/2014/main" id="{4D4227CD-9E89-4581-9BF5-720EB6434E15}"/>
              </a:ext>
            </a:extLst>
          </p:cNvPr>
          <p:cNvGrpSpPr/>
          <p:nvPr/>
        </p:nvGrpSpPr>
        <p:grpSpPr>
          <a:xfrm>
            <a:off x="3977576" y="2242185"/>
            <a:ext cx="548005" cy="3558540"/>
            <a:chOff x="4044251" y="2232660"/>
            <a:chExt cx="548005" cy="3558540"/>
          </a:xfrm>
        </p:grpSpPr>
        <p:sp>
          <p:nvSpPr>
            <p:cNvPr id="65" name="object 56">
              <a:extLst>
                <a:ext uri="{FF2B5EF4-FFF2-40B4-BE49-F238E27FC236}">
                  <a16:creationId xmlns:a16="http://schemas.microsoft.com/office/drawing/2014/main" id="{54A849BD-86A6-49F3-9172-B435F7F8E463}"/>
                </a:ext>
              </a:extLst>
            </p:cNvPr>
            <p:cNvSpPr/>
            <p:nvPr/>
          </p:nvSpPr>
          <p:spPr>
            <a:xfrm>
              <a:off x="4155948" y="2235708"/>
              <a:ext cx="299085" cy="114300"/>
            </a:xfrm>
            <a:custGeom>
              <a:avLst/>
              <a:gdLst/>
              <a:ahLst/>
              <a:cxnLst/>
              <a:rect l="l" t="t" r="r" b="b"/>
              <a:pathLst>
                <a:path w="299085" h="114300">
                  <a:moveTo>
                    <a:pt x="0" y="57150"/>
                  </a:moveTo>
                  <a:lnTo>
                    <a:pt x="11736" y="34906"/>
                  </a:lnTo>
                  <a:lnTo>
                    <a:pt x="43743" y="16740"/>
                  </a:lnTo>
                  <a:lnTo>
                    <a:pt x="91216" y="4491"/>
                  </a:lnTo>
                  <a:lnTo>
                    <a:pt x="149352" y="0"/>
                  </a:lnTo>
                  <a:lnTo>
                    <a:pt x="207487" y="4491"/>
                  </a:lnTo>
                  <a:lnTo>
                    <a:pt x="254960" y="16740"/>
                  </a:lnTo>
                  <a:lnTo>
                    <a:pt x="286967" y="34906"/>
                  </a:lnTo>
                  <a:lnTo>
                    <a:pt x="298704" y="57150"/>
                  </a:lnTo>
                  <a:lnTo>
                    <a:pt x="286967" y="79393"/>
                  </a:lnTo>
                  <a:lnTo>
                    <a:pt x="254960" y="97559"/>
                  </a:lnTo>
                  <a:lnTo>
                    <a:pt x="207487" y="109808"/>
                  </a:lnTo>
                  <a:lnTo>
                    <a:pt x="149352" y="114300"/>
                  </a:lnTo>
                  <a:lnTo>
                    <a:pt x="91216" y="109808"/>
                  </a:lnTo>
                  <a:lnTo>
                    <a:pt x="43743" y="97559"/>
                  </a:lnTo>
                  <a:lnTo>
                    <a:pt x="11736" y="79393"/>
                  </a:lnTo>
                  <a:lnTo>
                    <a:pt x="0" y="57150"/>
                  </a:lnTo>
                  <a:close/>
                </a:path>
              </a:pathLst>
            </a:custGeom>
            <a:ln w="6096">
              <a:solidFill>
                <a:srgbClr val="007BC3"/>
              </a:solidFill>
            </a:ln>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pic>
          <p:nvPicPr>
            <p:cNvPr id="66" name="object 57">
              <a:extLst>
                <a:ext uri="{FF2B5EF4-FFF2-40B4-BE49-F238E27FC236}">
                  <a16:creationId xmlns:a16="http://schemas.microsoft.com/office/drawing/2014/main" id="{8798FB3E-D2FA-413E-B00E-E4766ADAA7A3}"/>
                </a:ext>
              </a:extLst>
            </p:cNvPr>
            <p:cNvPicPr/>
            <p:nvPr/>
          </p:nvPicPr>
          <p:blipFill>
            <a:blip r:embed="rId3" cstate="print"/>
            <a:stretch>
              <a:fillRect/>
            </a:stretch>
          </p:blipFill>
          <p:spPr>
            <a:xfrm>
              <a:off x="4258056" y="2253996"/>
              <a:ext cx="96012" cy="77724"/>
            </a:xfrm>
            <a:prstGeom prst="rect">
              <a:avLst/>
            </a:prstGeom>
          </p:spPr>
        </p:pic>
        <p:pic>
          <p:nvPicPr>
            <p:cNvPr id="67" name="object 58">
              <a:extLst>
                <a:ext uri="{FF2B5EF4-FFF2-40B4-BE49-F238E27FC236}">
                  <a16:creationId xmlns:a16="http://schemas.microsoft.com/office/drawing/2014/main" id="{2555953E-6A65-4562-9BD7-4319FC5B27EA}"/>
                </a:ext>
              </a:extLst>
            </p:cNvPr>
            <p:cNvPicPr/>
            <p:nvPr/>
          </p:nvPicPr>
          <p:blipFill>
            <a:blip r:embed="rId4" cstate="print"/>
            <a:stretch>
              <a:fillRect/>
            </a:stretch>
          </p:blipFill>
          <p:spPr>
            <a:xfrm>
              <a:off x="4102608" y="3176016"/>
              <a:ext cx="158496" cy="65531"/>
            </a:xfrm>
            <a:prstGeom prst="rect">
              <a:avLst/>
            </a:prstGeom>
          </p:spPr>
        </p:pic>
        <p:pic>
          <p:nvPicPr>
            <p:cNvPr id="68" name="object 59">
              <a:extLst>
                <a:ext uri="{FF2B5EF4-FFF2-40B4-BE49-F238E27FC236}">
                  <a16:creationId xmlns:a16="http://schemas.microsoft.com/office/drawing/2014/main" id="{A023E081-AE1D-4610-8981-7669C5320027}"/>
                </a:ext>
              </a:extLst>
            </p:cNvPr>
            <p:cNvPicPr/>
            <p:nvPr/>
          </p:nvPicPr>
          <p:blipFill>
            <a:blip r:embed="rId5" cstate="print"/>
            <a:stretch>
              <a:fillRect/>
            </a:stretch>
          </p:blipFill>
          <p:spPr>
            <a:xfrm>
              <a:off x="4352544" y="3014472"/>
              <a:ext cx="185927" cy="126491"/>
            </a:xfrm>
            <a:prstGeom prst="rect">
              <a:avLst/>
            </a:prstGeom>
          </p:spPr>
        </p:pic>
        <p:pic>
          <p:nvPicPr>
            <p:cNvPr id="69" name="object 60">
              <a:extLst>
                <a:ext uri="{FF2B5EF4-FFF2-40B4-BE49-F238E27FC236}">
                  <a16:creationId xmlns:a16="http://schemas.microsoft.com/office/drawing/2014/main" id="{C555F79D-28C5-406F-BCAC-E927A2A9F390}"/>
                </a:ext>
              </a:extLst>
            </p:cNvPr>
            <p:cNvPicPr/>
            <p:nvPr/>
          </p:nvPicPr>
          <p:blipFill>
            <a:blip r:embed="rId6" cstate="print"/>
            <a:stretch>
              <a:fillRect/>
            </a:stretch>
          </p:blipFill>
          <p:spPr>
            <a:xfrm>
              <a:off x="4166613" y="3072557"/>
              <a:ext cx="179482" cy="81051"/>
            </a:xfrm>
            <a:prstGeom prst="rect">
              <a:avLst/>
            </a:prstGeom>
          </p:spPr>
        </p:pic>
        <p:pic>
          <p:nvPicPr>
            <p:cNvPr id="70" name="object 61">
              <a:extLst>
                <a:ext uri="{FF2B5EF4-FFF2-40B4-BE49-F238E27FC236}">
                  <a16:creationId xmlns:a16="http://schemas.microsoft.com/office/drawing/2014/main" id="{0BE096B5-D4DD-4950-BB48-3C75BE98C9CD}"/>
                </a:ext>
              </a:extLst>
            </p:cNvPr>
            <p:cNvPicPr/>
            <p:nvPr/>
          </p:nvPicPr>
          <p:blipFill>
            <a:blip r:embed="rId7" cstate="print"/>
            <a:stretch>
              <a:fillRect/>
            </a:stretch>
          </p:blipFill>
          <p:spPr>
            <a:xfrm>
              <a:off x="4149852" y="2602992"/>
              <a:ext cx="321563" cy="219455"/>
            </a:xfrm>
            <a:prstGeom prst="rect">
              <a:avLst/>
            </a:prstGeom>
          </p:spPr>
        </p:pic>
        <p:pic>
          <p:nvPicPr>
            <p:cNvPr id="71" name="object 62">
              <a:extLst>
                <a:ext uri="{FF2B5EF4-FFF2-40B4-BE49-F238E27FC236}">
                  <a16:creationId xmlns:a16="http://schemas.microsoft.com/office/drawing/2014/main" id="{52936BEC-7885-4A19-AC25-269F80971E0F}"/>
                </a:ext>
              </a:extLst>
            </p:cNvPr>
            <p:cNvPicPr/>
            <p:nvPr/>
          </p:nvPicPr>
          <p:blipFill>
            <a:blip r:embed="rId8" cstate="print"/>
            <a:stretch>
              <a:fillRect/>
            </a:stretch>
          </p:blipFill>
          <p:spPr>
            <a:xfrm>
              <a:off x="4044251" y="3282073"/>
              <a:ext cx="522650" cy="484588"/>
            </a:xfrm>
            <a:prstGeom prst="rect">
              <a:avLst/>
            </a:prstGeom>
          </p:spPr>
        </p:pic>
        <p:pic>
          <p:nvPicPr>
            <p:cNvPr id="72" name="object 63">
              <a:extLst>
                <a:ext uri="{FF2B5EF4-FFF2-40B4-BE49-F238E27FC236}">
                  <a16:creationId xmlns:a16="http://schemas.microsoft.com/office/drawing/2014/main" id="{554A0D19-E7BB-4951-B81B-8DFBCBCD1F91}"/>
                </a:ext>
              </a:extLst>
            </p:cNvPr>
            <p:cNvPicPr/>
            <p:nvPr/>
          </p:nvPicPr>
          <p:blipFill>
            <a:blip r:embed="rId9" cstate="print"/>
            <a:stretch>
              <a:fillRect/>
            </a:stretch>
          </p:blipFill>
          <p:spPr>
            <a:xfrm>
              <a:off x="4073652" y="3957827"/>
              <a:ext cx="518159" cy="97535"/>
            </a:xfrm>
            <a:prstGeom prst="rect">
              <a:avLst/>
            </a:prstGeom>
          </p:spPr>
        </p:pic>
        <p:sp>
          <p:nvSpPr>
            <p:cNvPr id="73" name="object 64">
              <a:extLst>
                <a:ext uri="{FF2B5EF4-FFF2-40B4-BE49-F238E27FC236}">
                  <a16:creationId xmlns:a16="http://schemas.microsoft.com/office/drawing/2014/main" id="{BF2383CE-D2B6-4D6C-A92B-2BFE58F62E9C}"/>
                </a:ext>
              </a:extLst>
            </p:cNvPr>
            <p:cNvSpPr/>
            <p:nvPr/>
          </p:nvSpPr>
          <p:spPr>
            <a:xfrm>
              <a:off x="4261104" y="4389119"/>
              <a:ext cx="74930" cy="147955"/>
            </a:xfrm>
            <a:custGeom>
              <a:avLst/>
              <a:gdLst/>
              <a:ahLst/>
              <a:cxnLst/>
              <a:rect l="l" t="t" r="r" b="b"/>
              <a:pathLst>
                <a:path w="74929" h="147954">
                  <a:moveTo>
                    <a:pt x="27432" y="0"/>
                  </a:moveTo>
                  <a:lnTo>
                    <a:pt x="0" y="0"/>
                  </a:lnTo>
                  <a:lnTo>
                    <a:pt x="0" y="147828"/>
                  </a:lnTo>
                  <a:lnTo>
                    <a:pt x="27432" y="147828"/>
                  </a:lnTo>
                  <a:lnTo>
                    <a:pt x="27432" y="0"/>
                  </a:lnTo>
                  <a:close/>
                </a:path>
                <a:path w="74929" h="147954">
                  <a:moveTo>
                    <a:pt x="74676" y="0"/>
                  </a:moveTo>
                  <a:lnTo>
                    <a:pt x="47244" y="0"/>
                  </a:lnTo>
                  <a:lnTo>
                    <a:pt x="47244" y="147828"/>
                  </a:lnTo>
                  <a:lnTo>
                    <a:pt x="74676" y="147828"/>
                  </a:lnTo>
                  <a:lnTo>
                    <a:pt x="74676"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4" name="object 65">
              <a:extLst>
                <a:ext uri="{FF2B5EF4-FFF2-40B4-BE49-F238E27FC236}">
                  <a16:creationId xmlns:a16="http://schemas.microsoft.com/office/drawing/2014/main" id="{086FFA8B-67C4-4B44-A63F-72AD4AC5040F}"/>
                </a:ext>
              </a:extLst>
            </p:cNvPr>
            <p:cNvSpPr/>
            <p:nvPr/>
          </p:nvSpPr>
          <p:spPr>
            <a:xfrm>
              <a:off x="4347967" y="4278883"/>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F9DACC"/>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5" name="object 66">
              <a:extLst>
                <a:ext uri="{FF2B5EF4-FFF2-40B4-BE49-F238E27FC236}">
                  <a16:creationId xmlns:a16="http://schemas.microsoft.com/office/drawing/2014/main" id="{E5176EA9-3004-4091-BE3F-4E9520950D9B}"/>
                </a:ext>
              </a:extLst>
            </p:cNvPr>
            <p:cNvSpPr/>
            <p:nvPr/>
          </p:nvSpPr>
          <p:spPr>
            <a:xfrm>
              <a:off x="4310315" y="4339709"/>
              <a:ext cx="52705" cy="63500"/>
            </a:xfrm>
            <a:custGeom>
              <a:avLst/>
              <a:gdLst/>
              <a:ahLst/>
              <a:cxnLst/>
              <a:rect l="l" t="t" r="r" b="b"/>
              <a:pathLst>
                <a:path w="52704" h="63500">
                  <a:moveTo>
                    <a:pt x="28727" y="0"/>
                  </a:moveTo>
                  <a:lnTo>
                    <a:pt x="0" y="49745"/>
                  </a:lnTo>
                  <a:lnTo>
                    <a:pt x="23723" y="63436"/>
                  </a:lnTo>
                  <a:lnTo>
                    <a:pt x="52438" y="13690"/>
                  </a:lnTo>
                  <a:lnTo>
                    <a:pt x="28727"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6" name="object 67">
              <a:extLst>
                <a:ext uri="{FF2B5EF4-FFF2-40B4-BE49-F238E27FC236}">
                  <a16:creationId xmlns:a16="http://schemas.microsoft.com/office/drawing/2014/main" id="{F8BBB281-0FC4-43AC-B637-0B23BBD1ABE2}"/>
                </a:ext>
              </a:extLst>
            </p:cNvPr>
            <p:cNvSpPr/>
            <p:nvPr/>
          </p:nvSpPr>
          <p:spPr>
            <a:xfrm>
              <a:off x="4380835" y="4295237"/>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68B8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7" name="object 68">
              <a:extLst>
                <a:ext uri="{FF2B5EF4-FFF2-40B4-BE49-F238E27FC236}">
                  <a16:creationId xmlns:a16="http://schemas.microsoft.com/office/drawing/2014/main" id="{DE758A5E-39D6-466F-8D40-83F067B1BD76}"/>
                </a:ext>
              </a:extLst>
            </p:cNvPr>
            <p:cNvSpPr/>
            <p:nvPr/>
          </p:nvSpPr>
          <p:spPr>
            <a:xfrm>
              <a:off x="4343184" y="4356062"/>
              <a:ext cx="52705" cy="63500"/>
            </a:xfrm>
            <a:custGeom>
              <a:avLst/>
              <a:gdLst/>
              <a:ahLst/>
              <a:cxnLst/>
              <a:rect l="l" t="t" r="r" b="b"/>
              <a:pathLst>
                <a:path w="52704" h="63500">
                  <a:moveTo>
                    <a:pt x="28727" y="0"/>
                  </a:moveTo>
                  <a:lnTo>
                    <a:pt x="0" y="49745"/>
                  </a:lnTo>
                  <a:lnTo>
                    <a:pt x="23723" y="63436"/>
                  </a:lnTo>
                  <a:lnTo>
                    <a:pt x="52438" y="13690"/>
                  </a:lnTo>
                  <a:lnTo>
                    <a:pt x="28727" y="0"/>
                  </a:lnTo>
                  <a:close/>
                </a:path>
              </a:pathLst>
            </a:custGeom>
            <a:solidFill>
              <a:srgbClr val="A6A6A6"/>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8" name="object 69">
              <a:extLst>
                <a:ext uri="{FF2B5EF4-FFF2-40B4-BE49-F238E27FC236}">
                  <a16:creationId xmlns:a16="http://schemas.microsoft.com/office/drawing/2014/main" id="{829D7D6E-3B7D-41F1-B4D6-BA5D70A8D6C0}"/>
                </a:ext>
              </a:extLst>
            </p:cNvPr>
            <p:cNvSpPr/>
            <p:nvPr/>
          </p:nvSpPr>
          <p:spPr>
            <a:xfrm>
              <a:off x="4160241" y="4295239"/>
              <a:ext cx="55880" cy="68580"/>
            </a:xfrm>
            <a:custGeom>
              <a:avLst/>
              <a:gdLst/>
              <a:ahLst/>
              <a:cxnLst/>
              <a:rect l="l" t="t" r="r" b="b"/>
              <a:pathLst>
                <a:path w="55879" h="68579">
                  <a:moveTo>
                    <a:pt x="23710" y="0"/>
                  </a:moveTo>
                  <a:lnTo>
                    <a:pt x="0" y="13690"/>
                  </a:lnTo>
                  <a:lnTo>
                    <a:pt x="31597" y="68414"/>
                  </a:lnTo>
                  <a:lnTo>
                    <a:pt x="55308" y="54724"/>
                  </a:lnTo>
                  <a:lnTo>
                    <a:pt x="23710" y="0"/>
                  </a:lnTo>
                  <a:close/>
                </a:path>
              </a:pathLst>
            </a:custGeom>
            <a:solidFill>
              <a:srgbClr val="68B8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79" name="object 70">
              <a:extLst>
                <a:ext uri="{FF2B5EF4-FFF2-40B4-BE49-F238E27FC236}">
                  <a16:creationId xmlns:a16="http://schemas.microsoft.com/office/drawing/2014/main" id="{5D87DEEB-968A-47C4-9520-48468474B149}"/>
                </a:ext>
              </a:extLst>
            </p:cNvPr>
            <p:cNvSpPr/>
            <p:nvPr/>
          </p:nvSpPr>
          <p:spPr>
            <a:xfrm>
              <a:off x="4200763" y="4356063"/>
              <a:ext cx="52705" cy="63500"/>
            </a:xfrm>
            <a:custGeom>
              <a:avLst/>
              <a:gdLst/>
              <a:ahLst/>
              <a:cxnLst/>
              <a:rect l="l" t="t" r="r" b="b"/>
              <a:pathLst>
                <a:path w="52704" h="63500">
                  <a:moveTo>
                    <a:pt x="23710" y="0"/>
                  </a:moveTo>
                  <a:lnTo>
                    <a:pt x="0" y="13690"/>
                  </a:lnTo>
                  <a:lnTo>
                    <a:pt x="28727" y="63436"/>
                  </a:lnTo>
                  <a:lnTo>
                    <a:pt x="52438" y="49745"/>
                  </a:lnTo>
                  <a:lnTo>
                    <a:pt x="23710" y="0"/>
                  </a:lnTo>
                  <a:close/>
                </a:path>
              </a:pathLst>
            </a:custGeom>
            <a:solidFill>
              <a:srgbClr val="A6A6A6"/>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0" name="object 71">
              <a:extLst>
                <a:ext uri="{FF2B5EF4-FFF2-40B4-BE49-F238E27FC236}">
                  <a16:creationId xmlns:a16="http://schemas.microsoft.com/office/drawing/2014/main" id="{2E342A20-2135-4EE5-9E4B-536498F39200}"/>
                </a:ext>
              </a:extLst>
            </p:cNvPr>
            <p:cNvSpPr/>
            <p:nvPr/>
          </p:nvSpPr>
          <p:spPr>
            <a:xfrm>
              <a:off x="4193110" y="4278886"/>
              <a:ext cx="55880" cy="68580"/>
            </a:xfrm>
            <a:custGeom>
              <a:avLst/>
              <a:gdLst/>
              <a:ahLst/>
              <a:cxnLst/>
              <a:rect l="l" t="t" r="r" b="b"/>
              <a:pathLst>
                <a:path w="55879" h="68579">
                  <a:moveTo>
                    <a:pt x="23710" y="0"/>
                  </a:moveTo>
                  <a:lnTo>
                    <a:pt x="0" y="13690"/>
                  </a:lnTo>
                  <a:lnTo>
                    <a:pt x="31597" y="68414"/>
                  </a:lnTo>
                  <a:lnTo>
                    <a:pt x="55308" y="54724"/>
                  </a:lnTo>
                  <a:lnTo>
                    <a:pt x="23710" y="0"/>
                  </a:lnTo>
                  <a:close/>
                </a:path>
              </a:pathLst>
            </a:custGeom>
            <a:solidFill>
              <a:srgbClr val="B4DC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1" name="object 72">
              <a:extLst>
                <a:ext uri="{FF2B5EF4-FFF2-40B4-BE49-F238E27FC236}">
                  <a16:creationId xmlns:a16="http://schemas.microsoft.com/office/drawing/2014/main" id="{659F1AEB-1AFD-4EAC-B49D-9351ED0750C0}"/>
                </a:ext>
              </a:extLst>
            </p:cNvPr>
            <p:cNvSpPr/>
            <p:nvPr/>
          </p:nvSpPr>
          <p:spPr>
            <a:xfrm>
              <a:off x="4233632" y="4339710"/>
              <a:ext cx="52705" cy="63500"/>
            </a:xfrm>
            <a:custGeom>
              <a:avLst/>
              <a:gdLst/>
              <a:ahLst/>
              <a:cxnLst/>
              <a:rect l="l" t="t" r="r" b="b"/>
              <a:pathLst>
                <a:path w="52704" h="63500">
                  <a:moveTo>
                    <a:pt x="23710" y="0"/>
                  </a:moveTo>
                  <a:lnTo>
                    <a:pt x="0" y="13690"/>
                  </a:lnTo>
                  <a:lnTo>
                    <a:pt x="28727" y="63436"/>
                  </a:lnTo>
                  <a:lnTo>
                    <a:pt x="52438" y="49745"/>
                  </a:lnTo>
                  <a:lnTo>
                    <a:pt x="23710" y="0"/>
                  </a:lnTo>
                  <a:close/>
                </a:path>
              </a:pathLst>
            </a:custGeom>
            <a:solidFill>
              <a:srgbClr val="C7C5C5"/>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sp>
          <p:nvSpPr>
            <p:cNvPr id="82" name="object 73">
              <a:extLst>
                <a:ext uri="{FF2B5EF4-FFF2-40B4-BE49-F238E27FC236}">
                  <a16:creationId xmlns:a16="http://schemas.microsoft.com/office/drawing/2014/main" id="{D0DB22CA-4757-475F-8B62-5AA2AC7EA5DD}"/>
                </a:ext>
              </a:extLst>
            </p:cNvPr>
            <p:cNvSpPr/>
            <p:nvPr/>
          </p:nvSpPr>
          <p:spPr>
            <a:xfrm>
              <a:off x="4347968" y="4278883"/>
              <a:ext cx="55880" cy="68580"/>
            </a:xfrm>
            <a:custGeom>
              <a:avLst/>
              <a:gdLst/>
              <a:ahLst/>
              <a:cxnLst/>
              <a:rect l="l" t="t" r="r" b="b"/>
              <a:pathLst>
                <a:path w="55879" h="68579">
                  <a:moveTo>
                    <a:pt x="31597" y="0"/>
                  </a:moveTo>
                  <a:lnTo>
                    <a:pt x="0" y="54724"/>
                  </a:lnTo>
                  <a:lnTo>
                    <a:pt x="23723" y="68414"/>
                  </a:lnTo>
                  <a:lnTo>
                    <a:pt x="55308" y="13690"/>
                  </a:lnTo>
                  <a:lnTo>
                    <a:pt x="31597" y="0"/>
                  </a:lnTo>
                  <a:close/>
                </a:path>
              </a:pathLst>
            </a:custGeom>
            <a:solidFill>
              <a:srgbClr val="B4DCFF"/>
            </a:solidFill>
          </p:spPr>
          <p:txBody>
            <a:bodyPr wrap="square" lIns="0" tIns="0" rIns="0" bIns="0" rtlCol="0"/>
            <a:lstStyle/>
            <a:p>
              <a:endParaRPr sz="2400">
                <a:latin typeface="BIZ UDPゴシック" panose="020B0400000000000000" pitchFamily="50" charset="-128"/>
                <a:ea typeface="BIZ UDPゴシック" panose="020B0400000000000000" pitchFamily="50" charset="-128"/>
              </a:endParaRPr>
            </a:p>
          </p:txBody>
        </p:sp>
        <p:pic>
          <p:nvPicPr>
            <p:cNvPr id="83" name="object 74">
              <a:extLst>
                <a:ext uri="{FF2B5EF4-FFF2-40B4-BE49-F238E27FC236}">
                  <a16:creationId xmlns:a16="http://schemas.microsoft.com/office/drawing/2014/main" id="{C2F367E2-ABAA-45E7-8B9A-BFCD3B674FA4}"/>
                </a:ext>
              </a:extLst>
            </p:cNvPr>
            <p:cNvPicPr/>
            <p:nvPr/>
          </p:nvPicPr>
          <p:blipFill>
            <a:blip r:embed="rId10" cstate="print"/>
            <a:stretch>
              <a:fillRect/>
            </a:stretch>
          </p:blipFill>
          <p:spPr>
            <a:xfrm>
              <a:off x="4191000" y="5064252"/>
              <a:ext cx="298703" cy="297179"/>
            </a:xfrm>
            <a:prstGeom prst="rect">
              <a:avLst/>
            </a:prstGeom>
          </p:spPr>
        </p:pic>
        <p:pic>
          <p:nvPicPr>
            <p:cNvPr id="84" name="object 75">
              <a:extLst>
                <a:ext uri="{FF2B5EF4-FFF2-40B4-BE49-F238E27FC236}">
                  <a16:creationId xmlns:a16="http://schemas.microsoft.com/office/drawing/2014/main" id="{F399F30D-0241-4E24-B044-992CADF5E45F}"/>
                </a:ext>
              </a:extLst>
            </p:cNvPr>
            <p:cNvPicPr/>
            <p:nvPr/>
          </p:nvPicPr>
          <p:blipFill>
            <a:blip r:embed="rId11" cstate="print"/>
            <a:stretch>
              <a:fillRect/>
            </a:stretch>
          </p:blipFill>
          <p:spPr>
            <a:xfrm>
              <a:off x="4154424" y="4724400"/>
              <a:ext cx="303275" cy="208787"/>
            </a:xfrm>
            <a:prstGeom prst="rect">
              <a:avLst/>
            </a:prstGeom>
          </p:spPr>
        </p:pic>
        <p:pic>
          <p:nvPicPr>
            <p:cNvPr id="85" name="object 76">
              <a:extLst>
                <a:ext uri="{FF2B5EF4-FFF2-40B4-BE49-F238E27FC236}">
                  <a16:creationId xmlns:a16="http://schemas.microsoft.com/office/drawing/2014/main" id="{2237C3F2-CCF4-44CD-B063-AE7AE53149BF}"/>
                </a:ext>
              </a:extLst>
            </p:cNvPr>
            <p:cNvPicPr/>
            <p:nvPr/>
          </p:nvPicPr>
          <p:blipFill>
            <a:blip r:embed="rId12" cstate="print"/>
            <a:stretch>
              <a:fillRect/>
            </a:stretch>
          </p:blipFill>
          <p:spPr>
            <a:xfrm>
              <a:off x="4122420" y="5468111"/>
              <a:ext cx="431291" cy="323087"/>
            </a:xfrm>
            <a:prstGeom prst="rect">
              <a:avLst/>
            </a:prstGeom>
          </p:spPr>
        </p:pic>
      </p:grpSp>
    </p:spTree>
    <p:extLst>
      <p:ext uri="{BB962C8B-B14F-4D97-AF65-F5344CB8AC3E}">
        <p14:creationId xmlns:p14="http://schemas.microsoft.com/office/powerpoint/2010/main" val="683825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65698" y="1206359"/>
            <a:ext cx="1167130" cy="258404"/>
          </a:xfrm>
          <a:prstGeom prst="rect">
            <a:avLst/>
          </a:prstGeom>
        </p:spPr>
        <p:txBody>
          <a:bodyPr vert="horz" wrap="square" lIns="0" tIns="12065" rIns="0" bIns="0" rtlCol="0">
            <a:spAutoFit/>
          </a:bodyPr>
          <a:lstStyle/>
          <a:p>
            <a:pPr marL="12700">
              <a:spcBef>
                <a:spcPts val="95"/>
              </a:spcBef>
            </a:pPr>
            <a:r>
              <a:rPr sz="1600" spc="-35" dirty="0">
                <a:latin typeface="BIZ UDPゴシック" panose="020B0400000000000000" pitchFamily="50" charset="-128"/>
                <a:ea typeface="BIZ UDPゴシック" panose="020B0400000000000000" pitchFamily="50" charset="-128"/>
                <a:cs typeface="ＭＳ Ｐゴシック"/>
              </a:rPr>
              <a:t>プレーヤー名</a:t>
            </a:r>
            <a:endParaRPr sz="1600">
              <a:latin typeface="BIZ UDPゴシック" panose="020B0400000000000000" pitchFamily="50" charset="-128"/>
              <a:ea typeface="BIZ UDPゴシック" panose="020B0400000000000000" pitchFamily="50" charset="-128"/>
              <a:cs typeface="ＭＳ Ｐゴシック"/>
            </a:endParaRPr>
          </a:p>
        </p:txBody>
      </p:sp>
      <p:sp>
        <p:nvSpPr>
          <p:cNvPr id="5" name="object 5"/>
          <p:cNvSpPr/>
          <p:nvPr/>
        </p:nvSpPr>
        <p:spPr>
          <a:xfrm>
            <a:off x="2019881" y="1586102"/>
            <a:ext cx="1858645" cy="0"/>
          </a:xfrm>
          <a:custGeom>
            <a:avLst/>
            <a:gdLst/>
            <a:ahLst/>
            <a:cxnLst/>
            <a:rect l="l" t="t" r="r" b="b"/>
            <a:pathLst>
              <a:path w="1858645">
                <a:moveTo>
                  <a:pt x="0" y="0"/>
                </a:moveTo>
                <a:lnTo>
                  <a:pt x="1858505"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6" name="object 6"/>
          <p:cNvSpPr txBox="1"/>
          <p:nvPr/>
        </p:nvSpPr>
        <p:spPr>
          <a:xfrm>
            <a:off x="813899" y="1206359"/>
            <a:ext cx="1203819" cy="258404"/>
          </a:xfrm>
          <a:prstGeom prst="rect">
            <a:avLst/>
          </a:prstGeom>
        </p:spPr>
        <p:txBody>
          <a:bodyPr vert="horz" wrap="square" lIns="0" tIns="12065" rIns="0" bIns="0" rtlCol="0">
            <a:spAutoFit/>
          </a:bodyPr>
          <a:lstStyle/>
          <a:p>
            <a:pPr marL="12700">
              <a:spcBef>
                <a:spcPts val="95"/>
              </a:spcBef>
            </a:pPr>
            <a:r>
              <a:rPr sz="1600" spc="-30" dirty="0">
                <a:latin typeface="BIZ UDPゴシック" panose="020B0400000000000000" pitchFamily="50" charset="-128"/>
                <a:ea typeface="BIZ UDPゴシック" panose="020B0400000000000000" pitchFamily="50" charset="-128"/>
                <a:cs typeface="ＭＳ Ｐゴシック"/>
              </a:rPr>
              <a:t>モダリティ</a:t>
            </a:r>
            <a:endParaRPr sz="1600" dirty="0">
              <a:latin typeface="BIZ UDPゴシック" panose="020B0400000000000000" pitchFamily="50" charset="-128"/>
              <a:ea typeface="BIZ UDPゴシック" panose="020B0400000000000000" pitchFamily="50" charset="-128"/>
              <a:cs typeface="ＭＳ Ｐゴシック"/>
            </a:endParaRPr>
          </a:p>
        </p:txBody>
      </p:sp>
      <p:sp>
        <p:nvSpPr>
          <p:cNvPr id="7" name="object 7"/>
          <p:cNvSpPr/>
          <p:nvPr/>
        </p:nvSpPr>
        <p:spPr>
          <a:xfrm>
            <a:off x="605609" y="1586102"/>
            <a:ext cx="1273175" cy="0"/>
          </a:xfrm>
          <a:custGeom>
            <a:avLst/>
            <a:gdLst/>
            <a:ahLst/>
            <a:cxnLst/>
            <a:rect l="l" t="t" r="r" b="b"/>
            <a:pathLst>
              <a:path w="1273175">
                <a:moveTo>
                  <a:pt x="0" y="0"/>
                </a:moveTo>
                <a:lnTo>
                  <a:pt x="1273022"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8" name="object 8"/>
          <p:cNvSpPr txBox="1"/>
          <p:nvPr/>
        </p:nvSpPr>
        <p:spPr>
          <a:xfrm>
            <a:off x="6668900" y="1206359"/>
            <a:ext cx="431165" cy="258404"/>
          </a:xfrm>
          <a:prstGeom prst="rect">
            <a:avLst/>
          </a:prstGeom>
        </p:spPr>
        <p:txBody>
          <a:bodyPr vert="horz" wrap="square" lIns="0" tIns="12065" rIns="0" bIns="0" rtlCol="0">
            <a:spAutoFit/>
          </a:bodyPr>
          <a:lstStyle/>
          <a:p>
            <a:pPr marL="12700">
              <a:spcBef>
                <a:spcPts val="95"/>
              </a:spcBef>
            </a:pPr>
            <a:r>
              <a:rPr sz="1600" spc="-40" dirty="0">
                <a:latin typeface="BIZ UDPゴシック" panose="020B0400000000000000" pitchFamily="50" charset="-128"/>
                <a:ea typeface="BIZ UDPゴシック" panose="020B0400000000000000" pitchFamily="50" charset="-128"/>
                <a:cs typeface="ＭＳ Ｐゴシック"/>
              </a:rPr>
              <a:t>特徴</a:t>
            </a:r>
            <a:endParaRPr sz="1600">
              <a:latin typeface="BIZ UDPゴシック" panose="020B0400000000000000" pitchFamily="50" charset="-128"/>
              <a:ea typeface="BIZ UDPゴシック" panose="020B0400000000000000" pitchFamily="50" charset="-128"/>
              <a:cs typeface="ＭＳ Ｐゴシック"/>
            </a:endParaRPr>
          </a:p>
        </p:txBody>
      </p:sp>
      <p:sp>
        <p:nvSpPr>
          <p:cNvPr id="9" name="object 9"/>
          <p:cNvSpPr/>
          <p:nvPr/>
        </p:nvSpPr>
        <p:spPr>
          <a:xfrm>
            <a:off x="4019366" y="1586101"/>
            <a:ext cx="7772583" cy="45719"/>
          </a:xfrm>
          <a:custGeom>
            <a:avLst/>
            <a:gdLst/>
            <a:ahLst/>
            <a:cxnLst/>
            <a:rect l="l" t="t" r="r" b="b"/>
            <a:pathLst>
              <a:path w="5728970">
                <a:moveTo>
                  <a:pt x="0" y="0"/>
                </a:moveTo>
                <a:lnTo>
                  <a:pt x="5728601" y="0"/>
                </a:lnTo>
              </a:path>
            </a:pathLst>
          </a:custGeom>
          <a:ln w="12192">
            <a:solidFill>
              <a:srgbClr val="C0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0" name="object 10"/>
          <p:cNvSpPr txBox="1"/>
          <p:nvPr/>
        </p:nvSpPr>
        <p:spPr>
          <a:xfrm>
            <a:off x="0" y="5976585"/>
            <a:ext cx="12192000" cy="730328"/>
          </a:xfrm>
          <a:prstGeom prst="rect">
            <a:avLst/>
          </a:prstGeom>
        </p:spPr>
        <p:txBody>
          <a:bodyPr vert="horz" wrap="square" lIns="0" tIns="12065" rIns="0" bIns="0" rtlCol="0">
            <a:spAutoFit/>
          </a:bodyPr>
          <a:lstStyle/>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*1</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Coalition</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for Epidemic</a:t>
            </a:r>
            <a:r>
              <a:rPr sz="90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Preparedness</a:t>
            </a:r>
            <a:r>
              <a:rPr sz="900" spc="40" dirty="0">
                <a:latin typeface="BIZ UDPゴシック" panose="020B0400000000000000" pitchFamily="50" charset="-128"/>
                <a:ea typeface="BIZ UDPゴシック" panose="020B0400000000000000" pitchFamily="50" charset="-128"/>
                <a:cs typeface="Gill Sans MT"/>
              </a:rPr>
              <a:t> </a:t>
            </a:r>
            <a:r>
              <a:rPr sz="900" spc="-5" dirty="0" err="1">
                <a:latin typeface="BIZ UDPゴシック" panose="020B0400000000000000" pitchFamily="50" charset="-128"/>
                <a:ea typeface="BIZ UDPゴシック" panose="020B0400000000000000" pitchFamily="50" charset="-128"/>
                <a:cs typeface="Gill Sans MT"/>
              </a:rPr>
              <a:t>Innovations</a:t>
            </a:r>
            <a:r>
              <a:rPr sz="900" spc="-15" dirty="0" err="1">
                <a:latin typeface="BIZ UDPゴシック" panose="020B0400000000000000" pitchFamily="50" charset="-128"/>
                <a:ea typeface="BIZ UDPゴシック" panose="020B0400000000000000" pitchFamily="50" charset="-128"/>
                <a:cs typeface="ＭＳ Ｐゴシック"/>
              </a:rPr>
              <a:t>の略で、感染症流行対策イノベーション連合</a:t>
            </a:r>
            <a:r>
              <a:rPr sz="900" spc="-15" dirty="0">
                <a:latin typeface="BIZ UDPゴシック" panose="020B0400000000000000" pitchFamily="50" charset="-128"/>
                <a:ea typeface="BIZ UDPゴシック" panose="020B0400000000000000" pitchFamily="50" charset="-128"/>
                <a:cs typeface="ＭＳ Ｐゴシック"/>
              </a:rPr>
              <a:t>。</a:t>
            </a:r>
            <a:endParaRPr lang="en-US" sz="900" spc="-15" dirty="0">
              <a:latin typeface="BIZ UDPゴシック" panose="020B0400000000000000" pitchFamily="50" charset="-128"/>
              <a:ea typeface="BIZ UDPゴシック" panose="020B0400000000000000" pitchFamily="50" charset="-128"/>
              <a:cs typeface="ＭＳ Ｐゴシック"/>
            </a:endParaRPr>
          </a:p>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*2:</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Virus</a:t>
            </a:r>
            <a:r>
              <a:rPr sz="900" spc="65" dirty="0">
                <a:latin typeface="BIZ UDPゴシック" panose="020B0400000000000000" pitchFamily="50" charset="-128"/>
                <a:ea typeface="BIZ UDPゴシック" panose="020B0400000000000000" pitchFamily="50" charset="-128"/>
                <a:cs typeface="Gill Sans MT"/>
              </a:rPr>
              <a:t> </a:t>
            </a:r>
            <a:r>
              <a:rPr sz="900" spc="-10" dirty="0" err="1">
                <a:latin typeface="BIZ UDPゴシック" panose="020B0400000000000000" pitchFamily="50" charset="-128"/>
                <a:ea typeface="BIZ UDPゴシック" panose="020B0400000000000000" pitchFamily="50" charset="-128"/>
                <a:cs typeface="Gill Sans MT"/>
              </a:rPr>
              <a:t>Vector</a:t>
            </a:r>
            <a:r>
              <a:rPr sz="900" spc="-15" dirty="0" err="1">
                <a:latin typeface="BIZ UDPゴシック" panose="020B0400000000000000" pitchFamily="50" charset="-128"/>
                <a:ea typeface="BIZ UDPゴシック" panose="020B0400000000000000" pitchFamily="50" charset="-128"/>
                <a:cs typeface="ＭＳ Ｐゴシック"/>
              </a:rPr>
              <a:t>の略でウイルスベクタ</a:t>
            </a:r>
            <a:r>
              <a:rPr sz="900" spc="-15" dirty="0">
                <a:latin typeface="BIZ UDPゴシック" panose="020B0400000000000000" pitchFamily="50" charset="-128"/>
                <a:ea typeface="BIZ UDPゴシック" panose="020B0400000000000000" pitchFamily="50" charset="-128"/>
                <a:cs typeface="ＭＳ Ｐゴシック"/>
              </a:rPr>
              <a:t>ー。</a:t>
            </a:r>
            <a:endParaRPr lang="en-US" sz="900" spc="-15" dirty="0">
              <a:latin typeface="BIZ UDPゴシック" panose="020B0400000000000000" pitchFamily="50" charset="-128"/>
              <a:ea typeface="BIZ UDPゴシック" panose="020B0400000000000000" pitchFamily="50" charset="-128"/>
              <a:cs typeface="ＭＳ Ｐゴシック"/>
            </a:endParaRPr>
          </a:p>
          <a:p>
            <a:pPr marL="12700" marR="5080" algn="just">
              <a:spcBef>
                <a:spcPts val="95"/>
              </a:spcBef>
            </a:pPr>
            <a:r>
              <a:rPr sz="900" spc="-5" dirty="0">
                <a:latin typeface="BIZ UDPゴシック" panose="020B0400000000000000" pitchFamily="50" charset="-128"/>
                <a:ea typeface="BIZ UDPゴシック" panose="020B0400000000000000" pitchFamily="50" charset="-128"/>
                <a:cs typeface="Gill Sans MT"/>
              </a:rPr>
              <a:t>*3</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Biomedical</a:t>
            </a:r>
            <a:r>
              <a:rPr sz="900" spc="6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Advanced</a:t>
            </a:r>
            <a:r>
              <a:rPr sz="900" spc="3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Research</a:t>
            </a:r>
            <a:r>
              <a:rPr sz="900" spc="4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and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Development</a:t>
            </a:r>
            <a:r>
              <a:rPr sz="900" spc="1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Authority</a:t>
            </a:r>
            <a:r>
              <a:rPr sz="900" spc="-15" dirty="0">
                <a:latin typeface="BIZ UDPゴシック" panose="020B0400000000000000" pitchFamily="50" charset="-128"/>
                <a:ea typeface="BIZ UDPゴシック" panose="020B0400000000000000" pitchFamily="50" charset="-128"/>
                <a:cs typeface="ＭＳ Ｐゴシック"/>
              </a:rPr>
              <a:t>の略でアメリカ生物医学先端研究開発局。出所：論</a:t>
            </a:r>
            <a:r>
              <a:rPr sz="900" spc="-10" dirty="0">
                <a:latin typeface="BIZ UDPゴシック" panose="020B0400000000000000" pitchFamily="50" charset="-128"/>
                <a:ea typeface="BIZ UDPゴシック" panose="020B0400000000000000" pitchFamily="50" charset="-128"/>
                <a:cs typeface="ＭＳ Ｐゴシック"/>
              </a:rPr>
              <a:t>文「</a:t>
            </a:r>
            <a:r>
              <a:rPr sz="900" spc="-10" dirty="0">
                <a:latin typeface="BIZ UDPゴシック" panose="020B0400000000000000" pitchFamily="50" charset="-128"/>
                <a:ea typeface="BIZ UDPゴシック" panose="020B0400000000000000" pitchFamily="50" charset="-128"/>
                <a:cs typeface="Gill Sans MT"/>
              </a:rPr>
              <a:t>Who</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funded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research</a:t>
            </a:r>
            <a:r>
              <a:rPr sz="900" spc="3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behind</a:t>
            </a:r>
            <a:r>
              <a:rPr sz="900" spc="1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a:t>
            </a:r>
            <a:r>
              <a:rPr sz="900" spc="20"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Oxford-</a:t>
            </a:r>
            <a:r>
              <a:rPr sz="900" spc="-10" dirty="0">
                <a:latin typeface="BIZ UDPゴシック" panose="020B0400000000000000" pitchFamily="50" charset="-128"/>
                <a:ea typeface="BIZ UDPゴシック" panose="020B0400000000000000" pitchFamily="50" charset="-128"/>
                <a:cs typeface="Gill Sans MT"/>
              </a:rPr>
              <a:t>AstraZeneca</a:t>
            </a:r>
            <a:r>
              <a:rPr sz="900" spc="4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COVID-19</a:t>
            </a:r>
            <a:r>
              <a:rPr sz="900" spc="5" dirty="0">
                <a:latin typeface="BIZ UDPゴシック" panose="020B0400000000000000" pitchFamily="50" charset="-128"/>
                <a:ea typeface="BIZ UDPゴシック" panose="020B0400000000000000" pitchFamily="50" charset="-128"/>
                <a:cs typeface="Gill Sans MT"/>
              </a:rPr>
              <a:t> </a:t>
            </a:r>
            <a:r>
              <a:rPr sz="900" spc="-10" dirty="0">
                <a:latin typeface="BIZ UDPゴシック" panose="020B0400000000000000" pitchFamily="50" charset="-128"/>
                <a:ea typeface="BIZ UDPゴシック" panose="020B0400000000000000" pitchFamily="50" charset="-128"/>
                <a:cs typeface="Gill Sans MT"/>
              </a:rPr>
              <a:t>vaccine</a:t>
            </a:r>
            <a:r>
              <a:rPr sz="900" spc="-5"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Courrier</a:t>
            </a:r>
            <a:r>
              <a:rPr sz="900" spc="-20" dirty="0">
                <a:latin typeface="BIZ UDPゴシック" panose="020B0400000000000000" pitchFamily="50" charset="-128"/>
                <a:ea typeface="BIZ UDPゴシック" panose="020B0400000000000000" pitchFamily="50" charset="-128"/>
                <a:cs typeface="ＭＳ Ｐゴシック"/>
              </a:rPr>
              <a:t>「ドイツの無名スタートアップ企業は、いかにしてコロナワクチンを作ったのか」 、</a:t>
            </a:r>
            <a:r>
              <a:rPr sz="900" spc="-5" dirty="0">
                <a:latin typeface="BIZ UDPゴシック" panose="020B0400000000000000" pitchFamily="50" charset="-128"/>
                <a:ea typeface="BIZ UDPゴシック" panose="020B0400000000000000" pitchFamily="50" charset="-128"/>
                <a:cs typeface="Gill Sans MT"/>
              </a:rPr>
              <a:t>innavinet</a:t>
            </a:r>
            <a:r>
              <a:rPr sz="900" spc="-15" dirty="0">
                <a:latin typeface="BIZ UDPゴシック" panose="020B0400000000000000" pitchFamily="50" charset="-128"/>
                <a:ea typeface="BIZ UDPゴシック" panose="020B0400000000000000" pitchFamily="50" charset="-128"/>
                <a:cs typeface="ＭＳ Ｐゴシック"/>
              </a:rPr>
              <a:t>「ジョンソン・エンド・ジョンソンと</a:t>
            </a:r>
            <a:r>
              <a:rPr sz="900" spc="-5" dirty="0">
                <a:latin typeface="BIZ UDPゴシック" panose="020B0400000000000000" pitchFamily="50" charset="-128"/>
                <a:ea typeface="BIZ UDPゴシック" panose="020B0400000000000000" pitchFamily="50" charset="-128"/>
                <a:cs typeface="Gill Sans MT"/>
              </a:rPr>
              <a:t>BARDA</a:t>
            </a:r>
            <a:r>
              <a:rPr sz="900" spc="-15" dirty="0">
                <a:latin typeface="BIZ UDPゴシック" panose="020B0400000000000000" pitchFamily="50" charset="-128"/>
                <a:ea typeface="BIZ UDPゴシック" panose="020B0400000000000000" pitchFamily="50" charset="-128"/>
                <a:cs typeface="ＭＳ Ｐゴシック"/>
              </a:rPr>
              <a:t>が共同で</a:t>
            </a:r>
            <a:r>
              <a:rPr sz="900" dirty="0">
                <a:latin typeface="BIZ UDPゴシック" panose="020B0400000000000000" pitchFamily="50" charset="-128"/>
                <a:ea typeface="BIZ UDPゴシック" panose="020B0400000000000000" pitchFamily="50" charset="-128"/>
                <a:cs typeface="Gill Sans MT"/>
              </a:rPr>
              <a:t>10</a:t>
            </a:r>
            <a:r>
              <a:rPr sz="900" spc="-15" dirty="0">
                <a:latin typeface="BIZ UDPゴシック" panose="020B0400000000000000" pitchFamily="50" charset="-128"/>
                <a:ea typeface="BIZ UDPゴシック" panose="020B0400000000000000" pitchFamily="50" charset="-128"/>
                <a:cs typeface="ＭＳ Ｐゴシック"/>
              </a:rPr>
              <a:t>億ドル超を新型コロナウイルスワクチンの研究開発に投入」、</a:t>
            </a:r>
            <a:r>
              <a:rPr sz="900" spc="-5" dirty="0">
                <a:latin typeface="BIZ UDPゴシック" panose="020B0400000000000000" pitchFamily="50" charset="-128"/>
                <a:ea typeface="BIZ UDPゴシック" panose="020B0400000000000000" pitchFamily="50" charset="-128"/>
                <a:cs typeface="Gill Sans MT"/>
              </a:rPr>
              <a:t>BBC</a:t>
            </a:r>
            <a:r>
              <a:rPr sz="900" spc="-15" dirty="0">
                <a:latin typeface="BIZ UDPゴシック" panose="020B0400000000000000" pitchFamily="50" charset="-128"/>
                <a:ea typeface="BIZ UDPゴシック" panose="020B0400000000000000" pitchFamily="50" charset="-128"/>
                <a:cs typeface="ＭＳ Ｐゴシック"/>
              </a:rPr>
              <a:t>ニュース「英オックスフォード大の新型ウイルスワクチン、どうやってこんなに速くできたのか」、</a:t>
            </a:r>
            <a:r>
              <a:rPr sz="900" spc="-5" dirty="0">
                <a:latin typeface="BIZ UDPゴシック" panose="020B0400000000000000" pitchFamily="50" charset="-128"/>
                <a:ea typeface="BIZ UDPゴシック" panose="020B0400000000000000" pitchFamily="50" charset="-128"/>
                <a:cs typeface="Gill Sans MT"/>
              </a:rPr>
              <a:t>Moderna</a:t>
            </a:r>
            <a:r>
              <a:rPr sz="900"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CureVac</a:t>
            </a:r>
            <a:r>
              <a:rPr sz="900" dirty="0">
                <a:latin typeface="BIZ UDPゴシック" panose="020B0400000000000000" pitchFamily="50" charset="-128"/>
                <a:ea typeface="BIZ UDPゴシック" panose="020B0400000000000000" pitchFamily="50" charset="-128"/>
                <a:cs typeface="ＭＳ Ｐゴシック"/>
              </a:rPr>
              <a:t>、</a:t>
            </a:r>
            <a:r>
              <a:rPr sz="900" spc="-5" dirty="0">
                <a:latin typeface="BIZ UDPゴシック" panose="020B0400000000000000" pitchFamily="50" charset="-128"/>
                <a:ea typeface="BIZ UDPゴシック" panose="020B0400000000000000" pitchFamily="50" charset="-128"/>
                <a:cs typeface="Gill Sans MT"/>
              </a:rPr>
              <a:t>Arcturus</a:t>
            </a:r>
            <a:r>
              <a:rPr sz="900" spc="65" dirty="0">
                <a:latin typeface="BIZ UDPゴシック" panose="020B0400000000000000" pitchFamily="50" charset="-128"/>
                <a:ea typeface="BIZ UDPゴシック" panose="020B0400000000000000" pitchFamily="50" charset="-128"/>
                <a:cs typeface="Gill Sans MT"/>
              </a:rPr>
              <a:t> </a:t>
            </a:r>
            <a:r>
              <a:rPr sz="900" spc="-5" dirty="0">
                <a:latin typeface="BIZ UDPゴシック" panose="020B0400000000000000" pitchFamily="50" charset="-128"/>
                <a:ea typeface="BIZ UDPゴシック" panose="020B0400000000000000" pitchFamily="50" charset="-128"/>
                <a:cs typeface="Gill Sans MT"/>
              </a:rPr>
              <a:t>Therapeutics</a:t>
            </a:r>
            <a:r>
              <a:rPr sz="900" spc="15" dirty="0">
                <a:latin typeface="BIZ UDPゴシック" panose="020B0400000000000000" pitchFamily="50" charset="-128"/>
                <a:ea typeface="BIZ UDPゴシック" panose="020B0400000000000000" pitchFamily="50" charset="-128"/>
                <a:cs typeface="Gill Sans MT"/>
              </a:rPr>
              <a:t>, </a:t>
            </a:r>
            <a:r>
              <a:rPr sz="900" spc="-5" dirty="0" err="1">
                <a:latin typeface="BIZ UDPゴシック" panose="020B0400000000000000" pitchFamily="50" charset="-128"/>
                <a:ea typeface="BIZ UDPゴシック" panose="020B0400000000000000" pitchFamily="50" charset="-128"/>
                <a:cs typeface="Gill Sans MT"/>
              </a:rPr>
              <a:t>GSK</a:t>
            </a:r>
            <a:r>
              <a:rPr sz="900" spc="-15" dirty="0" err="1">
                <a:latin typeface="BIZ UDPゴシック" panose="020B0400000000000000" pitchFamily="50" charset="-128"/>
                <a:ea typeface="BIZ UDPゴシック" panose="020B0400000000000000" pitchFamily="50" charset="-128"/>
                <a:cs typeface="ＭＳ Ｐゴシック"/>
              </a:rPr>
              <a:t>のホームページ、</a:t>
            </a:r>
            <a:r>
              <a:rPr sz="900" spc="-5" dirty="0" err="1">
                <a:latin typeface="BIZ UDPゴシック" panose="020B0400000000000000" pitchFamily="50" charset="-128"/>
                <a:ea typeface="BIZ UDPゴシック" panose="020B0400000000000000" pitchFamily="50" charset="-128"/>
                <a:cs typeface="Gill Sans MT"/>
              </a:rPr>
              <a:t>ADL</a:t>
            </a:r>
            <a:r>
              <a:rPr sz="900" spc="-15" dirty="0" err="1">
                <a:latin typeface="BIZ UDPゴシック" panose="020B0400000000000000" pitchFamily="50" charset="-128"/>
                <a:ea typeface="BIZ UDPゴシック" panose="020B0400000000000000" pitchFamily="50" charset="-128"/>
                <a:cs typeface="ＭＳ Ｐゴシック"/>
              </a:rPr>
              <a:t>社内情報より</a:t>
            </a:r>
            <a:r>
              <a:rPr sz="900" b="1" spc="-5" dirty="0" err="1">
                <a:latin typeface="BIZ UDPゴシック" panose="020B0400000000000000" pitchFamily="50" charset="-128"/>
                <a:ea typeface="BIZ UDPゴシック" panose="020B0400000000000000" pitchFamily="50" charset="-128"/>
                <a:cs typeface="Gill Sans MT"/>
              </a:rPr>
              <a:t>ADL</a:t>
            </a:r>
            <a:r>
              <a:rPr sz="900" b="1" spc="-10" dirty="0" err="1">
                <a:latin typeface="BIZ UDPゴシック" panose="020B0400000000000000" pitchFamily="50" charset="-128"/>
                <a:ea typeface="BIZ UDPゴシック" panose="020B0400000000000000" pitchFamily="50" charset="-128"/>
                <a:cs typeface="ＭＳ Ｐゴシック"/>
              </a:rPr>
              <a:t>作成</a:t>
            </a:r>
            <a:endParaRPr sz="900" b="1" dirty="0">
              <a:latin typeface="BIZ UDPゴシック" panose="020B0400000000000000" pitchFamily="50" charset="-128"/>
              <a:ea typeface="BIZ UDPゴシック" panose="020B0400000000000000" pitchFamily="50" charset="-128"/>
              <a:cs typeface="ＭＳ Ｐゴシック"/>
            </a:endParaRPr>
          </a:p>
        </p:txBody>
      </p:sp>
      <p:sp>
        <p:nvSpPr>
          <p:cNvPr id="11" name="object 11"/>
          <p:cNvSpPr txBox="1"/>
          <p:nvPr/>
        </p:nvSpPr>
        <p:spPr>
          <a:xfrm>
            <a:off x="2363682" y="1720726"/>
            <a:ext cx="1590584" cy="352019"/>
          </a:xfrm>
          <a:prstGeom prst="rect">
            <a:avLst/>
          </a:prstGeom>
        </p:spPr>
        <p:txBody>
          <a:bodyPr vert="horz" wrap="square" lIns="0" tIns="13335" rIns="0" bIns="0" rtlCol="0">
            <a:spAutoFit/>
          </a:bodyPr>
          <a:lstStyle/>
          <a:p>
            <a:pPr marL="12700" marR="5080" indent="217804">
              <a:spcBef>
                <a:spcPts val="105"/>
              </a:spcBef>
            </a:pPr>
            <a:r>
              <a:rPr sz="1100" b="1" spc="-10" dirty="0">
                <a:latin typeface="BIZ UDPゴシック" panose="020B0400000000000000" pitchFamily="50" charset="-128"/>
                <a:ea typeface="BIZ UDPゴシック" panose="020B0400000000000000" pitchFamily="50" charset="-128"/>
                <a:cs typeface="Gill Sans MT"/>
              </a:rPr>
              <a:t>Pfizer</a:t>
            </a:r>
            <a:r>
              <a:rPr sz="1100" b="1" spc="-10" dirty="0">
                <a:latin typeface="BIZ UDPゴシック" panose="020B0400000000000000" pitchFamily="50" charset="-128"/>
                <a:ea typeface="BIZ UDPゴシック" panose="020B0400000000000000" pitchFamily="50" charset="-128"/>
                <a:cs typeface="ＭＳ Ｐゴシック"/>
              </a:rPr>
              <a:t>（米</a:t>
            </a:r>
            <a:r>
              <a:rPr sz="1100" b="1" spc="-25" dirty="0">
                <a:latin typeface="BIZ UDPゴシック" panose="020B0400000000000000" pitchFamily="50" charset="-128"/>
                <a:ea typeface="BIZ UDPゴシック" panose="020B0400000000000000" pitchFamily="50" charset="-128"/>
                <a:cs typeface="ＭＳ Ｐゴシック"/>
              </a:rPr>
              <a:t>）</a:t>
            </a:r>
            <a:r>
              <a:rPr sz="1100" b="1" spc="-25"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BioNTech</a:t>
            </a:r>
            <a:r>
              <a:rPr sz="1100" b="1" spc="-10" dirty="0">
                <a:latin typeface="BIZ UDPゴシック" panose="020B0400000000000000" pitchFamily="50" charset="-128"/>
                <a:ea typeface="BIZ UDPゴシック" panose="020B0400000000000000" pitchFamily="50" charset="-128"/>
                <a:cs typeface="ＭＳ Ｐゴシック"/>
              </a:rPr>
              <a:t>（</a:t>
            </a:r>
            <a:r>
              <a:rPr sz="1100" b="1" spc="-15" dirty="0">
                <a:latin typeface="BIZ UDPゴシック" panose="020B0400000000000000" pitchFamily="50" charset="-128"/>
                <a:ea typeface="BIZ UDPゴシック" panose="020B0400000000000000" pitchFamily="50" charset="-128"/>
                <a:cs typeface="ＭＳ Ｐゴシック"/>
              </a:rPr>
              <a:t>ドイツ</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2" name="object 12"/>
          <p:cNvSpPr txBox="1"/>
          <p:nvPr/>
        </p:nvSpPr>
        <p:spPr>
          <a:xfrm>
            <a:off x="2502320" y="2329345"/>
            <a:ext cx="1376205" cy="182742"/>
          </a:xfrm>
          <a:prstGeom prst="rect">
            <a:avLst/>
          </a:prstGeom>
        </p:spPr>
        <p:txBody>
          <a:bodyPr vert="horz" wrap="square" lIns="0" tIns="13335" rIns="0" bIns="0" rtlCol="0">
            <a:spAutoFit/>
          </a:bodyPr>
          <a:lstStyle/>
          <a:p>
            <a:pPr marL="12700">
              <a:spcBef>
                <a:spcPts val="105"/>
              </a:spcBef>
            </a:pPr>
            <a:r>
              <a:rPr sz="1100" b="1" spc="-10" dirty="0">
                <a:latin typeface="BIZ UDPゴシック" panose="020B0400000000000000" pitchFamily="50" charset="-128"/>
                <a:ea typeface="BIZ UDPゴシック" panose="020B0400000000000000" pitchFamily="50" charset="-128"/>
                <a:cs typeface="Gill Sans MT"/>
              </a:rPr>
              <a:t>Moderna</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6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2407834" y="2854143"/>
            <a:ext cx="1470691" cy="182742"/>
          </a:xfrm>
          <a:prstGeom prst="rect">
            <a:avLst/>
          </a:prstGeom>
        </p:spPr>
        <p:txBody>
          <a:bodyPr vert="horz" wrap="square" lIns="0" tIns="13335" rIns="0" bIns="0" rtlCol="0">
            <a:spAutoFit/>
          </a:bodyPr>
          <a:lstStyle/>
          <a:p>
            <a:pPr marL="12700">
              <a:spcBef>
                <a:spcPts val="105"/>
              </a:spcBef>
            </a:pPr>
            <a:r>
              <a:rPr sz="1100" b="1" spc="-10" dirty="0">
                <a:latin typeface="BIZ UDPゴシック" panose="020B0400000000000000" pitchFamily="50" charset="-128"/>
                <a:ea typeface="BIZ UDPゴシック" panose="020B0400000000000000" pitchFamily="50" charset="-128"/>
                <a:cs typeface="Gill Sans MT"/>
              </a:rPr>
              <a:t>CureVac</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ドイツ</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4" name="object 14"/>
          <p:cNvSpPr txBox="1"/>
          <p:nvPr/>
        </p:nvSpPr>
        <p:spPr>
          <a:xfrm>
            <a:off x="2187355" y="3360627"/>
            <a:ext cx="1826417" cy="351378"/>
          </a:xfrm>
          <a:prstGeom prst="rect">
            <a:avLst/>
          </a:prstGeom>
        </p:spPr>
        <p:txBody>
          <a:bodyPr vert="horz" wrap="square" lIns="0" tIns="12700" rIns="0" bIns="0" rtlCol="0">
            <a:spAutoFit/>
          </a:bodyPr>
          <a:lstStyle/>
          <a:p>
            <a:pPr algn="ctr">
              <a:spcBef>
                <a:spcPts val="100"/>
              </a:spcBef>
            </a:pPr>
            <a:r>
              <a:rPr sz="1100" b="1" dirty="0">
                <a:latin typeface="BIZ UDPゴシック" panose="020B0400000000000000" pitchFamily="50" charset="-128"/>
                <a:ea typeface="BIZ UDPゴシック" panose="020B0400000000000000" pitchFamily="50" charset="-128"/>
                <a:cs typeface="Gill Sans MT"/>
              </a:rPr>
              <a:t>Arcturus</a:t>
            </a:r>
            <a:r>
              <a:rPr sz="1100" b="1" spc="-5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Therapeutics</a:t>
            </a:r>
            <a:endParaRPr sz="1100" dirty="0">
              <a:latin typeface="BIZ UDPゴシック" panose="020B0400000000000000" pitchFamily="50" charset="-128"/>
              <a:ea typeface="BIZ UDPゴシック" panose="020B0400000000000000" pitchFamily="50" charset="-128"/>
              <a:cs typeface="Gill Sans MT"/>
            </a:endParaRPr>
          </a:p>
          <a:p>
            <a:pPr marL="635" algn="ctr">
              <a:spcBef>
                <a:spcPts val="15"/>
              </a:spcBef>
            </a:pPr>
            <a:r>
              <a:rPr sz="1100" b="1" dirty="0">
                <a:latin typeface="BIZ UDPゴシック" panose="020B0400000000000000" pitchFamily="50" charset="-128"/>
                <a:ea typeface="BIZ UDPゴシック" panose="020B0400000000000000" pitchFamily="50" charset="-128"/>
                <a:cs typeface="ＭＳ Ｐゴシック"/>
              </a:rPr>
              <a:t>（</a:t>
            </a:r>
            <a:r>
              <a:rPr sz="1100" b="1" spc="-1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5" name="object 15"/>
          <p:cNvSpPr txBox="1"/>
          <p:nvPr/>
        </p:nvSpPr>
        <p:spPr>
          <a:xfrm>
            <a:off x="2132358" y="4472712"/>
            <a:ext cx="2021641"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Johnson</a:t>
            </a:r>
            <a:r>
              <a:rPr sz="1100" b="1" spc="-30"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&amp;</a:t>
            </a:r>
            <a:r>
              <a:rPr sz="1100" b="1" spc="2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Johnson</a:t>
            </a:r>
            <a:r>
              <a:rPr sz="1100" b="1" spc="-10" dirty="0">
                <a:latin typeface="BIZ UDPゴシック" panose="020B0400000000000000" pitchFamily="50" charset="-128"/>
                <a:ea typeface="BIZ UDPゴシック" panose="020B0400000000000000" pitchFamily="50" charset="-128"/>
                <a:cs typeface="ＭＳ Ｐゴシック"/>
              </a:rPr>
              <a:t>（</a:t>
            </a:r>
            <a:r>
              <a:rPr sz="1100" b="1" spc="-35"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6" name="object 16"/>
          <p:cNvSpPr txBox="1"/>
          <p:nvPr/>
        </p:nvSpPr>
        <p:spPr>
          <a:xfrm>
            <a:off x="2372812" y="4951139"/>
            <a:ext cx="1442184" cy="182101"/>
          </a:xfrm>
          <a:prstGeom prst="rect">
            <a:avLst/>
          </a:prstGeom>
        </p:spPr>
        <p:txBody>
          <a:bodyPr vert="horz" wrap="square" lIns="0" tIns="12700" rIns="0" bIns="0" rtlCol="0">
            <a:spAutoFit/>
          </a:bodyPr>
          <a:lstStyle/>
          <a:p>
            <a:pPr marL="12700">
              <a:spcBef>
                <a:spcPts val="100"/>
              </a:spcBef>
            </a:pPr>
            <a:r>
              <a:rPr sz="1100" b="1" spc="-10" dirty="0">
                <a:latin typeface="BIZ UDPゴシック" panose="020B0400000000000000" pitchFamily="50" charset="-128"/>
                <a:ea typeface="BIZ UDPゴシック" panose="020B0400000000000000" pitchFamily="50" charset="-128"/>
                <a:cs typeface="Gill Sans MT"/>
              </a:rPr>
              <a:t>AstraZeneca</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英</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7" name="object 17"/>
          <p:cNvSpPr txBox="1"/>
          <p:nvPr/>
        </p:nvSpPr>
        <p:spPr>
          <a:xfrm>
            <a:off x="2372812" y="5476917"/>
            <a:ext cx="1495076"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Merck</a:t>
            </a:r>
            <a:r>
              <a:rPr sz="1100" b="1" spc="-5"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&amp;</a:t>
            </a:r>
            <a:r>
              <a:rPr sz="1100" b="1" spc="-10" dirty="0">
                <a:latin typeface="BIZ UDPゴシック" panose="020B0400000000000000" pitchFamily="50" charset="-128"/>
                <a:ea typeface="BIZ UDPゴシック" panose="020B0400000000000000" pitchFamily="50" charset="-128"/>
                <a:cs typeface="Gill Sans MT"/>
              </a:rPr>
              <a:t> </a:t>
            </a:r>
            <a:r>
              <a:rPr sz="1100" b="1" dirty="0">
                <a:latin typeface="BIZ UDPゴシック" panose="020B0400000000000000" pitchFamily="50" charset="-128"/>
                <a:ea typeface="BIZ UDPゴシック" panose="020B0400000000000000" pitchFamily="50" charset="-128"/>
                <a:cs typeface="Gill Sans MT"/>
              </a:rPr>
              <a:t>Co.</a:t>
            </a:r>
            <a:r>
              <a:rPr sz="1100" b="1"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18" name="object 18"/>
          <p:cNvSpPr/>
          <p:nvPr/>
        </p:nvSpPr>
        <p:spPr>
          <a:xfrm>
            <a:off x="2019880" y="2168270"/>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9" name="object 19"/>
          <p:cNvSpPr/>
          <p:nvPr/>
        </p:nvSpPr>
        <p:spPr>
          <a:xfrm>
            <a:off x="2019880" y="2692526"/>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0" name="object 20"/>
          <p:cNvSpPr/>
          <p:nvPr/>
        </p:nvSpPr>
        <p:spPr>
          <a:xfrm>
            <a:off x="2019880" y="3218307"/>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1" name="object 21"/>
          <p:cNvSpPr/>
          <p:nvPr/>
        </p:nvSpPr>
        <p:spPr>
          <a:xfrm>
            <a:off x="2019880" y="4265295"/>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2" name="object 22"/>
          <p:cNvSpPr/>
          <p:nvPr/>
        </p:nvSpPr>
        <p:spPr>
          <a:xfrm>
            <a:off x="2019880" y="4789551"/>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3" name="object 23"/>
          <p:cNvSpPr/>
          <p:nvPr/>
        </p:nvSpPr>
        <p:spPr>
          <a:xfrm>
            <a:off x="2019880" y="5315330"/>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4" name="object 24"/>
          <p:cNvSpPr txBox="1"/>
          <p:nvPr/>
        </p:nvSpPr>
        <p:spPr>
          <a:xfrm>
            <a:off x="4097268" y="1648336"/>
            <a:ext cx="8018531"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米国政府は製造、購入のために</a:t>
            </a:r>
            <a:r>
              <a:rPr sz="1050" spc="-10" dirty="0">
                <a:latin typeface="BIZ UDPゴシック" panose="020B0400000000000000" pitchFamily="50" charset="-128"/>
                <a:ea typeface="BIZ UDPゴシック" panose="020B0400000000000000" pitchFamily="50" charset="-128"/>
                <a:cs typeface="Gill Sans MT"/>
              </a:rPr>
              <a:t>59.73</a:t>
            </a:r>
            <a:r>
              <a:rPr sz="1050" dirty="0">
                <a:latin typeface="BIZ UDPゴシック" panose="020B0400000000000000" pitchFamily="50" charset="-128"/>
                <a:ea typeface="BIZ UDPゴシック" panose="020B0400000000000000" pitchFamily="50" charset="-128"/>
                <a:cs typeface="ＭＳ Ｐゴシック"/>
              </a:rPr>
              <a:t>億</a:t>
            </a:r>
            <a:r>
              <a:rPr sz="1050" spc="-2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10" dirty="0">
                <a:latin typeface="BIZ UDPゴシック" panose="020B0400000000000000" pitchFamily="50" charset="-128"/>
                <a:ea typeface="BIZ UDPゴシック" panose="020B0400000000000000" pitchFamily="50" charset="-128"/>
                <a:cs typeface="ＭＳ Ｐゴシック"/>
              </a:rPr>
              <a:t>開発した</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コロナワクチンは上市済み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360045">
              <a:tabLst>
                <a:tab pos="588645" algn="l"/>
              </a:tabLst>
            </a:pPr>
            <a:r>
              <a:rPr sz="1050" spc="-50" dirty="0">
                <a:latin typeface="BIZ UDPゴシック" panose="020B0400000000000000" pitchFamily="50" charset="-128"/>
                <a:ea typeface="BIZ UDPゴシック" panose="020B0400000000000000" pitchFamily="50" charset="-128"/>
                <a:cs typeface="Arial"/>
              </a:rPr>
              <a:t>‒</a:t>
            </a:r>
            <a:r>
              <a:rPr sz="10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Gill Sans MT"/>
              </a:rPr>
              <a:t>BioNTech</a:t>
            </a:r>
            <a:r>
              <a:rPr sz="1050" dirty="0">
                <a:latin typeface="BIZ UDPゴシック" panose="020B0400000000000000" pitchFamily="50" charset="-128"/>
                <a:ea typeface="BIZ UDPゴシック" panose="020B0400000000000000" pitchFamily="50" charset="-128"/>
                <a:cs typeface="ＭＳ Ｐゴシック"/>
              </a:rPr>
              <a:t>は</a:t>
            </a:r>
            <a:r>
              <a:rPr sz="1050" spc="-10" dirty="0">
                <a:latin typeface="BIZ UDPゴシック" panose="020B0400000000000000" pitchFamily="50" charset="-128"/>
                <a:ea typeface="BIZ UDPゴシック" panose="020B0400000000000000" pitchFamily="50" charset="-128"/>
                <a:cs typeface="Gill Sans MT"/>
              </a:rPr>
              <a:t>mRNA</a:t>
            </a:r>
            <a:r>
              <a:rPr sz="1050" spc="-15" dirty="0">
                <a:latin typeface="BIZ UDPゴシック" panose="020B0400000000000000" pitchFamily="50" charset="-128"/>
                <a:ea typeface="BIZ UDPゴシック" panose="020B0400000000000000" pitchFamily="50" charset="-128"/>
                <a:cs typeface="ＭＳ Ｐゴシック"/>
              </a:rPr>
              <a:t>を用いたがん治療の会社であり以前から</a:t>
            </a:r>
            <a:r>
              <a:rPr sz="1050" spc="-10" dirty="0">
                <a:latin typeface="BIZ UDPゴシック" panose="020B0400000000000000" pitchFamily="50" charset="-128"/>
                <a:ea typeface="BIZ UDPゴシック" panose="020B0400000000000000" pitchFamily="50" charset="-128"/>
                <a:cs typeface="Gill Sans MT"/>
              </a:rPr>
              <a:t>mRNA</a:t>
            </a:r>
            <a:r>
              <a:rPr sz="1050" spc="-25" dirty="0">
                <a:latin typeface="BIZ UDPゴシック" panose="020B0400000000000000" pitchFamily="50" charset="-128"/>
                <a:ea typeface="BIZ UDPゴシック" panose="020B0400000000000000" pitchFamily="50" charset="-128"/>
                <a:cs typeface="ＭＳ Ｐゴシック"/>
              </a:rPr>
              <a:t>の技術を保有</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4097269" y="2173135"/>
            <a:ext cx="8094731"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15" dirty="0">
                <a:latin typeface="BIZ UDPゴシック" panose="020B0400000000000000" pitchFamily="50" charset="-128"/>
                <a:ea typeface="BIZ UDPゴシック" panose="020B0400000000000000" pitchFamily="50" charset="-128"/>
                <a:cs typeface="ＭＳ Ｐゴシック"/>
              </a:rPr>
              <a:t>米国政府は研究、臨床、製造、購入までに</a:t>
            </a:r>
            <a:r>
              <a:rPr sz="1050" spc="-10" dirty="0">
                <a:latin typeface="BIZ UDPゴシック" panose="020B0400000000000000" pitchFamily="50" charset="-128"/>
                <a:ea typeface="BIZ UDPゴシック" panose="020B0400000000000000" pitchFamily="50" charset="-128"/>
                <a:cs typeface="Gill Sans MT"/>
              </a:rPr>
              <a:t>58.96</a:t>
            </a:r>
            <a:r>
              <a:rPr sz="1050" spc="-15"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10" dirty="0">
                <a:latin typeface="BIZ UDPゴシック" panose="020B0400000000000000" pitchFamily="50" charset="-128"/>
                <a:ea typeface="BIZ UDPゴシック" panose="020B0400000000000000" pitchFamily="50" charset="-128"/>
                <a:cs typeface="ＭＳ Ｐゴシック"/>
              </a:rPr>
              <a:t>開発した</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コロナワクチンは上市済み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360045">
              <a:tabLst>
                <a:tab pos="588645" algn="l"/>
              </a:tabLst>
            </a:pPr>
            <a:r>
              <a:rPr sz="1050" spc="-50" dirty="0">
                <a:latin typeface="BIZ UDPゴシック" panose="020B0400000000000000" pitchFamily="50" charset="-128"/>
                <a:ea typeface="BIZ UDPゴシック" panose="020B0400000000000000" pitchFamily="50" charset="-128"/>
                <a:cs typeface="Arial"/>
              </a:rPr>
              <a:t>‒</a:t>
            </a:r>
            <a:r>
              <a:rPr sz="10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ＭＳ Ｐゴシック"/>
              </a:rPr>
              <a:t>コロナの流行前から</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の医薬品開発を行っていた</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6" name="object 26"/>
          <p:cNvSpPr txBox="1"/>
          <p:nvPr/>
        </p:nvSpPr>
        <p:spPr>
          <a:xfrm>
            <a:off x="4097268" y="2697933"/>
            <a:ext cx="8018531" cy="939360"/>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2020</a:t>
            </a:r>
            <a:r>
              <a:rPr sz="1050" dirty="0">
                <a:latin typeface="BIZ UDPゴシック" panose="020B0400000000000000" pitchFamily="50" charset="-128"/>
                <a:ea typeface="BIZ UDPゴシック" panose="020B0400000000000000" pitchFamily="50" charset="-128"/>
                <a:cs typeface="ＭＳ Ｐゴシック"/>
              </a:rPr>
              <a:t>年</a:t>
            </a:r>
            <a:r>
              <a:rPr sz="1050" dirty="0">
                <a:latin typeface="BIZ UDPゴシック" panose="020B0400000000000000" pitchFamily="50" charset="-128"/>
                <a:ea typeface="BIZ UDPゴシック" panose="020B0400000000000000" pitchFamily="50" charset="-128"/>
                <a:cs typeface="Gill Sans MT"/>
              </a:rPr>
              <a:t>2</a:t>
            </a:r>
            <a:r>
              <a:rPr sz="1050" spc="-5" dirty="0">
                <a:latin typeface="BIZ UDPゴシック" panose="020B0400000000000000" pitchFamily="50" charset="-128"/>
                <a:ea typeface="BIZ UDPゴシック" panose="020B0400000000000000" pitchFamily="50" charset="-128"/>
                <a:cs typeface="ＭＳ Ｐゴシック"/>
              </a:rPr>
              <a:t>月時点で </a:t>
            </a:r>
            <a:r>
              <a:rPr sz="1050" spc="-10" dirty="0">
                <a:latin typeface="BIZ UDPゴシック" panose="020B0400000000000000" pitchFamily="50" charset="-128"/>
                <a:ea typeface="BIZ UDPゴシック" panose="020B0400000000000000" pitchFamily="50" charset="-128"/>
                <a:cs typeface="Gill Sans MT"/>
              </a:rPr>
              <a:t>CEPI*¹</a:t>
            </a:r>
            <a:r>
              <a:rPr sz="1050" spc="-20" dirty="0">
                <a:latin typeface="BIZ UDPゴシック" panose="020B0400000000000000" pitchFamily="50" charset="-128"/>
                <a:ea typeface="BIZ UDPゴシック" panose="020B0400000000000000" pitchFamily="50" charset="-128"/>
                <a:cs typeface="ＭＳ Ｐゴシック"/>
              </a:rPr>
              <a:t>はワクチンの開発、臨床試験、製造を加速するため</a:t>
            </a:r>
            <a:r>
              <a:rPr sz="1050" dirty="0">
                <a:latin typeface="BIZ UDPゴシック" panose="020B0400000000000000" pitchFamily="50" charset="-128"/>
                <a:ea typeface="BIZ UDPゴシック" panose="020B0400000000000000" pitchFamily="50" charset="-128"/>
                <a:cs typeface="Gill Sans MT"/>
              </a:rPr>
              <a:t>830</a:t>
            </a:r>
            <a:r>
              <a:rPr sz="1050" spc="-15"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30"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Phase3</a:t>
            </a:r>
            <a:r>
              <a:rPr sz="1050" dirty="0">
                <a:latin typeface="BIZ UDPゴシック" panose="020B0400000000000000" pitchFamily="50" charset="-128"/>
                <a:ea typeface="BIZ UDPゴシック" panose="020B0400000000000000" pitchFamily="50" charset="-128"/>
                <a:cs typeface="ＭＳ Ｐゴシック"/>
              </a:rPr>
              <a:t>の</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a:p>
            <a:pPr marR="34925">
              <a:tabLst>
                <a:tab pos="228600" algn="l"/>
              </a:tabLst>
            </a:pPr>
            <a:r>
              <a:rPr lang="ja-JP" altLang="en-US" sz="1050" spc="-50" dirty="0">
                <a:latin typeface="BIZ UDPゴシック" panose="020B0400000000000000" pitchFamily="50" charset="-128"/>
                <a:ea typeface="BIZ UDPゴシック" panose="020B0400000000000000" pitchFamily="50" charset="-128"/>
                <a:cs typeface="Arial"/>
              </a:rPr>
              <a:t>　　　　 </a:t>
            </a:r>
            <a:r>
              <a:rPr sz="1050" spc="-50" dirty="0">
                <a:latin typeface="BIZ UDPゴシック" panose="020B0400000000000000" pitchFamily="50" charset="-128"/>
                <a:ea typeface="BIZ UDPゴシック" panose="020B0400000000000000" pitchFamily="50" charset="-128"/>
                <a:cs typeface="Arial"/>
              </a:rPr>
              <a:t>‒</a:t>
            </a:r>
            <a:r>
              <a:rPr lang="ja-JP" altLang="en-US" sz="1050" spc="-50"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Gill Sans MT"/>
              </a:rPr>
              <a:t>CureVac</a:t>
            </a:r>
            <a:r>
              <a:rPr sz="1050" dirty="0">
                <a:latin typeface="BIZ UDPゴシック" panose="020B0400000000000000" pitchFamily="50" charset="-128"/>
                <a:ea typeface="BIZ UDPゴシック" panose="020B0400000000000000" pitchFamily="50" charset="-128"/>
                <a:cs typeface="ＭＳ Ｐゴシック"/>
              </a:rPr>
              <a:t>は</a:t>
            </a:r>
            <a:r>
              <a:rPr sz="1050" spc="-10" dirty="0">
                <a:latin typeface="BIZ UDPゴシック" panose="020B0400000000000000" pitchFamily="50" charset="-128"/>
                <a:ea typeface="BIZ UDPゴシック" panose="020B0400000000000000" pitchFamily="50" charset="-128"/>
                <a:cs typeface="Gill Sans MT"/>
              </a:rPr>
              <a:t>mRNA</a:t>
            </a:r>
            <a:r>
              <a:rPr sz="1050" spc="-15" dirty="0">
                <a:latin typeface="BIZ UDPゴシック" panose="020B0400000000000000" pitchFamily="50" charset="-128"/>
                <a:ea typeface="BIZ UDPゴシック" panose="020B0400000000000000" pitchFamily="50" charset="-128"/>
                <a:cs typeface="ＭＳ Ｐゴシック"/>
              </a:rPr>
              <a:t>技術の分野に強みを持つバイオ医薬品企業で</a:t>
            </a:r>
            <a:r>
              <a:rPr sz="1050" spc="-10" dirty="0">
                <a:latin typeface="BIZ UDPゴシック" panose="020B0400000000000000" pitchFamily="50" charset="-128"/>
                <a:ea typeface="BIZ UDPゴシック" panose="020B0400000000000000" pitchFamily="50" charset="-128"/>
                <a:cs typeface="Gill Sans MT"/>
              </a:rPr>
              <a:t>20</a:t>
            </a:r>
            <a:r>
              <a:rPr sz="1050" spc="-20" dirty="0">
                <a:latin typeface="BIZ UDPゴシック" panose="020B0400000000000000" pitchFamily="50" charset="-128"/>
                <a:ea typeface="BIZ UDPゴシック" panose="020B0400000000000000" pitchFamily="50" charset="-128"/>
                <a:cs typeface="ＭＳ Ｐゴシック"/>
              </a:rPr>
              <a:t>年以上の経験を持つ</a:t>
            </a:r>
            <a:endParaRPr sz="1050" dirty="0">
              <a:latin typeface="BIZ UDPゴシック" panose="020B0400000000000000" pitchFamily="50" charset="-128"/>
              <a:ea typeface="BIZ UDPゴシック" panose="020B0400000000000000" pitchFamily="50" charset="-128"/>
              <a:cs typeface="ＭＳ Ｐゴシック"/>
            </a:endParaRPr>
          </a:p>
          <a:p>
            <a:pPr marL="172085" marR="5080" indent="-172720">
              <a:spcBef>
                <a:spcPts val="350"/>
              </a:spcBef>
              <a:buClr>
                <a:srgbClr val="007BC3"/>
              </a:buClr>
              <a:buFont typeface="Wingdings"/>
              <a:buChar char=""/>
              <a:tabLst>
                <a:tab pos="172720" algn="l"/>
              </a:tabLst>
            </a:pPr>
            <a:endParaRPr lang="en-US" sz="100" spc="-15" dirty="0">
              <a:latin typeface="BIZ UDPゴシック" panose="020B0400000000000000" pitchFamily="50" charset="-128"/>
              <a:ea typeface="BIZ UDPゴシック" panose="020B0400000000000000" pitchFamily="50" charset="-128"/>
              <a:cs typeface="ＭＳ Ｐゴシック"/>
            </a:endParaRPr>
          </a:p>
          <a:p>
            <a:pPr marL="172085" marR="5080" indent="-172720">
              <a:spcBef>
                <a:spcPts val="350"/>
              </a:spcBef>
              <a:buClr>
                <a:srgbClr val="007BC3"/>
              </a:buClr>
              <a:buFont typeface="Wingdings"/>
              <a:buChar char=""/>
              <a:tabLst>
                <a:tab pos="172720" algn="l"/>
              </a:tabLst>
            </a:pPr>
            <a:r>
              <a:rPr sz="1050" spc="-15" dirty="0">
                <a:latin typeface="BIZ UDPゴシック" panose="020B0400000000000000" pitchFamily="50" charset="-128"/>
                <a:ea typeface="BIZ UDPゴシック" panose="020B0400000000000000" pitchFamily="50" charset="-128"/>
                <a:cs typeface="ＭＳ Ｐゴシック"/>
              </a:rPr>
              <a:t>シンガポール経済開発庁はワクチン製造の機器や材料など用に</a:t>
            </a:r>
            <a:r>
              <a:rPr sz="1050" spc="-10" dirty="0">
                <a:latin typeface="BIZ UDPゴシック" panose="020B0400000000000000" pitchFamily="50" charset="-128"/>
                <a:ea typeface="BIZ UDPゴシック" panose="020B0400000000000000" pitchFamily="50" charset="-128"/>
                <a:cs typeface="Gill Sans MT"/>
              </a:rPr>
              <a:t>4,500</a:t>
            </a:r>
            <a:r>
              <a:rPr sz="1050" spc="-15"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20" dirty="0">
                <a:latin typeface="BIZ UDPゴシック" panose="020B0400000000000000" pitchFamily="50" charset="-128"/>
                <a:ea typeface="BIZ UDPゴシック" panose="020B0400000000000000" pitchFamily="50" charset="-128"/>
                <a:cs typeface="ＭＳ Ｐゴシック"/>
              </a:rPr>
              <a:t>と、ワクチン購入に</a:t>
            </a:r>
            <a:r>
              <a:rPr sz="1050" dirty="0">
                <a:latin typeface="BIZ UDPゴシック" panose="020B0400000000000000" pitchFamily="50" charset="-128"/>
                <a:ea typeface="BIZ UDPゴシック" panose="020B0400000000000000" pitchFamily="50" charset="-128"/>
                <a:cs typeface="Gill Sans MT"/>
              </a:rPr>
              <a:t>1</a:t>
            </a:r>
            <a:r>
              <a:rPr sz="1050"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7,500</a:t>
            </a:r>
            <a:r>
              <a:rPr sz="1050" dirty="0">
                <a:latin typeface="BIZ UDPゴシック" panose="020B0400000000000000" pitchFamily="50" charset="-128"/>
                <a:ea typeface="BIZ UDPゴシック" panose="020B0400000000000000" pitchFamily="50" charset="-128"/>
                <a:cs typeface="ＭＳ Ｐゴシック"/>
              </a:rPr>
              <a:t>万</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Phase2</a:t>
            </a:r>
            <a:r>
              <a:rPr sz="1050" dirty="0">
                <a:latin typeface="BIZ UDPゴシック" panose="020B0400000000000000" pitchFamily="50" charset="-128"/>
                <a:ea typeface="BIZ UDPゴシック" panose="020B0400000000000000" pitchFamily="50" charset="-128"/>
                <a:cs typeface="ＭＳ Ｐゴシック"/>
              </a:rPr>
              <a:t>の</a:t>
            </a:r>
            <a:r>
              <a:rPr sz="1050" spc="-10" dirty="0">
                <a:latin typeface="BIZ UDPゴシック" panose="020B0400000000000000" pitchFamily="50" charset="-128"/>
                <a:ea typeface="BIZ UDPゴシック" panose="020B0400000000000000" pitchFamily="50" charset="-128"/>
                <a:cs typeface="Gill Sans MT"/>
              </a:rPr>
              <a:t>mRNA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7" name="object 27"/>
          <p:cNvSpPr txBox="1"/>
          <p:nvPr/>
        </p:nvSpPr>
        <p:spPr>
          <a:xfrm>
            <a:off x="4071869" y="4270129"/>
            <a:ext cx="8018531" cy="498213"/>
          </a:xfrm>
          <a:prstGeom prst="rect">
            <a:avLst/>
          </a:prstGeom>
        </p:spPr>
        <p:txBody>
          <a:bodyPr vert="horz" wrap="square" lIns="0" tIns="13335" rIns="0" bIns="0" rtlCol="0">
            <a:spAutoFit/>
          </a:bodyPr>
          <a:lstStyle/>
          <a:p>
            <a:pPr marL="210185" indent="-172720">
              <a:spcBef>
                <a:spcPts val="105"/>
              </a:spcBef>
              <a:buClr>
                <a:srgbClr val="007BC3"/>
              </a:buClr>
              <a:buFont typeface="Wingdings"/>
              <a:buChar char=""/>
              <a:tabLst>
                <a:tab pos="210820" algn="l"/>
              </a:tabLst>
            </a:pPr>
            <a:r>
              <a:rPr sz="1050" spc="-10" dirty="0">
                <a:latin typeface="BIZ UDPゴシック" panose="020B0400000000000000" pitchFamily="50" charset="-128"/>
                <a:ea typeface="BIZ UDPゴシック" panose="020B0400000000000000" pitchFamily="50" charset="-128"/>
                <a:cs typeface="Gill Sans MT"/>
              </a:rPr>
              <a:t>BARDA*</a:t>
            </a:r>
            <a:r>
              <a:rPr sz="1050" spc="-15" baseline="23809" dirty="0">
                <a:latin typeface="BIZ UDPゴシック" panose="020B0400000000000000" pitchFamily="50" charset="-128"/>
                <a:ea typeface="BIZ UDPゴシック" panose="020B0400000000000000" pitchFamily="50" charset="-128"/>
                <a:cs typeface="Gill Sans MT"/>
              </a:rPr>
              <a:t>3</a:t>
            </a:r>
            <a:r>
              <a:rPr sz="1050" spc="-15" dirty="0">
                <a:latin typeface="BIZ UDPゴシック" panose="020B0400000000000000" pitchFamily="50" charset="-128"/>
                <a:ea typeface="BIZ UDPゴシック" panose="020B0400000000000000" pitchFamily="50" charset="-128"/>
                <a:cs typeface="ＭＳ Ｐゴシック"/>
              </a:rPr>
              <a:t>と共同で、ワクチンの研究，開発，臨床試験に</a:t>
            </a:r>
            <a:r>
              <a:rPr sz="1050" spc="-10" dirty="0">
                <a:latin typeface="BIZ UDPゴシック" panose="020B0400000000000000" pitchFamily="50" charset="-128"/>
                <a:ea typeface="BIZ UDPゴシック" panose="020B0400000000000000" pitchFamily="50" charset="-128"/>
                <a:cs typeface="Gill Sans MT"/>
              </a:rPr>
              <a:t>10</a:t>
            </a:r>
            <a:r>
              <a:rPr sz="1050"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25" dirty="0">
                <a:latin typeface="BIZ UDPゴシック" panose="020B0400000000000000" pitchFamily="50" charset="-128"/>
                <a:ea typeface="BIZ UDPゴシック" panose="020B0400000000000000" pitchFamily="50" charset="-128"/>
                <a:cs typeface="ＭＳ Ｐゴシック"/>
              </a:rPr>
              <a:t>以上を出資</a:t>
            </a:r>
            <a:endParaRPr sz="1050" dirty="0">
              <a:latin typeface="BIZ UDPゴシック" panose="020B0400000000000000" pitchFamily="50" charset="-128"/>
              <a:ea typeface="BIZ UDPゴシック" panose="020B0400000000000000" pitchFamily="50" charset="-128"/>
              <a:cs typeface="ＭＳ Ｐゴシック"/>
            </a:endParaRPr>
          </a:p>
          <a:p>
            <a:pPr marL="210185" indent="-172720">
              <a:buClr>
                <a:srgbClr val="007BC3"/>
              </a:buClr>
              <a:buFont typeface="Wingdings"/>
              <a:buChar char=""/>
              <a:tabLst>
                <a:tab pos="210820" algn="l"/>
              </a:tabLst>
            </a:pPr>
            <a:r>
              <a:rPr sz="1050" spc="-25" dirty="0">
                <a:latin typeface="BIZ UDPゴシック" panose="020B0400000000000000" pitchFamily="50" charset="-128"/>
                <a:ea typeface="BIZ UDPゴシック" panose="020B0400000000000000" pitchFamily="50" charset="-128"/>
                <a:cs typeface="ＭＳ Ｐゴシック"/>
              </a:rPr>
              <a:t>開発したウイルスベクターワクチンは上市済み</a:t>
            </a:r>
            <a:endParaRPr sz="1050" dirty="0">
              <a:latin typeface="BIZ UDPゴシック" panose="020B0400000000000000" pitchFamily="50" charset="-128"/>
              <a:ea typeface="BIZ UDPゴシック" panose="020B0400000000000000" pitchFamily="50" charset="-128"/>
              <a:cs typeface="ＭＳ Ｐゴシック"/>
            </a:endParaRPr>
          </a:p>
          <a:p>
            <a:pPr marL="495300"/>
            <a:r>
              <a:rPr sz="1050" spc="75" dirty="0">
                <a:latin typeface="BIZ UDPゴシック" panose="020B0400000000000000" pitchFamily="50" charset="-128"/>
                <a:ea typeface="BIZ UDPゴシック" panose="020B0400000000000000" pitchFamily="50" charset="-128"/>
                <a:cs typeface="Arial"/>
              </a:rPr>
              <a:t>‒  </a:t>
            </a:r>
            <a:r>
              <a:rPr sz="1050" spc="-10" dirty="0">
                <a:latin typeface="BIZ UDPゴシック" panose="020B0400000000000000" pitchFamily="50" charset="-128"/>
                <a:ea typeface="BIZ UDPゴシック" panose="020B0400000000000000" pitchFamily="50" charset="-128"/>
                <a:cs typeface="ＭＳ Ｐゴシック"/>
              </a:rPr>
              <a:t>傘下のヤンセンファーマの</a:t>
            </a:r>
            <a:r>
              <a:rPr sz="1050" spc="-10" dirty="0">
                <a:latin typeface="BIZ UDPゴシック" panose="020B0400000000000000" pitchFamily="50" charset="-128"/>
                <a:ea typeface="BIZ UDPゴシック" panose="020B0400000000000000" pitchFamily="50" charset="-128"/>
                <a:cs typeface="Gill Sans MT"/>
              </a:rPr>
              <a:t>AdVac</a:t>
            </a:r>
            <a:r>
              <a:rPr sz="1050" spc="-20" dirty="0">
                <a:latin typeface="BIZ UDPゴシック" panose="020B0400000000000000" pitchFamily="50" charset="-128"/>
                <a:ea typeface="BIZ UDPゴシック" panose="020B0400000000000000" pitchFamily="50" charset="-128"/>
                <a:cs typeface="ＭＳ Ｐゴシック"/>
              </a:rPr>
              <a:t>ワクチンプラットフォームを活用</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8" name="object 28"/>
          <p:cNvSpPr txBox="1"/>
          <p:nvPr/>
        </p:nvSpPr>
        <p:spPr>
          <a:xfrm>
            <a:off x="4097268" y="4794928"/>
            <a:ext cx="7993132" cy="498213"/>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15" dirty="0">
                <a:latin typeface="BIZ UDPゴシック" panose="020B0400000000000000" pitchFamily="50" charset="-128"/>
                <a:ea typeface="BIZ UDPゴシック" panose="020B0400000000000000" pitchFamily="50" charset="-128"/>
                <a:cs typeface="ＭＳ Ｐゴシック"/>
              </a:rPr>
              <a:t>米、英等が開発を支援。英からの出資が最大で、英国政府は約</a:t>
            </a:r>
            <a:r>
              <a:rPr sz="1050" spc="-10" dirty="0">
                <a:latin typeface="BIZ UDPゴシック" panose="020B0400000000000000" pitchFamily="50" charset="-128"/>
                <a:ea typeface="BIZ UDPゴシック" panose="020B0400000000000000" pitchFamily="50" charset="-128"/>
                <a:cs typeface="Gill Sans MT"/>
              </a:rPr>
              <a:t>3900</a:t>
            </a:r>
            <a:r>
              <a:rPr sz="1050" spc="-20" dirty="0">
                <a:latin typeface="BIZ UDPゴシック" panose="020B0400000000000000" pitchFamily="50" charset="-128"/>
                <a:ea typeface="BIZ UDPゴシック" panose="020B0400000000000000" pitchFamily="50" charset="-128"/>
                <a:cs typeface="ＭＳ Ｐゴシック"/>
              </a:rPr>
              <a:t>万ポンドの資金提供</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開発したウイルスベクターワクチンは上市済み</a:t>
            </a:r>
            <a:r>
              <a:rPr sz="1050" spc="-15" dirty="0">
                <a:latin typeface="BIZ UDPゴシック" panose="020B0400000000000000" pitchFamily="50" charset="-128"/>
                <a:ea typeface="BIZ UDPゴシック" panose="020B0400000000000000" pitchFamily="50" charset="-128"/>
                <a:cs typeface="ＭＳ Ｐゴシック"/>
              </a:rPr>
              <a:t>（先進国で承認されている</a:t>
            </a:r>
            <a:r>
              <a:rPr sz="1050" dirty="0">
                <a:latin typeface="BIZ UDPゴシック" panose="020B0400000000000000" pitchFamily="50" charset="-128"/>
                <a:ea typeface="BIZ UDPゴシック" panose="020B0400000000000000" pitchFamily="50" charset="-128"/>
                <a:cs typeface="Gill Sans MT"/>
              </a:rPr>
              <a:t>2</a:t>
            </a:r>
            <a:r>
              <a:rPr sz="1050" spc="-15" dirty="0">
                <a:latin typeface="BIZ UDPゴシック" panose="020B0400000000000000" pitchFamily="50" charset="-128"/>
                <a:ea typeface="BIZ UDPゴシック" panose="020B0400000000000000" pitchFamily="50" charset="-128"/>
                <a:cs typeface="ＭＳ Ｐゴシック"/>
              </a:rPr>
              <a:t>製品のうちの一つ</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469265"/>
            <a:r>
              <a:rPr sz="1050" spc="245" dirty="0">
                <a:latin typeface="BIZ UDPゴシック" panose="020B0400000000000000" pitchFamily="50" charset="-128"/>
                <a:ea typeface="BIZ UDPゴシック" panose="020B0400000000000000" pitchFamily="50" charset="-128"/>
                <a:cs typeface="Arial"/>
              </a:rPr>
              <a:t>‒ </a:t>
            </a:r>
            <a:r>
              <a:rPr sz="1050" spc="-20" dirty="0">
                <a:latin typeface="BIZ UDPゴシック" panose="020B0400000000000000" pitchFamily="50" charset="-128"/>
                <a:ea typeface="BIZ UDPゴシック" panose="020B0400000000000000" pitchFamily="50" charset="-128"/>
                <a:cs typeface="ＭＳ Ｐゴシック"/>
              </a:rPr>
              <a:t>エボラ出血熱の大流行後に次のパンデミック用に練られていた計画を活用</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9" name="object 29"/>
          <p:cNvSpPr txBox="1"/>
          <p:nvPr/>
        </p:nvSpPr>
        <p:spPr>
          <a:xfrm>
            <a:off x="4097268" y="5399736"/>
            <a:ext cx="7993132" cy="336631"/>
          </a:xfrm>
          <a:prstGeom prst="rect">
            <a:avLst/>
          </a:prstGeom>
        </p:spPr>
        <p:txBody>
          <a:bodyPr vert="horz" wrap="square" lIns="0" tIns="13335" rIns="0" bIns="0" rtlCol="0">
            <a:spAutoFit/>
          </a:bodyPr>
          <a:lstStyle/>
          <a:p>
            <a:pPr marL="184785" indent="-172720">
              <a:spcBef>
                <a:spcPts val="105"/>
              </a:spcBef>
              <a:buClr>
                <a:srgbClr val="007BC3"/>
              </a:buClr>
              <a:buFont typeface="Wingdings"/>
              <a:buChar char=""/>
              <a:tabLst>
                <a:tab pos="185420" algn="l"/>
              </a:tabLst>
            </a:pPr>
            <a:r>
              <a:rPr sz="1050" spc="-20" dirty="0">
                <a:latin typeface="BIZ UDPゴシック" panose="020B0400000000000000" pitchFamily="50" charset="-128"/>
                <a:ea typeface="BIZ UDPゴシック" panose="020B0400000000000000" pitchFamily="50" charset="-128"/>
                <a:cs typeface="ＭＳ Ｐゴシック"/>
              </a:rPr>
              <a:t>米国政府は研究、臨床試験、製造のために</a:t>
            </a:r>
            <a:r>
              <a:rPr sz="1050" spc="-10" dirty="0">
                <a:latin typeface="BIZ UDPゴシック" panose="020B0400000000000000" pitchFamily="50" charset="-128"/>
                <a:ea typeface="BIZ UDPゴシック" panose="020B0400000000000000" pitchFamily="50" charset="-128"/>
                <a:cs typeface="Gill Sans MT"/>
              </a:rPr>
              <a:t>1.43</a:t>
            </a:r>
            <a:r>
              <a:rPr sz="1050" spc="-15" dirty="0">
                <a:latin typeface="BIZ UDPゴシック" panose="020B0400000000000000" pitchFamily="50" charset="-128"/>
                <a:ea typeface="BIZ UDPゴシック" panose="020B0400000000000000" pitchFamily="50" charset="-128"/>
                <a:cs typeface="ＭＳ Ｐゴシック"/>
              </a:rPr>
              <a:t>億</a:t>
            </a:r>
            <a:r>
              <a:rPr sz="1050" spc="-10" dirty="0">
                <a:latin typeface="BIZ UDPゴシック" panose="020B0400000000000000" pitchFamily="50" charset="-128"/>
                <a:ea typeface="BIZ UDPゴシック" panose="020B0400000000000000" pitchFamily="50" charset="-128"/>
                <a:cs typeface="Gill Sans MT"/>
              </a:rPr>
              <a:t>USD</a:t>
            </a:r>
            <a:r>
              <a:rPr sz="1050" spc="-30" dirty="0">
                <a:latin typeface="BIZ UDPゴシック" panose="020B0400000000000000" pitchFamily="50" charset="-128"/>
                <a:ea typeface="BIZ UDPゴシック" panose="020B0400000000000000" pitchFamily="50" charset="-128"/>
                <a:cs typeface="ＭＳ Ｐゴシック"/>
              </a:rPr>
              <a:t>を支援</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Phase</a:t>
            </a:r>
            <a:r>
              <a:rPr sz="1050" spc="-15" dirty="0">
                <a:latin typeface="BIZ UDPゴシック" panose="020B0400000000000000" pitchFamily="50" charset="-128"/>
                <a:ea typeface="BIZ UDPゴシック" panose="020B0400000000000000" pitchFamily="50" charset="-128"/>
                <a:cs typeface="Gill Sans MT"/>
              </a:rPr>
              <a:t> </a:t>
            </a:r>
            <a:r>
              <a:rPr sz="1050" dirty="0">
                <a:latin typeface="BIZ UDPゴシック" panose="020B0400000000000000" pitchFamily="50" charset="-128"/>
                <a:ea typeface="BIZ UDPゴシック" panose="020B0400000000000000" pitchFamily="50" charset="-128"/>
                <a:cs typeface="Gill Sans MT"/>
              </a:rPr>
              <a:t>I</a:t>
            </a:r>
            <a:r>
              <a:rPr sz="1050" spc="-15" dirty="0">
                <a:latin typeface="BIZ UDPゴシック" panose="020B0400000000000000" pitchFamily="50" charset="-128"/>
                <a:ea typeface="BIZ UDPゴシック" panose="020B0400000000000000" pitchFamily="50" charset="-128"/>
                <a:cs typeface="ＭＳ Ｐゴシック"/>
              </a:rPr>
              <a:t>のウイルスベクターワクチン「</a:t>
            </a:r>
            <a:r>
              <a:rPr sz="1050" dirty="0">
                <a:latin typeface="BIZ UDPゴシック" panose="020B0400000000000000" pitchFamily="50" charset="-128"/>
                <a:ea typeface="BIZ UDPゴシック" panose="020B0400000000000000" pitchFamily="50" charset="-128"/>
                <a:cs typeface="Gill Sans MT"/>
              </a:rPr>
              <a:t>Merck</a:t>
            </a:r>
            <a:r>
              <a:rPr sz="1050" spc="-30" dirty="0">
                <a:latin typeface="BIZ UDPゴシック" panose="020B0400000000000000" pitchFamily="50" charset="-128"/>
                <a:ea typeface="BIZ UDPゴシック" panose="020B0400000000000000" pitchFamily="50" charset="-128"/>
                <a:cs typeface="Gill Sans MT"/>
              </a:rPr>
              <a:t> </a:t>
            </a:r>
            <a:r>
              <a:rPr sz="1050" spc="-10" dirty="0">
                <a:latin typeface="BIZ UDPゴシック" panose="020B0400000000000000" pitchFamily="50" charset="-128"/>
                <a:ea typeface="BIZ UDPゴシック" panose="020B0400000000000000" pitchFamily="50" charset="-128"/>
                <a:cs typeface="Gill Sans MT"/>
              </a:rPr>
              <a:t>V590</a:t>
            </a:r>
            <a:r>
              <a:rPr sz="1050" spc="-5" dirty="0">
                <a:latin typeface="BIZ UDPゴシック" panose="020B0400000000000000" pitchFamily="50" charset="-128"/>
                <a:ea typeface="BIZ UDPゴシック" panose="020B0400000000000000" pitchFamily="50" charset="-128"/>
                <a:cs typeface="ＭＳ Ｐゴシック"/>
              </a:rPr>
              <a:t>」を開発</a:t>
            </a:r>
            <a:r>
              <a:rPr sz="105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Gill Sans MT"/>
              </a:rPr>
              <a:t>2021</a:t>
            </a:r>
            <a:r>
              <a:rPr sz="1050" spc="-15" dirty="0">
                <a:latin typeface="BIZ UDPゴシック" panose="020B0400000000000000" pitchFamily="50" charset="-128"/>
                <a:ea typeface="BIZ UDPゴシック" panose="020B0400000000000000" pitchFamily="50" charset="-128"/>
                <a:cs typeface="ＭＳ Ｐゴシック"/>
              </a:rPr>
              <a:t>年１月時点では開発中止</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30" name="object 30"/>
          <p:cNvSpPr txBox="1"/>
          <p:nvPr/>
        </p:nvSpPr>
        <p:spPr>
          <a:xfrm>
            <a:off x="605608" y="1671447"/>
            <a:ext cx="1271270" cy="1992853"/>
          </a:xfrm>
          <a:prstGeom prst="rect">
            <a:avLst/>
          </a:prstGeom>
          <a:solidFill>
            <a:schemeClr val="accent4">
              <a:lumMod val="40000"/>
              <a:lumOff val="60000"/>
            </a:schemeClr>
          </a:solidFill>
        </p:spPr>
        <p:txBody>
          <a:bodyPr vert="horz" wrap="square" lIns="0" tIns="0" rIns="0" bIns="0" rtlCol="0">
            <a:spAutoFit/>
          </a:bodyPr>
          <a:lstStyle/>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spcBef>
                <a:spcPts val="25"/>
              </a:spcBef>
            </a:pPr>
            <a:endParaRPr sz="1150" dirty="0">
              <a:latin typeface="BIZ UDPゴシック" panose="020B0400000000000000" pitchFamily="50" charset="-128"/>
              <a:ea typeface="BIZ UDPゴシック" panose="020B0400000000000000" pitchFamily="50" charset="-128"/>
              <a:cs typeface="Times New Roman"/>
            </a:endParaRPr>
          </a:p>
          <a:p>
            <a:pPr marL="159385"/>
            <a:r>
              <a:rPr sz="1100" b="1" spc="-10" dirty="0" err="1">
                <a:latin typeface="BIZ UDPゴシック" panose="020B0400000000000000" pitchFamily="50" charset="-128"/>
                <a:ea typeface="BIZ UDPゴシック" panose="020B0400000000000000" pitchFamily="50" charset="-128"/>
                <a:cs typeface="Gill Sans MT"/>
              </a:rPr>
              <a:t>mRNA</a:t>
            </a:r>
            <a:r>
              <a:rPr sz="1100" b="1" spc="-25" dirty="0" err="1">
                <a:latin typeface="BIZ UDPゴシック" panose="020B0400000000000000" pitchFamily="50" charset="-128"/>
                <a:ea typeface="BIZ UDPゴシック" panose="020B0400000000000000" pitchFamily="50" charset="-128"/>
                <a:cs typeface="ＭＳ Ｐゴシック"/>
              </a:rPr>
              <a:t>ワクチン</a:t>
            </a:r>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lang="en-US" sz="1100" b="1" spc="-25" dirty="0">
              <a:latin typeface="BIZ UDPゴシック" panose="020B0400000000000000" pitchFamily="50" charset="-128"/>
              <a:ea typeface="BIZ UDPゴシック" panose="020B0400000000000000" pitchFamily="50" charset="-128"/>
              <a:cs typeface="ＭＳ Ｐゴシック"/>
            </a:endParaRPr>
          </a:p>
          <a:p>
            <a:pPr marL="159385"/>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1" name="object 31"/>
          <p:cNvSpPr txBox="1"/>
          <p:nvPr/>
        </p:nvSpPr>
        <p:spPr>
          <a:xfrm>
            <a:off x="605608" y="4297298"/>
            <a:ext cx="1271270" cy="1415772"/>
          </a:xfrm>
          <a:prstGeom prst="rect">
            <a:avLst/>
          </a:prstGeom>
          <a:solidFill>
            <a:schemeClr val="accent4">
              <a:lumMod val="40000"/>
              <a:lumOff val="60000"/>
            </a:schemeClr>
          </a:solidFill>
        </p:spPr>
        <p:txBody>
          <a:bodyPr vert="horz" wrap="square" lIns="0" tIns="0" rIns="0" bIns="0" rtlCol="0">
            <a:spAutoFit/>
          </a:bodyPr>
          <a:lstStyle/>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a:lnSpc>
                <a:spcPct val="100000"/>
              </a:lnSpc>
            </a:pPr>
            <a:endParaRPr sz="1300" dirty="0">
              <a:latin typeface="BIZ UDPゴシック" panose="020B0400000000000000" pitchFamily="50" charset="-128"/>
              <a:ea typeface="BIZ UDPゴシック" panose="020B0400000000000000" pitchFamily="50" charset="-128"/>
              <a:cs typeface="Times New Roman"/>
            </a:endParaRPr>
          </a:p>
          <a:p>
            <a:pPr marL="229235">
              <a:spcBef>
                <a:spcPts val="765"/>
              </a:spcBef>
            </a:pPr>
            <a:r>
              <a:rPr sz="1100" b="1" dirty="0">
                <a:latin typeface="BIZ UDPゴシック" panose="020B0400000000000000" pitchFamily="50" charset="-128"/>
                <a:ea typeface="BIZ UDPゴシック" panose="020B0400000000000000" pitchFamily="50" charset="-128"/>
                <a:cs typeface="Gill Sans MT"/>
              </a:rPr>
              <a:t>VV*</a:t>
            </a:r>
            <a:r>
              <a:rPr sz="1050" b="1" baseline="27777" dirty="0">
                <a:latin typeface="BIZ UDPゴシック" panose="020B0400000000000000" pitchFamily="50" charset="-128"/>
                <a:ea typeface="BIZ UDPゴシック" panose="020B0400000000000000" pitchFamily="50" charset="-128"/>
                <a:cs typeface="Gill Sans MT"/>
              </a:rPr>
              <a:t>2</a:t>
            </a:r>
            <a:r>
              <a:rPr sz="1100" b="1" spc="-30" dirty="0">
                <a:latin typeface="BIZ UDPゴシック" panose="020B0400000000000000" pitchFamily="50" charset="-128"/>
                <a:ea typeface="BIZ UDPゴシック" panose="020B0400000000000000" pitchFamily="50" charset="-128"/>
                <a:cs typeface="ＭＳ Ｐゴシック"/>
              </a:rPr>
              <a:t>ワクチン</a:t>
            </a:r>
            <a:endParaRPr lang="en-US" sz="1100" b="1" spc="-30" dirty="0">
              <a:latin typeface="BIZ UDPゴシック" panose="020B0400000000000000" pitchFamily="50" charset="-128"/>
              <a:ea typeface="BIZ UDPゴシック" panose="020B0400000000000000" pitchFamily="50" charset="-128"/>
              <a:cs typeface="ＭＳ Ｐゴシック"/>
            </a:endParaRPr>
          </a:p>
          <a:p>
            <a:pPr marL="229235">
              <a:spcBef>
                <a:spcPts val="765"/>
              </a:spcBef>
            </a:pPr>
            <a:endParaRPr lang="en-US" sz="1100" b="1" spc="-30" dirty="0">
              <a:latin typeface="BIZ UDPゴシック" panose="020B0400000000000000" pitchFamily="50" charset="-128"/>
              <a:ea typeface="BIZ UDPゴシック" panose="020B0400000000000000" pitchFamily="50" charset="-128"/>
              <a:cs typeface="ＭＳ Ｐゴシック"/>
            </a:endParaRPr>
          </a:p>
          <a:p>
            <a:pPr marL="229235">
              <a:spcBef>
                <a:spcPts val="765"/>
              </a:spcBef>
            </a:pP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2" name="object 32"/>
          <p:cNvSpPr txBox="1"/>
          <p:nvPr/>
        </p:nvSpPr>
        <p:spPr>
          <a:xfrm>
            <a:off x="2200633" y="3934632"/>
            <a:ext cx="1787263" cy="182101"/>
          </a:xfrm>
          <a:prstGeom prst="rect">
            <a:avLst/>
          </a:prstGeom>
        </p:spPr>
        <p:txBody>
          <a:bodyPr vert="horz" wrap="square" lIns="0" tIns="12700" rIns="0" bIns="0" rtlCol="0">
            <a:spAutoFit/>
          </a:bodyPr>
          <a:lstStyle/>
          <a:p>
            <a:pPr marL="12700">
              <a:spcBef>
                <a:spcPts val="100"/>
              </a:spcBef>
            </a:pPr>
            <a:r>
              <a:rPr sz="1100" b="1" dirty="0">
                <a:latin typeface="BIZ UDPゴシック" panose="020B0400000000000000" pitchFamily="50" charset="-128"/>
                <a:ea typeface="BIZ UDPゴシック" panose="020B0400000000000000" pitchFamily="50" charset="-128"/>
                <a:cs typeface="Gill Sans MT"/>
              </a:rPr>
              <a:t>VLP</a:t>
            </a:r>
            <a:r>
              <a:rPr sz="1100" b="1" spc="90" dirty="0">
                <a:latin typeface="BIZ UDPゴシック" panose="020B0400000000000000" pitchFamily="50" charset="-128"/>
                <a:ea typeface="BIZ UDPゴシック" panose="020B0400000000000000" pitchFamily="50" charset="-128"/>
                <a:cs typeface="Gill Sans MT"/>
              </a:rPr>
              <a:t> </a:t>
            </a:r>
            <a:r>
              <a:rPr sz="1100" b="1" spc="-10" dirty="0">
                <a:latin typeface="BIZ UDPゴシック" panose="020B0400000000000000" pitchFamily="50" charset="-128"/>
                <a:ea typeface="BIZ UDPゴシック" panose="020B0400000000000000" pitchFamily="50" charset="-128"/>
                <a:cs typeface="Gill Sans MT"/>
              </a:rPr>
              <a:t>therapeutics</a:t>
            </a:r>
            <a:r>
              <a:rPr sz="1100" b="1" spc="-10" dirty="0">
                <a:latin typeface="BIZ UDPゴシック" panose="020B0400000000000000" pitchFamily="50" charset="-128"/>
                <a:ea typeface="BIZ UDPゴシック" panose="020B0400000000000000" pitchFamily="50" charset="-128"/>
                <a:cs typeface="ＭＳ Ｐゴシック"/>
              </a:rPr>
              <a:t>（</a:t>
            </a:r>
            <a:r>
              <a:rPr sz="1100" b="1" spc="-20" dirty="0">
                <a:latin typeface="BIZ UDPゴシック" panose="020B0400000000000000" pitchFamily="50" charset="-128"/>
                <a:ea typeface="BIZ UDPゴシック" panose="020B0400000000000000" pitchFamily="50" charset="-128"/>
                <a:cs typeface="ＭＳ Ｐゴシック"/>
              </a:rPr>
              <a:t>米</a:t>
            </a:r>
            <a:r>
              <a:rPr sz="1100" b="1" spc="-50" dirty="0">
                <a:latin typeface="BIZ UDPゴシック" panose="020B0400000000000000" pitchFamily="50" charset="-128"/>
                <a:ea typeface="BIZ UDPゴシック" panose="020B0400000000000000" pitchFamily="50" charset="-128"/>
                <a:cs typeface="ＭＳ Ｐゴシック"/>
              </a:rPr>
              <a: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3" name="object 33"/>
          <p:cNvSpPr/>
          <p:nvPr/>
        </p:nvSpPr>
        <p:spPr>
          <a:xfrm>
            <a:off x="2019880" y="3734942"/>
            <a:ext cx="7730490" cy="0"/>
          </a:xfrm>
          <a:custGeom>
            <a:avLst/>
            <a:gdLst/>
            <a:ahLst/>
            <a:cxnLst/>
            <a:rect l="l" t="t" r="r" b="b"/>
            <a:pathLst>
              <a:path w="7730490">
                <a:moveTo>
                  <a:pt x="0" y="0"/>
                </a:moveTo>
                <a:lnTo>
                  <a:pt x="7730223" y="0"/>
                </a:lnTo>
              </a:path>
            </a:pathLst>
          </a:custGeom>
          <a:ln w="12192">
            <a:solidFill>
              <a:srgbClr val="C7C5C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4" name="object 34"/>
          <p:cNvSpPr txBox="1"/>
          <p:nvPr/>
        </p:nvSpPr>
        <p:spPr>
          <a:xfrm>
            <a:off x="4097269" y="3835760"/>
            <a:ext cx="8018531" cy="336631"/>
          </a:xfrm>
          <a:prstGeom prst="rect">
            <a:avLst/>
          </a:prstGeom>
        </p:spPr>
        <p:txBody>
          <a:bodyPr vert="horz" wrap="square" lIns="0" tIns="13335" rIns="0" bIns="0" rtlCol="0">
            <a:spAutoFit/>
          </a:bodyPr>
          <a:lstStyle/>
          <a:p>
            <a:pPr marL="184785" marR="5080" indent="-172720">
              <a:spcBef>
                <a:spcPts val="105"/>
              </a:spcBef>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AMED</a:t>
            </a:r>
            <a:r>
              <a:rPr sz="1050" spc="-5" dirty="0">
                <a:latin typeface="BIZ UDPゴシック" panose="020B0400000000000000" pitchFamily="50" charset="-128"/>
                <a:ea typeface="BIZ UDPゴシック" panose="020B0400000000000000" pitchFamily="50" charset="-128"/>
                <a:cs typeface="ＭＳ Ｐゴシック"/>
              </a:rPr>
              <a:t>事業名：令和</a:t>
            </a:r>
            <a:r>
              <a:rPr sz="1050" spc="-15" dirty="0">
                <a:latin typeface="BIZ UDPゴシック" panose="020B0400000000000000" pitchFamily="50" charset="-128"/>
                <a:ea typeface="BIZ UDPゴシック" panose="020B0400000000000000" pitchFamily="50" charset="-128"/>
                <a:cs typeface="Gill Sans MT"/>
              </a:rPr>
              <a:t>2</a:t>
            </a:r>
            <a:r>
              <a:rPr sz="1050" spc="-20" dirty="0">
                <a:latin typeface="BIZ UDPゴシック" panose="020B0400000000000000" pitchFamily="50" charset="-128"/>
                <a:ea typeface="BIZ UDPゴシック" panose="020B0400000000000000" pitchFamily="50" charset="-128"/>
                <a:cs typeface="ＭＳ Ｐゴシック"/>
              </a:rPr>
              <a:t>年度 「新型コロナウイルス感染症</a:t>
            </a:r>
            <a:r>
              <a:rPr sz="1050" spc="-10" dirty="0">
                <a:latin typeface="BIZ UDPゴシック" panose="020B0400000000000000" pitchFamily="50" charset="-128"/>
                <a:ea typeface="BIZ UDPゴシック" panose="020B0400000000000000" pitchFamily="50" charset="-128"/>
                <a:cs typeface="ＭＳ Ｐゴシック"/>
              </a:rPr>
              <a:t>（</a:t>
            </a:r>
            <a:r>
              <a:rPr sz="1050" spc="-10" dirty="0">
                <a:latin typeface="BIZ UDPゴシック" panose="020B0400000000000000" pitchFamily="50" charset="-128"/>
                <a:ea typeface="BIZ UDPゴシック" panose="020B0400000000000000" pitchFamily="50" charset="-128"/>
                <a:cs typeface="Gill Sans MT"/>
              </a:rPr>
              <a:t>COVID-</a:t>
            </a:r>
            <a:r>
              <a:rPr sz="1050" dirty="0">
                <a:latin typeface="BIZ UDPゴシック" panose="020B0400000000000000" pitchFamily="50" charset="-128"/>
                <a:ea typeface="BIZ UDPゴシック" panose="020B0400000000000000" pitchFamily="50" charset="-128"/>
                <a:cs typeface="Gill Sans MT"/>
              </a:rPr>
              <a:t>19</a:t>
            </a:r>
            <a:r>
              <a:rPr sz="1050" dirty="0">
                <a:latin typeface="BIZ UDPゴシック" panose="020B0400000000000000" pitchFamily="50" charset="-128"/>
                <a:ea typeface="BIZ UDPゴシック" panose="020B0400000000000000" pitchFamily="50" charset="-128"/>
                <a:cs typeface="ＭＳ Ｐゴシック"/>
              </a:rPr>
              <a:t>）</a:t>
            </a:r>
            <a:r>
              <a:rPr sz="1050" spc="-15" dirty="0">
                <a:latin typeface="BIZ UDPゴシック" panose="020B0400000000000000" pitchFamily="50" charset="-128"/>
                <a:ea typeface="BIZ UDPゴシック" panose="020B0400000000000000" pitchFamily="50" charset="-128"/>
                <a:cs typeface="ＭＳ Ｐゴシック"/>
              </a:rPr>
              <a:t>に対するワクチン開発」</a:t>
            </a:r>
            <a:r>
              <a:rPr sz="105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Gill Sans MT"/>
              </a:rPr>
              <a:t>2</a:t>
            </a:r>
            <a:r>
              <a:rPr sz="1050" spc="-50" dirty="0">
                <a:latin typeface="BIZ UDPゴシック" panose="020B0400000000000000" pitchFamily="50" charset="-128"/>
                <a:ea typeface="BIZ UDPゴシック" panose="020B0400000000000000" pitchFamily="50" charset="-128"/>
                <a:cs typeface="ＭＳ Ｐゴシック"/>
              </a:rPr>
              <a:t>次</a:t>
            </a:r>
            <a:r>
              <a:rPr sz="1050" dirty="0">
                <a:latin typeface="BIZ UDPゴシック" panose="020B0400000000000000" pitchFamily="50" charset="-128"/>
                <a:ea typeface="BIZ UDPゴシック" panose="020B0400000000000000" pitchFamily="50" charset="-128"/>
                <a:cs typeface="ＭＳ Ｐゴシック"/>
              </a:rPr>
              <a:t>公募）</a:t>
            </a:r>
            <a:r>
              <a:rPr sz="1050" spc="-20" dirty="0">
                <a:latin typeface="BIZ UDPゴシック" panose="020B0400000000000000" pitchFamily="50" charset="-128"/>
                <a:ea typeface="BIZ UDPゴシック" panose="020B0400000000000000" pitchFamily="50" charset="-128"/>
                <a:cs typeface="ＭＳ Ｐゴシック"/>
              </a:rPr>
              <a:t>に採択された</a:t>
            </a:r>
            <a:endParaRPr sz="1050" dirty="0">
              <a:latin typeface="BIZ UDPゴシック" panose="020B0400000000000000" pitchFamily="50" charset="-128"/>
              <a:ea typeface="BIZ UDPゴシック" panose="020B0400000000000000" pitchFamily="50" charset="-128"/>
              <a:cs typeface="ＭＳ Ｐゴシック"/>
            </a:endParaRPr>
          </a:p>
          <a:p>
            <a:pPr marL="184785" indent="-172720">
              <a:buClr>
                <a:srgbClr val="007BC3"/>
              </a:buClr>
              <a:buFont typeface="Wingdings"/>
              <a:buChar char=""/>
              <a:tabLst>
                <a:tab pos="185420" algn="l"/>
              </a:tabLst>
            </a:pPr>
            <a:r>
              <a:rPr sz="1050" dirty="0">
                <a:latin typeface="BIZ UDPゴシック" panose="020B0400000000000000" pitchFamily="50" charset="-128"/>
                <a:ea typeface="BIZ UDPゴシック" panose="020B0400000000000000" pitchFamily="50" charset="-128"/>
                <a:cs typeface="Gill Sans MT"/>
              </a:rPr>
              <a:t>2021</a:t>
            </a:r>
            <a:r>
              <a:rPr sz="1050" dirty="0">
                <a:latin typeface="BIZ UDPゴシック" panose="020B0400000000000000" pitchFamily="50" charset="-128"/>
                <a:ea typeface="BIZ UDPゴシック" panose="020B0400000000000000" pitchFamily="50" charset="-128"/>
                <a:cs typeface="ＭＳ Ｐゴシック"/>
              </a:rPr>
              <a:t>年</a:t>
            </a:r>
            <a:r>
              <a:rPr sz="1050" dirty="0">
                <a:latin typeface="BIZ UDPゴシック" panose="020B0400000000000000" pitchFamily="50" charset="-128"/>
                <a:ea typeface="BIZ UDPゴシック" panose="020B0400000000000000" pitchFamily="50" charset="-128"/>
                <a:cs typeface="Gill Sans MT"/>
              </a:rPr>
              <a:t>1</a:t>
            </a:r>
            <a:r>
              <a:rPr sz="1050" spc="-10" dirty="0">
                <a:latin typeface="BIZ UDPゴシック" panose="020B0400000000000000" pitchFamily="50" charset="-128"/>
                <a:ea typeface="BIZ UDPゴシック" panose="020B0400000000000000" pitchFamily="50" charset="-128"/>
                <a:cs typeface="ＭＳ Ｐゴシック"/>
              </a:rPr>
              <a:t>月時点で、</a:t>
            </a:r>
            <a:r>
              <a:rPr sz="1050" spc="-10" dirty="0">
                <a:latin typeface="BIZ UDPゴシック" panose="020B0400000000000000" pitchFamily="50" charset="-128"/>
                <a:ea typeface="BIZ UDPゴシック" panose="020B0400000000000000" pitchFamily="50" charset="-128"/>
                <a:cs typeface="Gill Sans MT"/>
              </a:rPr>
              <a:t>Pre-clinical</a:t>
            </a:r>
            <a:r>
              <a:rPr sz="1050" spc="-10" dirty="0">
                <a:latin typeface="BIZ UDPゴシック" panose="020B0400000000000000" pitchFamily="50" charset="-128"/>
                <a:ea typeface="BIZ UDPゴシック" panose="020B0400000000000000" pitchFamily="50" charset="-128"/>
                <a:cs typeface="ＭＳ Ｐゴシック"/>
              </a:rPr>
              <a:t>のレプリコン</a:t>
            </a:r>
            <a:r>
              <a:rPr sz="1050" spc="-10" dirty="0">
                <a:latin typeface="BIZ UDPゴシック" panose="020B0400000000000000" pitchFamily="50" charset="-128"/>
                <a:ea typeface="BIZ UDPゴシック" panose="020B0400000000000000" pitchFamily="50" charset="-128"/>
                <a:cs typeface="Gill Sans MT"/>
              </a:rPr>
              <a:t>RNA</a:t>
            </a:r>
            <a:r>
              <a:rPr sz="1050" spc="-20" dirty="0">
                <a:latin typeface="BIZ UDPゴシック" panose="020B0400000000000000" pitchFamily="50" charset="-128"/>
                <a:ea typeface="BIZ UDPゴシック" panose="020B0400000000000000" pitchFamily="50" charset="-128"/>
                <a:cs typeface="ＭＳ Ｐゴシック"/>
              </a:rPr>
              <a:t>ワクチンの開発品を所持</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35" name="object 35"/>
          <p:cNvSpPr txBox="1"/>
          <p:nvPr/>
        </p:nvSpPr>
        <p:spPr>
          <a:xfrm>
            <a:off x="605608" y="3760851"/>
            <a:ext cx="1271270" cy="470642"/>
          </a:xfrm>
          <a:prstGeom prst="rect">
            <a:avLst/>
          </a:prstGeom>
          <a:solidFill>
            <a:schemeClr val="accent4">
              <a:lumMod val="40000"/>
              <a:lumOff val="60000"/>
            </a:schemeClr>
          </a:solidFill>
        </p:spPr>
        <p:txBody>
          <a:bodyPr vert="horz" wrap="square" lIns="0" tIns="1270" rIns="0" bIns="0" rtlCol="0">
            <a:spAutoFit/>
          </a:bodyPr>
          <a:lstStyle/>
          <a:p>
            <a:pPr>
              <a:spcBef>
                <a:spcPts val="10"/>
              </a:spcBef>
            </a:pPr>
            <a:endParaRPr sz="1050" dirty="0">
              <a:latin typeface="BIZ UDPゴシック" panose="020B0400000000000000" pitchFamily="50" charset="-128"/>
              <a:ea typeface="BIZ UDPゴシック" panose="020B0400000000000000" pitchFamily="50" charset="-128"/>
              <a:cs typeface="Times New Roman"/>
            </a:endParaRPr>
          </a:p>
          <a:p>
            <a:pPr marL="182245"/>
            <a:r>
              <a:rPr sz="1100" b="1" spc="-20" dirty="0" err="1">
                <a:latin typeface="BIZ UDPゴシック" panose="020B0400000000000000" pitchFamily="50" charset="-128"/>
                <a:ea typeface="BIZ UDPゴシック" panose="020B0400000000000000" pitchFamily="50" charset="-128"/>
                <a:cs typeface="ＭＳ Ｐゴシック"/>
              </a:rPr>
              <a:t>レプリコン</a:t>
            </a:r>
            <a:r>
              <a:rPr sz="1100" b="1" spc="-25" dirty="0" err="1">
                <a:latin typeface="BIZ UDPゴシック" panose="020B0400000000000000" pitchFamily="50" charset="-128"/>
                <a:ea typeface="BIZ UDPゴシック" panose="020B0400000000000000" pitchFamily="50" charset="-128"/>
                <a:cs typeface="Gill Sans MT"/>
              </a:rPr>
              <a:t>RNA</a:t>
            </a:r>
            <a:endParaRPr lang="en-US" sz="1100" b="1" spc="-25" dirty="0">
              <a:latin typeface="BIZ UDPゴシック" panose="020B0400000000000000" pitchFamily="50" charset="-128"/>
              <a:ea typeface="BIZ UDPゴシック" panose="020B0400000000000000" pitchFamily="50" charset="-128"/>
              <a:cs typeface="Gill Sans MT"/>
            </a:endParaRPr>
          </a:p>
          <a:p>
            <a:pPr marL="182245"/>
            <a:endParaRPr sz="900" dirty="0">
              <a:latin typeface="BIZ UDPゴシック" panose="020B0400000000000000" pitchFamily="50" charset="-128"/>
              <a:ea typeface="BIZ UDPゴシック" panose="020B0400000000000000" pitchFamily="50" charset="-128"/>
              <a:cs typeface="Gill Sans MT"/>
            </a:endParaRPr>
          </a:p>
        </p:txBody>
      </p:sp>
      <p:sp>
        <p:nvSpPr>
          <p:cNvPr id="40" name="テキスト ボックス 39">
            <a:extLst>
              <a:ext uri="{FF2B5EF4-FFF2-40B4-BE49-F238E27FC236}">
                <a16:creationId xmlns:a16="http://schemas.microsoft.com/office/drawing/2014/main" id="{7194988D-5017-43F0-BD08-E3631D4C2478}"/>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SARS-CoV-2</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a:t>
            </a:r>
            <a:r>
              <a:rPr lang="ja-JP" altLang="en-US" sz="2400" dirty="0">
                <a:solidFill>
                  <a:srgbClr val="FFC000"/>
                </a:solidFill>
                <a:latin typeface="BIZ UDPゴシック" panose="020B0400000000000000" pitchFamily="50" charset="-128"/>
                <a:ea typeface="BIZ UDPゴシック" panose="020B0400000000000000" pitchFamily="50" charset="-128"/>
              </a:rPr>
              <a:t>品</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E965928-AEBA-439A-BF8A-FE2578304942}"/>
              </a:ext>
            </a:extLst>
          </p:cNvPr>
          <p:cNvSpPr/>
          <p:nvPr/>
        </p:nvSpPr>
        <p:spPr>
          <a:xfrm rot="10800000">
            <a:off x="-3512" y="-2261"/>
            <a:ext cx="12192000" cy="342900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56A88A7-638D-45CE-AA48-441DA782F51B}"/>
              </a:ext>
            </a:extLst>
          </p:cNvPr>
          <p:cNvSpPr/>
          <p:nvPr/>
        </p:nvSpPr>
        <p:spPr>
          <a:xfrm>
            <a:off x="0" y="3429000"/>
            <a:ext cx="12192000" cy="3429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AFC4D663-5165-409F-9324-9F259089503D}"/>
              </a:ext>
            </a:extLst>
          </p:cNvPr>
          <p:cNvSpPr/>
          <p:nvPr/>
        </p:nvSpPr>
        <p:spPr>
          <a:xfrm>
            <a:off x="2164777" y="955187"/>
            <a:ext cx="3249227" cy="3151573"/>
          </a:xfrm>
          <a:prstGeom prst="ellipse">
            <a:avLst/>
          </a:prstGeom>
          <a:solidFill>
            <a:srgbClr val="FFFF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latin typeface="BIZ UDP明朝 Medium" panose="02020500000000000000" pitchFamily="18" charset="-128"/>
              <a:ea typeface="BIZ UDP明朝 Medium" panose="02020500000000000000" pitchFamily="18" charset="-128"/>
            </a:endParaRPr>
          </a:p>
        </p:txBody>
      </p:sp>
      <p:sp>
        <p:nvSpPr>
          <p:cNvPr id="12" name="楕円 11">
            <a:extLst>
              <a:ext uri="{FF2B5EF4-FFF2-40B4-BE49-F238E27FC236}">
                <a16:creationId xmlns:a16="http://schemas.microsoft.com/office/drawing/2014/main" id="{369084A5-43CC-4698-A987-E216CF6E2667}"/>
              </a:ext>
            </a:extLst>
          </p:cNvPr>
          <p:cNvSpPr/>
          <p:nvPr/>
        </p:nvSpPr>
        <p:spPr>
          <a:xfrm>
            <a:off x="6777998" y="991027"/>
            <a:ext cx="3281411" cy="3231471"/>
          </a:xfrm>
          <a:prstGeom prst="ellipse">
            <a:avLst/>
          </a:prstGeom>
          <a:solidFill>
            <a:srgbClr val="C000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solidFill>
                <a:srgbClr val="C00000"/>
              </a:solidFill>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F4B62A30-52B7-4920-879B-D66EF1FFA1F0}"/>
              </a:ext>
            </a:extLst>
          </p:cNvPr>
          <p:cNvSpPr txBox="1"/>
          <p:nvPr/>
        </p:nvSpPr>
        <p:spPr>
          <a:xfrm>
            <a:off x="7348064" y="2071647"/>
            <a:ext cx="2148301" cy="1107996"/>
          </a:xfrm>
          <a:prstGeom prst="rect">
            <a:avLst/>
          </a:prstGeom>
          <a:noFill/>
        </p:spPr>
        <p:txBody>
          <a:bodyPr wrap="square" rtlCol="0">
            <a:spAutoFit/>
          </a:bodyPr>
          <a:lstStyle/>
          <a:p>
            <a:pPr algn="ctr"/>
            <a:r>
              <a:rPr kumimoji="1" lang="en-US" altLang="ja-JP"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rPr>
              <a:t>LNP</a:t>
            </a:r>
            <a:endParaRPr kumimoji="1" lang="ja-JP" altLang="en-US"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0328B6FC-EE67-4A37-9637-971DF871F1ED}"/>
              </a:ext>
            </a:extLst>
          </p:cNvPr>
          <p:cNvSpPr txBox="1"/>
          <p:nvPr/>
        </p:nvSpPr>
        <p:spPr>
          <a:xfrm>
            <a:off x="2401700" y="1883695"/>
            <a:ext cx="2739868" cy="1446550"/>
          </a:xfrm>
          <a:prstGeom prst="rect">
            <a:avLst/>
          </a:prstGeom>
          <a:noFill/>
        </p:spPr>
        <p:txBody>
          <a:bodyPr wrap="square" rtlCol="0">
            <a:spAutoFit/>
          </a:bodyPr>
          <a:lstStyle/>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修飾</a:t>
            </a:r>
            <a:endParaRPr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ウリジン</a:t>
            </a:r>
            <a:endParaRPr kumimoji="1"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8" name="テキスト ボックス 17">
            <a:extLst>
              <a:ext uri="{FF2B5EF4-FFF2-40B4-BE49-F238E27FC236}">
                <a16:creationId xmlns:a16="http://schemas.microsoft.com/office/drawing/2014/main" id="{0B50C0FB-4CDC-40D2-B5C0-B13F3ABDAB6F}"/>
              </a:ext>
            </a:extLst>
          </p:cNvPr>
          <p:cNvSpPr txBox="1"/>
          <p:nvPr/>
        </p:nvSpPr>
        <p:spPr>
          <a:xfrm>
            <a:off x="6579303" y="4643732"/>
            <a:ext cx="3678800" cy="1015663"/>
          </a:xfrm>
          <a:prstGeom prst="rect">
            <a:avLst/>
          </a:prstGeom>
          <a:noFill/>
        </p:spPr>
        <p:txBody>
          <a:bodyPr wrap="square" rtlCol="0">
            <a:spAutoFit/>
          </a:bodyPr>
          <a:lstStyle/>
          <a:p>
            <a:pPr algn="ct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mRNA</a:t>
            </a: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医薬の肝は</a:t>
            </a: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LNP</a:t>
            </a:r>
          </a:p>
          <a:p>
            <a:pPr algn="ctr"/>
            <a:r>
              <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rPr>
              <a:t>PEG</a:t>
            </a: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２０００などは、劇薬なので、</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体に優しい材料の開発要</a:t>
            </a:r>
          </a:p>
        </p:txBody>
      </p:sp>
      <p:sp>
        <p:nvSpPr>
          <p:cNvPr id="20" name="矢印: 右 19">
            <a:extLst>
              <a:ext uri="{FF2B5EF4-FFF2-40B4-BE49-F238E27FC236}">
                <a16:creationId xmlns:a16="http://schemas.microsoft.com/office/drawing/2014/main" id="{AA515C29-B731-4ADA-8826-6DC46F9E05B0}"/>
              </a:ext>
            </a:extLst>
          </p:cNvPr>
          <p:cNvSpPr/>
          <p:nvPr/>
        </p:nvSpPr>
        <p:spPr>
          <a:xfrm rot="16200000">
            <a:off x="7966327" y="3723009"/>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38849B7-F5BF-417C-9092-176087A46A69}"/>
              </a:ext>
            </a:extLst>
          </p:cNvPr>
          <p:cNvSpPr/>
          <p:nvPr/>
        </p:nvSpPr>
        <p:spPr>
          <a:xfrm rot="16200000">
            <a:off x="3283046" y="3595593"/>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3E0995E-21DD-4C06-A7E8-DDB993ADE485}"/>
              </a:ext>
            </a:extLst>
          </p:cNvPr>
          <p:cNvSpPr txBox="1"/>
          <p:nvPr/>
        </p:nvSpPr>
        <p:spPr>
          <a:xfrm>
            <a:off x="1932234" y="4605488"/>
            <a:ext cx="3678800" cy="1015663"/>
          </a:xfrm>
          <a:prstGeom prst="rect">
            <a:avLst/>
          </a:prstGeom>
          <a:noFill/>
        </p:spPr>
        <p:txBody>
          <a:bodyPr wrap="square" rtlCol="0">
            <a:spAutoFit/>
          </a:bodyPr>
          <a:lstStyle/>
          <a:p>
            <a:pPr algn="ct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免疫を回避し長寿</a:t>
            </a:r>
            <a:endPar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ウリジンをメチル化で修飾</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lang="ja-JP" altLang="en-US" dirty="0">
                <a:solidFill>
                  <a:schemeClr val="bg1"/>
                </a:solidFill>
                <a:latin typeface="UD デジタル 教科書体 NK-B" panose="02020700000000000000" pitchFamily="18" charset="-128"/>
                <a:ea typeface="UD デジタル 教科書体 NK-B" panose="02020700000000000000" pitchFamily="18" charset="-128"/>
              </a:rPr>
              <a:t>タンパク質を大量生産</a:t>
            </a:r>
            <a:endPar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B8ADD78B-849E-4884-BDCD-84DF9CCAD42F}"/>
              </a:ext>
            </a:extLst>
          </p:cNvPr>
          <p:cNvSpPr txBox="1"/>
          <p:nvPr/>
        </p:nvSpPr>
        <p:spPr>
          <a:xfrm>
            <a:off x="1266825" y="421405"/>
            <a:ext cx="9408097" cy="646331"/>
          </a:xfrm>
          <a:prstGeom prst="rect">
            <a:avLst/>
          </a:prstGeom>
          <a:noFill/>
        </p:spPr>
        <p:txBody>
          <a:bodyPr wrap="square" rtlCol="0">
            <a:spAutoFit/>
          </a:bodyPr>
          <a:lstStyle/>
          <a:p>
            <a:pPr algn="ctr"/>
            <a:r>
              <a:rPr kumimoji="1" lang="en-US" altLang="ja-JP" sz="3600" dirty="0">
                <a:latin typeface="BIZ UDPゴシック" panose="020B0400000000000000" pitchFamily="50" charset="-128"/>
                <a:ea typeface="BIZ UDPゴシック" panose="020B0400000000000000" pitchFamily="50" charset="-128"/>
              </a:rPr>
              <a:t>SARS-CoV-2</a:t>
            </a:r>
            <a:r>
              <a:rPr lang="ja-JP" altLang="en-US" sz="3600" dirty="0">
                <a:latin typeface="BIZ UDPゴシック" panose="020B0400000000000000" pitchFamily="50" charset="-128"/>
                <a:ea typeface="BIZ UDPゴシック" panose="020B0400000000000000" pitchFamily="50" charset="-128"/>
              </a:rPr>
              <a:t> </a:t>
            </a:r>
            <a:r>
              <a:rPr lang="en-US" altLang="ja-JP" sz="3600" dirty="0">
                <a:latin typeface="BIZ UDPゴシック" panose="020B0400000000000000" pitchFamily="50" charset="-128"/>
                <a:ea typeface="BIZ UDPゴシック" panose="020B0400000000000000" pitchFamily="50" charset="-128"/>
              </a:rPr>
              <a:t>mRNA</a:t>
            </a:r>
            <a:r>
              <a:rPr lang="ja-JP" altLang="en-US" sz="3600" dirty="0">
                <a:latin typeface="BIZ UDPゴシック" panose="020B0400000000000000" pitchFamily="50" charset="-128"/>
                <a:ea typeface="BIZ UDPゴシック" panose="020B0400000000000000" pitchFamily="50" charset="-128"/>
              </a:rPr>
              <a:t>医薬成功のポイント</a:t>
            </a:r>
            <a:endParaRPr kumimoji="1" lang="ja-JP" altLang="en-US" sz="3600" dirty="0">
              <a:latin typeface="BIZ UDPゴシック" panose="020B0400000000000000" pitchFamily="50" charset="-128"/>
              <a:ea typeface="BIZ UDPゴシック" panose="020B0400000000000000" pitchFamily="50" charset="-128"/>
            </a:endParaRPr>
          </a:p>
        </p:txBody>
      </p:sp>
      <p:pic>
        <p:nvPicPr>
          <p:cNvPr id="21" name="Picture 2" descr=" ">
            <a:extLst>
              <a:ext uri="{FF2B5EF4-FFF2-40B4-BE49-F238E27FC236}">
                <a16:creationId xmlns:a16="http://schemas.microsoft.com/office/drawing/2014/main" id="{D5A9E36E-28EE-41CF-A3D8-12CEFC324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32" y="3570894"/>
            <a:ext cx="2202268" cy="203286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4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1580" y="5462896"/>
            <a:ext cx="11069052" cy="1186180"/>
          </a:xfrm>
          <a:prstGeom prst="rect">
            <a:avLst/>
          </a:prstGeom>
        </p:spPr>
        <p:txBody>
          <a:bodyPr vert="horz" wrap="square" lIns="0" tIns="142875" rIns="0" bIns="0" rtlCol="0">
            <a:spAutoFit/>
          </a:bodyPr>
          <a:lstStyle/>
          <a:p>
            <a:pPr marL="2419350">
              <a:spcBef>
                <a:spcPts val="1125"/>
              </a:spcBef>
            </a:pPr>
            <a:r>
              <a:rPr dirty="0">
                <a:latin typeface="Arial"/>
                <a:cs typeface="Arial"/>
              </a:rPr>
              <a:t>J.</a:t>
            </a:r>
            <a:r>
              <a:rPr spc="-10" dirty="0">
                <a:latin typeface="Arial"/>
                <a:cs typeface="Arial"/>
              </a:rPr>
              <a:t> </a:t>
            </a:r>
            <a:r>
              <a:rPr spc="-5" dirty="0">
                <a:latin typeface="Arial"/>
                <a:cs typeface="Arial"/>
              </a:rPr>
              <a:t>Pallesen</a:t>
            </a:r>
            <a:r>
              <a:rPr spc="20" dirty="0">
                <a:latin typeface="Arial"/>
                <a:cs typeface="Arial"/>
              </a:rPr>
              <a:t> </a:t>
            </a:r>
            <a:r>
              <a:rPr i="1" spc="-5" dirty="0">
                <a:latin typeface="Arial"/>
                <a:cs typeface="Arial"/>
              </a:rPr>
              <a:t>et</a:t>
            </a:r>
            <a:r>
              <a:rPr i="1" dirty="0">
                <a:latin typeface="Arial"/>
                <a:cs typeface="Arial"/>
              </a:rPr>
              <a:t> </a:t>
            </a:r>
            <a:r>
              <a:rPr i="1" spc="-5" dirty="0">
                <a:latin typeface="Arial"/>
                <a:cs typeface="Arial"/>
              </a:rPr>
              <a:t>al.</a:t>
            </a:r>
            <a:r>
              <a:rPr spc="-5" dirty="0">
                <a:latin typeface="Arial"/>
                <a:cs typeface="Arial"/>
              </a:rPr>
              <a:t>, </a:t>
            </a:r>
            <a:r>
              <a:rPr i="1" dirty="0">
                <a:latin typeface="Arial"/>
                <a:cs typeface="Arial"/>
              </a:rPr>
              <a:t>Proc </a:t>
            </a:r>
            <a:r>
              <a:rPr i="1" spc="-5" dirty="0">
                <a:latin typeface="Arial"/>
                <a:cs typeface="Arial"/>
              </a:rPr>
              <a:t>Natl</a:t>
            </a:r>
            <a:r>
              <a:rPr i="1" spc="-60" dirty="0">
                <a:latin typeface="Arial"/>
                <a:cs typeface="Arial"/>
              </a:rPr>
              <a:t> </a:t>
            </a:r>
            <a:r>
              <a:rPr i="1" spc="-5" dirty="0">
                <a:latin typeface="Arial"/>
                <a:cs typeface="Arial"/>
              </a:rPr>
              <a:t>Acad</a:t>
            </a:r>
            <a:r>
              <a:rPr i="1" dirty="0">
                <a:latin typeface="Arial"/>
                <a:cs typeface="Arial"/>
              </a:rPr>
              <a:t> </a:t>
            </a:r>
            <a:r>
              <a:rPr i="1" spc="-5" dirty="0">
                <a:latin typeface="Arial"/>
                <a:cs typeface="Arial"/>
              </a:rPr>
              <a:t>Sci</a:t>
            </a:r>
            <a:r>
              <a:rPr i="1" dirty="0">
                <a:latin typeface="Arial"/>
                <a:cs typeface="Arial"/>
              </a:rPr>
              <a:t> </a:t>
            </a:r>
            <a:r>
              <a:rPr i="1" spc="-5" dirty="0">
                <a:latin typeface="Arial"/>
                <a:cs typeface="Arial"/>
              </a:rPr>
              <a:t>U</a:t>
            </a:r>
            <a:r>
              <a:rPr i="1" dirty="0">
                <a:latin typeface="Arial"/>
                <a:cs typeface="Arial"/>
              </a:rPr>
              <a:t> S</a:t>
            </a:r>
            <a:r>
              <a:rPr i="1" spc="-65" dirty="0">
                <a:latin typeface="Arial"/>
                <a:cs typeface="Arial"/>
              </a:rPr>
              <a:t> </a:t>
            </a:r>
            <a:r>
              <a:rPr i="1" dirty="0">
                <a:latin typeface="Arial"/>
                <a:cs typeface="Arial"/>
              </a:rPr>
              <a:t>A</a:t>
            </a:r>
            <a:r>
              <a:rPr i="1" spc="-10" dirty="0">
                <a:latin typeface="Arial"/>
                <a:cs typeface="Arial"/>
              </a:rPr>
              <a:t> </a:t>
            </a:r>
            <a:r>
              <a:rPr b="1" spc="-30" dirty="0">
                <a:latin typeface="Arial"/>
                <a:cs typeface="Arial"/>
              </a:rPr>
              <a:t>114</a:t>
            </a:r>
            <a:r>
              <a:rPr spc="-30" dirty="0">
                <a:latin typeface="Arial"/>
                <a:cs typeface="Arial"/>
              </a:rPr>
              <a:t>,</a:t>
            </a:r>
            <a:r>
              <a:rPr spc="5" dirty="0">
                <a:latin typeface="Arial"/>
                <a:cs typeface="Arial"/>
              </a:rPr>
              <a:t> </a:t>
            </a:r>
            <a:r>
              <a:rPr spc="-5" dirty="0">
                <a:latin typeface="Arial"/>
                <a:cs typeface="Arial"/>
              </a:rPr>
              <a:t>E7348-e7357</a:t>
            </a:r>
            <a:r>
              <a:rPr spc="35" dirty="0">
                <a:latin typeface="Arial"/>
                <a:cs typeface="Arial"/>
              </a:rPr>
              <a:t> </a:t>
            </a:r>
            <a:r>
              <a:rPr spc="-5" dirty="0">
                <a:latin typeface="Arial"/>
                <a:cs typeface="Arial"/>
              </a:rPr>
              <a:t>(2017).</a:t>
            </a:r>
            <a:endParaRPr dirty="0">
              <a:latin typeface="Arial"/>
              <a:cs typeface="Arial"/>
            </a:endParaRPr>
          </a:p>
          <a:p>
            <a:pPr marL="12700">
              <a:spcBef>
                <a:spcPts val="1150"/>
              </a:spcBef>
            </a:pPr>
            <a:r>
              <a:rPr sz="2000" dirty="0">
                <a:latin typeface="メイリオ"/>
                <a:cs typeface="メイリオ"/>
              </a:rPr>
              <a:t>MERS-CoVの研究において、</a:t>
            </a:r>
            <a:r>
              <a:rPr sz="2000" spc="-5" dirty="0">
                <a:latin typeface="メイリオ"/>
                <a:cs typeface="メイリオ"/>
              </a:rPr>
              <a:t>Prefusion</a:t>
            </a:r>
            <a:r>
              <a:rPr sz="2000" spc="-30" dirty="0">
                <a:latin typeface="メイリオ"/>
                <a:cs typeface="メイリオ"/>
              </a:rPr>
              <a:t> </a:t>
            </a:r>
            <a:r>
              <a:rPr sz="2000" spc="-5" dirty="0">
                <a:latin typeface="メイリオ"/>
                <a:cs typeface="メイリオ"/>
              </a:rPr>
              <a:t>spike</a:t>
            </a:r>
            <a:r>
              <a:rPr sz="2000" spc="-25" dirty="0">
                <a:latin typeface="メイリオ"/>
                <a:cs typeface="メイリオ"/>
              </a:rPr>
              <a:t> </a:t>
            </a:r>
            <a:r>
              <a:rPr sz="2000" spc="-5" dirty="0" err="1">
                <a:latin typeface="メイリオ"/>
                <a:cs typeface="メイリオ"/>
              </a:rPr>
              <a:t>antigen</a:t>
            </a:r>
            <a:r>
              <a:rPr sz="2000" dirty="0" err="1">
                <a:latin typeface="メイリオ"/>
                <a:cs typeface="メイリオ"/>
              </a:rPr>
              <a:t>の製造方法を確立し、ワクチン抗原として優れて</a:t>
            </a:r>
            <a:r>
              <a:rPr sz="2000" spc="-10" dirty="0" err="1">
                <a:latin typeface="メイリオ"/>
                <a:cs typeface="メイリオ"/>
              </a:rPr>
              <a:t>い</a:t>
            </a:r>
            <a:r>
              <a:rPr sz="2000" dirty="0" err="1">
                <a:latin typeface="メイリオ"/>
                <a:cs typeface="メイリオ"/>
              </a:rPr>
              <a:t>るこ</a:t>
            </a:r>
            <a:r>
              <a:rPr sz="2000" spc="-10" dirty="0" err="1">
                <a:latin typeface="メイリオ"/>
                <a:cs typeface="メイリオ"/>
              </a:rPr>
              <a:t>と</a:t>
            </a:r>
            <a:r>
              <a:rPr sz="2000" dirty="0" err="1">
                <a:latin typeface="メイリオ"/>
                <a:cs typeface="メイリオ"/>
              </a:rPr>
              <a:t>を発見</a:t>
            </a:r>
            <a:endParaRPr sz="2000" dirty="0">
              <a:latin typeface="メイリオ"/>
              <a:cs typeface="メイリオ"/>
            </a:endParaRPr>
          </a:p>
        </p:txBody>
      </p:sp>
      <p:pic>
        <p:nvPicPr>
          <p:cNvPr id="3" name="object 3"/>
          <p:cNvPicPr/>
          <p:nvPr/>
        </p:nvPicPr>
        <p:blipFill>
          <a:blip r:embed="rId2" cstate="print"/>
          <a:stretch>
            <a:fillRect/>
          </a:stretch>
        </p:blipFill>
        <p:spPr>
          <a:xfrm>
            <a:off x="1251204" y="1021080"/>
            <a:ext cx="9659112" cy="4247388"/>
          </a:xfrm>
          <a:prstGeom prst="rect">
            <a:avLst/>
          </a:prstGeom>
        </p:spPr>
      </p:pic>
      <p:sp>
        <p:nvSpPr>
          <p:cNvPr id="8" name="テキスト ボックス 7">
            <a:extLst>
              <a:ext uri="{FF2B5EF4-FFF2-40B4-BE49-F238E27FC236}">
                <a16:creationId xmlns:a16="http://schemas.microsoft.com/office/drawing/2014/main" id="{8CD07B3F-8D94-48D8-8D8A-84A998E3C739}"/>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抗原としての</a:t>
            </a:r>
            <a:r>
              <a:rPr kumimoji="1"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スパイク・タンパク質の製造</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8107" y="657850"/>
            <a:ext cx="7121652" cy="5469276"/>
          </a:xfrm>
          <a:prstGeom prst="rect">
            <a:avLst/>
          </a:prstGeom>
        </p:spPr>
      </p:pic>
      <p:pic>
        <p:nvPicPr>
          <p:cNvPr id="4" name="object 4"/>
          <p:cNvPicPr/>
          <p:nvPr/>
        </p:nvPicPr>
        <p:blipFill>
          <a:blip r:embed="rId3" cstate="print"/>
          <a:stretch>
            <a:fillRect/>
          </a:stretch>
        </p:blipFill>
        <p:spPr>
          <a:xfrm>
            <a:off x="5189220" y="2351531"/>
            <a:ext cx="4091940" cy="3447288"/>
          </a:xfrm>
          <a:prstGeom prst="rect">
            <a:avLst/>
          </a:prstGeom>
        </p:spPr>
      </p:pic>
      <p:sp>
        <p:nvSpPr>
          <p:cNvPr id="5" name="object 5"/>
          <p:cNvSpPr txBox="1"/>
          <p:nvPr/>
        </p:nvSpPr>
        <p:spPr>
          <a:xfrm>
            <a:off x="6487667" y="690372"/>
            <a:ext cx="1706880" cy="260968"/>
          </a:xfrm>
          <a:prstGeom prst="rect">
            <a:avLst/>
          </a:prstGeom>
          <a:solidFill>
            <a:srgbClr val="FFFFFF"/>
          </a:solidFill>
          <a:ln w="12192">
            <a:solidFill>
              <a:srgbClr val="4471C4"/>
            </a:solidFill>
          </a:ln>
        </p:spPr>
        <p:txBody>
          <a:bodyPr vert="horz" wrap="square" lIns="0" tIns="14604" rIns="0" bIns="0" rtlCol="0">
            <a:spAutoFit/>
          </a:bodyPr>
          <a:lstStyle/>
          <a:p>
            <a:pPr marL="92075">
              <a:spcBef>
                <a:spcPts val="114"/>
              </a:spcBef>
            </a:pPr>
            <a:r>
              <a:rPr sz="1600" spc="-5" dirty="0">
                <a:latin typeface="メイリオ"/>
                <a:cs typeface="メイリオ"/>
              </a:rPr>
              <a:t>K986P</a:t>
            </a:r>
            <a:r>
              <a:rPr sz="1600" spc="5" dirty="0">
                <a:latin typeface="メイリオ"/>
                <a:cs typeface="メイリオ"/>
              </a:rPr>
              <a:t> </a:t>
            </a:r>
            <a:r>
              <a:rPr sz="1600" spc="-5" dirty="0">
                <a:latin typeface="メイリオ"/>
                <a:cs typeface="メイリオ"/>
              </a:rPr>
              <a:t>/</a:t>
            </a:r>
            <a:r>
              <a:rPr sz="1600" spc="-10" dirty="0">
                <a:latin typeface="メイリオ"/>
                <a:cs typeface="メイリオ"/>
              </a:rPr>
              <a:t> </a:t>
            </a:r>
            <a:r>
              <a:rPr sz="1600" spc="-5" dirty="0">
                <a:latin typeface="メイリオ"/>
                <a:cs typeface="メイリオ"/>
              </a:rPr>
              <a:t>V987P</a:t>
            </a:r>
            <a:endParaRPr sz="1600">
              <a:latin typeface="メイリオ"/>
              <a:cs typeface="メイリオ"/>
            </a:endParaRPr>
          </a:p>
        </p:txBody>
      </p:sp>
      <p:sp>
        <p:nvSpPr>
          <p:cNvPr id="10" name="object 10"/>
          <p:cNvSpPr txBox="1"/>
          <p:nvPr/>
        </p:nvSpPr>
        <p:spPr>
          <a:xfrm>
            <a:off x="724156" y="5770209"/>
            <a:ext cx="10935978" cy="1010919"/>
          </a:xfrm>
          <a:prstGeom prst="rect">
            <a:avLst/>
          </a:prstGeom>
        </p:spPr>
        <p:txBody>
          <a:bodyPr vert="horz" wrap="square" lIns="0" tIns="59690" rIns="0" bIns="0" rtlCol="0">
            <a:spAutoFit/>
          </a:bodyPr>
          <a:lstStyle/>
          <a:p>
            <a:pPr marL="3692525">
              <a:spcBef>
                <a:spcPts val="470"/>
              </a:spcBef>
            </a:pPr>
            <a:r>
              <a:rPr spc="-20" dirty="0">
                <a:latin typeface="Calibri"/>
                <a:cs typeface="Calibri"/>
              </a:rPr>
              <a:t>D.</a:t>
            </a:r>
            <a:r>
              <a:rPr spc="-5" dirty="0">
                <a:latin typeface="Calibri"/>
                <a:cs typeface="Calibri"/>
              </a:rPr>
              <a:t> </a:t>
            </a:r>
            <a:r>
              <a:rPr spc="-20" dirty="0">
                <a:latin typeface="Calibri"/>
                <a:cs typeface="Calibri"/>
              </a:rPr>
              <a:t>Wrapp</a:t>
            </a:r>
            <a:r>
              <a:rPr spc="10" dirty="0">
                <a:latin typeface="Calibri"/>
                <a:cs typeface="Calibri"/>
              </a:rPr>
              <a:t> </a:t>
            </a:r>
            <a:r>
              <a:rPr i="1" spc="-5" dirty="0">
                <a:latin typeface="Calibri"/>
                <a:cs typeface="Calibri"/>
              </a:rPr>
              <a:t>et al.</a:t>
            </a:r>
            <a:r>
              <a:rPr spc="-5" dirty="0">
                <a:latin typeface="Calibri"/>
                <a:cs typeface="Calibri"/>
              </a:rPr>
              <a:t>,</a:t>
            </a:r>
            <a:r>
              <a:rPr dirty="0">
                <a:latin typeface="Calibri"/>
                <a:cs typeface="Calibri"/>
              </a:rPr>
              <a:t> </a:t>
            </a:r>
            <a:r>
              <a:rPr i="1" spc="-5" dirty="0">
                <a:latin typeface="Calibri"/>
                <a:cs typeface="Calibri"/>
              </a:rPr>
              <a:t>Science</a:t>
            </a:r>
            <a:r>
              <a:rPr i="1" spc="10" dirty="0">
                <a:latin typeface="Calibri"/>
                <a:cs typeface="Calibri"/>
              </a:rPr>
              <a:t> </a:t>
            </a:r>
            <a:r>
              <a:rPr b="1" spc="-5" dirty="0">
                <a:latin typeface="Calibri"/>
                <a:cs typeface="Calibri"/>
              </a:rPr>
              <a:t>367</a:t>
            </a:r>
            <a:r>
              <a:rPr spc="-5" dirty="0">
                <a:latin typeface="Calibri"/>
                <a:cs typeface="Calibri"/>
              </a:rPr>
              <a:t>,</a:t>
            </a:r>
            <a:r>
              <a:rPr spc="5" dirty="0">
                <a:latin typeface="Calibri"/>
                <a:cs typeface="Calibri"/>
              </a:rPr>
              <a:t> </a:t>
            </a:r>
            <a:r>
              <a:rPr spc="-5" dirty="0">
                <a:latin typeface="Calibri"/>
                <a:cs typeface="Calibri"/>
              </a:rPr>
              <a:t>1260-1263</a:t>
            </a:r>
            <a:r>
              <a:rPr dirty="0">
                <a:latin typeface="Calibri"/>
                <a:cs typeface="Calibri"/>
              </a:rPr>
              <a:t> </a:t>
            </a:r>
            <a:r>
              <a:rPr spc="-5" dirty="0">
                <a:latin typeface="Calibri"/>
                <a:cs typeface="Calibri"/>
              </a:rPr>
              <a:t>(2020).</a:t>
            </a:r>
            <a:endParaRPr dirty="0">
              <a:latin typeface="Calibri"/>
              <a:cs typeface="Calibri"/>
            </a:endParaRPr>
          </a:p>
          <a:p>
            <a:pPr marL="12700">
              <a:spcBef>
                <a:spcPts val="425"/>
              </a:spcBef>
            </a:pPr>
            <a:r>
              <a:rPr sz="2000" dirty="0">
                <a:latin typeface="メイリオ"/>
                <a:cs typeface="メイリオ"/>
              </a:rPr>
              <a:t>MERS-CoVの研究の成果を応</a:t>
            </a:r>
            <a:r>
              <a:rPr sz="2000" spc="-10" dirty="0">
                <a:latin typeface="メイリオ"/>
                <a:cs typeface="メイリオ"/>
              </a:rPr>
              <a:t>用</a:t>
            </a:r>
            <a:r>
              <a:rPr sz="2000" dirty="0">
                <a:latin typeface="メイリオ"/>
                <a:cs typeface="メイリオ"/>
              </a:rPr>
              <a:t>して</a:t>
            </a:r>
            <a:r>
              <a:rPr sz="2000" spc="-10" dirty="0">
                <a:latin typeface="メイリオ"/>
                <a:cs typeface="メイリオ"/>
              </a:rPr>
              <a:t>、</a:t>
            </a:r>
            <a:r>
              <a:rPr sz="2000" dirty="0">
                <a:latin typeface="メイリオ"/>
                <a:cs typeface="メイリオ"/>
              </a:rPr>
              <a:t>2</a:t>
            </a:r>
            <a:r>
              <a:rPr sz="2000" spc="-10" dirty="0">
                <a:latin typeface="メイリオ"/>
                <a:cs typeface="メイリオ"/>
              </a:rPr>
              <a:t>箇</a:t>
            </a:r>
            <a:r>
              <a:rPr sz="2000" spc="5" dirty="0">
                <a:latin typeface="メイリオ"/>
                <a:cs typeface="メイリオ"/>
              </a:rPr>
              <a:t>所に</a:t>
            </a:r>
            <a:r>
              <a:rPr sz="2000" spc="-20" dirty="0">
                <a:latin typeface="メイリオ"/>
                <a:cs typeface="メイリオ"/>
              </a:rPr>
              <a:t>プ</a:t>
            </a:r>
            <a:r>
              <a:rPr sz="2000" spc="5" dirty="0">
                <a:latin typeface="メイリオ"/>
                <a:cs typeface="メイリオ"/>
              </a:rPr>
              <a:t>ロリ</a:t>
            </a:r>
            <a:r>
              <a:rPr sz="2000" spc="-20" dirty="0">
                <a:latin typeface="メイリオ"/>
                <a:cs typeface="メイリオ"/>
              </a:rPr>
              <a:t>ン</a:t>
            </a:r>
            <a:r>
              <a:rPr sz="2000" spc="5" dirty="0">
                <a:latin typeface="メイリオ"/>
                <a:cs typeface="メイリオ"/>
              </a:rPr>
              <a:t>置換</a:t>
            </a:r>
            <a:r>
              <a:rPr sz="2000" spc="-20" dirty="0">
                <a:latin typeface="メイリオ"/>
                <a:cs typeface="メイリオ"/>
              </a:rPr>
              <a:t>を</a:t>
            </a:r>
            <a:r>
              <a:rPr sz="2000" spc="5" dirty="0">
                <a:latin typeface="メイリオ"/>
                <a:cs typeface="メイリオ"/>
              </a:rPr>
              <a:t>導入</a:t>
            </a:r>
            <a:r>
              <a:rPr sz="2000" spc="-20" dirty="0">
                <a:latin typeface="メイリオ"/>
                <a:cs typeface="メイリオ"/>
              </a:rPr>
              <a:t>し</a:t>
            </a:r>
            <a:r>
              <a:rPr sz="2000" spc="5" dirty="0">
                <a:latin typeface="メイリオ"/>
                <a:cs typeface="メイリオ"/>
              </a:rPr>
              <a:t>た</a:t>
            </a:r>
            <a:r>
              <a:rPr sz="2000" spc="-5" dirty="0">
                <a:latin typeface="メイリオ"/>
                <a:cs typeface="メイリオ"/>
              </a:rPr>
              <a:t>SARS-CoV-</a:t>
            </a:r>
            <a:r>
              <a:rPr sz="2000" dirty="0">
                <a:latin typeface="メイリオ"/>
                <a:cs typeface="メイリオ"/>
              </a:rPr>
              <a:t>2</a:t>
            </a:r>
            <a:r>
              <a:rPr sz="2000" spc="-25" dirty="0">
                <a:latin typeface="メイリオ"/>
                <a:cs typeface="メイリオ"/>
              </a:rPr>
              <a:t> </a:t>
            </a:r>
            <a:r>
              <a:rPr sz="2000" spc="-5" dirty="0">
                <a:latin typeface="メイリオ"/>
                <a:cs typeface="メイリオ"/>
              </a:rPr>
              <a:t>Prefusion</a:t>
            </a:r>
            <a:r>
              <a:rPr sz="2000" spc="5" dirty="0">
                <a:latin typeface="メイリオ"/>
                <a:cs typeface="メイリオ"/>
              </a:rPr>
              <a:t> </a:t>
            </a:r>
            <a:r>
              <a:rPr sz="2000" spc="-5" dirty="0">
                <a:latin typeface="メイリオ"/>
                <a:cs typeface="メイリオ"/>
              </a:rPr>
              <a:t>spike</a:t>
            </a:r>
            <a:r>
              <a:rPr sz="2000" spc="-25" dirty="0">
                <a:latin typeface="メイリオ"/>
                <a:cs typeface="メイリオ"/>
              </a:rPr>
              <a:t> </a:t>
            </a:r>
            <a:r>
              <a:rPr sz="2000" spc="-5" dirty="0" err="1">
                <a:latin typeface="メイリオ"/>
                <a:cs typeface="メイリオ"/>
              </a:rPr>
              <a:t>antigen</a:t>
            </a:r>
            <a:r>
              <a:rPr sz="2000" dirty="0" err="1">
                <a:latin typeface="メイリオ"/>
                <a:cs typeface="メイリオ"/>
              </a:rPr>
              <a:t>の製造方法を確立し構造を決定</a:t>
            </a:r>
            <a:endParaRPr sz="2000" dirty="0">
              <a:latin typeface="メイリオ"/>
              <a:cs typeface="メイリオ"/>
            </a:endParaRPr>
          </a:p>
        </p:txBody>
      </p:sp>
      <p:sp>
        <p:nvSpPr>
          <p:cNvPr id="11" name="object 11"/>
          <p:cNvSpPr txBox="1"/>
          <p:nvPr/>
        </p:nvSpPr>
        <p:spPr>
          <a:xfrm>
            <a:off x="9149759" y="1974504"/>
            <a:ext cx="2853055" cy="754053"/>
          </a:xfrm>
          <a:prstGeom prst="rect">
            <a:avLst/>
          </a:prstGeom>
          <a:ln w="12192">
            <a:solidFill>
              <a:srgbClr val="4471C4"/>
            </a:solidFill>
          </a:ln>
        </p:spPr>
        <p:txBody>
          <a:bodyPr vert="horz" wrap="square" lIns="0" tIns="15240" rIns="0" bIns="0" rtlCol="0">
            <a:spAutoFit/>
          </a:bodyPr>
          <a:lstStyle/>
          <a:p>
            <a:pPr marL="92710" marR="1130300">
              <a:spcBef>
                <a:spcPts val="120"/>
              </a:spcBef>
            </a:pPr>
            <a:r>
              <a:rPr sz="1600" spc="-5" dirty="0">
                <a:latin typeface="メイリオ"/>
                <a:cs typeface="メイリオ"/>
              </a:rPr>
              <a:t>構造解析には、 </a:t>
            </a:r>
            <a:r>
              <a:rPr sz="1600" dirty="0">
                <a:latin typeface="メイリオ"/>
                <a:cs typeface="メイリオ"/>
              </a:rPr>
              <a:t> </a:t>
            </a:r>
            <a:r>
              <a:rPr sz="1600" spc="-5" dirty="0">
                <a:latin typeface="メイリオ"/>
                <a:cs typeface="メイリオ"/>
              </a:rPr>
              <a:t>膜貫通ドメインを</a:t>
            </a:r>
            <a:endParaRPr sz="1600" dirty="0">
              <a:latin typeface="メイリオ"/>
              <a:cs typeface="メイリオ"/>
            </a:endParaRPr>
          </a:p>
          <a:p>
            <a:pPr marL="92710"/>
            <a:r>
              <a:rPr sz="1600" spc="-10" dirty="0">
                <a:latin typeface="メイリオ"/>
                <a:cs typeface="メイリオ"/>
              </a:rPr>
              <a:t>欠損させてタンパク質を発現</a:t>
            </a:r>
            <a:endParaRPr sz="1600" dirty="0">
              <a:latin typeface="メイリオ"/>
              <a:cs typeface="メイリオ"/>
            </a:endParaRPr>
          </a:p>
        </p:txBody>
      </p:sp>
      <p:sp>
        <p:nvSpPr>
          <p:cNvPr id="13" name="テキスト ボックス 12">
            <a:extLst>
              <a:ext uri="{FF2B5EF4-FFF2-40B4-BE49-F238E27FC236}">
                <a16:creationId xmlns:a16="http://schemas.microsoft.com/office/drawing/2014/main" id="{E945D393-0E2B-4673-A16A-53CE2E10FAB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プロリン置換</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スパイク・タンパク質のアミノ酸をプロリンに置換</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96E75C0B-D0F7-4215-B6B6-2A25B770312A}"/>
              </a:ext>
            </a:extLst>
          </p:cNvPr>
          <p:cNvSpPr txBox="1"/>
          <p:nvPr/>
        </p:nvSpPr>
        <p:spPr>
          <a:xfrm>
            <a:off x="5460206" y="3507683"/>
            <a:ext cx="3790950" cy="646331"/>
          </a:xfrm>
          <a:prstGeom prst="rect">
            <a:avLst/>
          </a:prstGeom>
          <a:noFill/>
        </p:spPr>
        <p:txBody>
          <a:bodyPr wrap="square">
            <a:spAutoFit/>
          </a:bodyPr>
          <a:lstStyle/>
          <a:p>
            <a:r>
              <a:rPr lang="en-US" altLang="ja-JP" b="1" i="0" dirty="0">
                <a:solidFill>
                  <a:srgbClr val="C00000"/>
                </a:solidFill>
                <a:effectLst/>
                <a:latin typeface="BIZ UDPゴシック" panose="020B0400000000000000" pitchFamily="50" charset="-128"/>
                <a:ea typeface="BIZ UDPゴシック" panose="020B0400000000000000" pitchFamily="50" charset="-128"/>
              </a:rPr>
              <a:t>K986P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リジンをプロリンに置換</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b="1" i="0" dirty="0">
                <a:solidFill>
                  <a:srgbClr val="C00000"/>
                </a:solidFill>
                <a:effectLst/>
                <a:latin typeface="BIZ UDPゴシック" panose="020B0400000000000000" pitchFamily="50" charset="-128"/>
                <a:ea typeface="BIZ UDPゴシック" panose="020B0400000000000000" pitchFamily="50" charset="-128"/>
              </a:rPr>
              <a:t>V987P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バリンをプロリンに置換</a:t>
            </a:r>
            <a:endParaRPr lang="ja-JP" altLang="en-US" dirty="0">
              <a:latin typeface="BIZ UDPゴシック" panose="020B0400000000000000" pitchFamily="50" charset="-128"/>
              <a:ea typeface="BIZ UDPゴシック" panose="020B0400000000000000" pitchFamily="50" charset="-128"/>
            </a:endParaRPr>
          </a:p>
        </p:txBody>
      </p:sp>
      <p:pic>
        <p:nvPicPr>
          <p:cNvPr id="4098" name="Picture 2" descr="ヒビから手イラスト - No: 1741069／無料イラストなら「イラストAC」">
            <a:extLst>
              <a:ext uri="{FF2B5EF4-FFF2-40B4-BE49-F238E27FC236}">
                <a16:creationId xmlns:a16="http://schemas.microsoft.com/office/drawing/2014/main" id="{C36A5204-19A8-47D6-AA6D-636EFE14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1" y="3316288"/>
            <a:ext cx="4419599" cy="3317138"/>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4">
            <a:extLst>
              <a:ext uri="{FF2B5EF4-FFF2-40B4-BE49-F238E27FC236}">
                <a16:creationId xmlns:a16="http://schemas.microsoft.com/office/drawing/2014/main" id="{F3457C1A-A154-45E1-BB97-8AF0ABF4CDC6}"/>
              </a:ext>
            </a:extLst>
          </p:cNvPr>
          <p:cNvPicPr>
            <a:picLocks noChangeAspect="1"/>
          </p:cNvPicPr>
          <p:nvPr/>
        </p:nvPicPr>
        <p:blipFill>
          <a:blip r:embed="rId3"/>
          <a:stretch>
            <a:fillRect/>
          </a:stretch>
        </p:blipFill>
        <p:spPr>
          <a:xfrm rot="1021115">
            <a:off x="1478600" y="4389820"/>
            <a:ext cx="1176650" cy="1939120"/>
          </a:xfrm>
          <a:prstGeom prst="rect">
            <a:avLst/>
          </a:prstGeom>
        </p:spPr>
      </p:pic>
      <p:sp>
        <p:nvSpPr>
          <p:cNvPr id="41" name="テキスト ボックス 40">
            <a:extLst>
              <a:ext uri="{FF2B5EF4-FFF2-40B4-BE49-F238E27FC236}">
                <a16:creationId xmlns:a16="http://schemas.microsoft.com/office/drawing/2014/main" id="{68B9C7FB-0B14-42D6-A673-F171F22C1089}"/>
              </a:ext>
            </a:extLst>
          </p:cNvPr>
          <p:cNvSpPr txBox="1"/>
          <p:nvPr/>
        </p:nvSpPr>
        <p:spPr>
          <a:xfrm>
            <a:off x="3052763" y="743590"/>
            <a:ext cx="6638925" cy="584775"/>
          </a:xfrm>
          <a:prstGeom prst="rect">
            <a:avLst/>
          </a:prstGeom>
          <a:noFill/>
        </p:spPr>
        <p:txBody>
          <a:bodyPr wrap="square">
            <a:spAutoFit/>
          </a:bodyPr>
          <a:lstStyle/>
          <a:p>
            <a:r>
              <a:rPr lang="ja-JP" altLang="en-US" sz="3200" dirty="0">
                <a:solidFill>
                  <a:srgbClr val="C00000"/>
                </a:solidFill>
                <a:latin typeface="BIZ UDPゴシック" panose="020B0400000000000000" pitchFamily="50" charset="-128"/>
                <a:ea typeface="BIZ UDPゴシック" panose="020B0400000000000000" pitchFamily="50" charset="-128"/>
              </a:rPr>
              <a:t>免疫＝抗体複合体を形成し巨大化</a:t>
            </a:r>
          </a:p>
        </p:txBody>
      </p:sp>
      <p:sp>
        <p:nvSpPr>
          <p:cNvPr id="43" name="テキスト ボックス 42">
            <a:extLst>
              <a:ext uri="{FF2B5EF4-FFF2-40B4-BE49-F238E27FC236}">
                <a16:creationId xmlns:a16="http://schemas.microsoft.com/office/drawing/2014/main" id="{66337484-3C31-44D5-BD55-05C136F08D65}"/>
              </a:ext>
            </a:extLst>
          </p:cNvPr>
          <p:cNvSpPr txBox="1"/>
          <p:nvPr/>
        </p:nvSpPr>
        <p:spPr>
          <a:xfrm>
            <a:off x="230982" y="1728643"/>
            <a:ext cx="5581649" cy="1569660"/>
          </a:xfrm>
          <a:prstGeom prst="rect">
            <a:avLst/>
          </a:prstGeom>
          <a:noFill/>
        </p:spPr>
        <p:txBody>
          <a:bodyPr wrap="square">
            <a:spAutoFit/>
          </a:bodyPr>
          <a:lstStyle/>
          <a:p>
            <a:r>
              <a:rPr lang="ja-JP" altLang="en-US" sz="2400" b="1" dirty="0">
                <a:solidFill>
                  <a:srgbClr val="C00000"/>
                </a:solidFill>
                <a:latin typeface="BIZ UDPゴシック" panose="020B0400000000000000" pitchFamily="50" charset="-128"/>
                <a:ea typeface="BIZ UDPゴシック" panose="020B0400000000000000" pitchFamily="50" charset="-128"/>
              </a:rPr>
              <a:t>ふにゃふにゃ</a:t>
            </a:r>
            <a:r>
              <a:rPr lang="ja-JP" altLang="en-US" sz="2400" dirty="0">
                <a:latin typeface="BIZ UDPゴシック" panose="020B0400000000000000" pitchFamily="50" charset="-128"/>
                <a:ea typeface="BIZ UDPゴシック" panose="020B0400000000000000" pitchFamily="50" charset="-128"/>
              </a:rPr>
              <a:t>したタンパク質を</a:t>
            </a:r>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プロリン置換により、石のように硬くし、スパイクタンパク質の構造強化とともに、安定した産生を確実にする。</a:t>
            </a:r>
          </a:p>
        </p:txBody>
      </p:sp>
      <p:pic>
        <p:nvPicPr>
          <p:cNvPr id="4100" name="Picture 4">
            <a:extLst>
              <a:ext uri="{FF2B5EF4-FFF2-40B4-BE49-F238E27FC236}">
                <a16:creationId xmlns:a16="http://schemas.microsoft.com/office/drawing/2014/main" id="{24F5B99D-5A23-454F-AF56-211D778AE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5174" y="666749"/>
            <a:ext cx="2014685" cy="6243501"/>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折線 7">
            <a:extLst>
              <a:ext uri="{FF2B5EF4-FFF2-40B4-BE49-F238E27FC236}">
                <a16:creationId xmlns:a16="http://schemas.microsoft.com/office/drawing/2014/main" id="{FAAC8A5B-C38C-421B-9E6D-0C14587E6165}"/>
              </a:ext>
            </a:extLst>
          </p:cNvPr>
          <p:cNvSpPr/>
          <p:nvPr/>
        </p:nvSpPr>
        <p:spPr>
          <a:xfrm rot="5400000">
            <a:off x="6212681" y="1933575"/>
            <a:ext cx="990600" cy="2000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DB9C0A07-8123-4E6D-9258-77481FB47B20}"/>
              </a:ext>
            </a:extLst>
          </p:cNvPr>
          <p:cNvSpPr txBox="1"/>
          <p:nvPr/>
        </p:nvSpPr>
        <p:spPr>
          <a:xfrm>
            <a:off x="4738290" y="4842848"/>
            <a:ext cx="4777381" cy="1615827"/>
          </a:xfrm>
          <a:prstGeom prst="rect">
            <a:avLst/>
          </a:prstGeom>
          <a:noFill/>
        </p:spPr>
        <p:txBody>
          <a:bodyPr wrap="square">
            <a:spAutoFit/>
          </a:bodyPr>
          <a:lstStyle/>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1-2</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キャップ</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3-54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非翻訳領域、ヒト</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α</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グロビン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Kozak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配列は最適化</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55-3873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SARS-CoV-2 S</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タンパク質前駆体をコード</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コドンの最適化によるタンパク質発現量上昇</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K986P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V987P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のプロリン置換　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3874-3879</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翻訳停止コドン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ΨGA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が２つ並ぶ</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3880-4174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AES 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mt 12S rRNA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の安定化・タンパク質発現量上昇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4175-4284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poly(A)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、途中に１０塩基のリンカー配列がある</a:t>
            </a:r>
          </a:p>
        </p:txBody>
      </p:sp>
    </p:spTree>
    <p:extLst>
      <p:ext uri="{BB962C8B-B14F-4D97-AF65-F5344CB8AC3E}">
        <p14:creationId xmlns:p14="http://schemas.microsoft.com/office/powerpoint/2010/main" val="338111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BDE203-D8B6-49C4-9235-A01743EF2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0" y="1623923"/>
            <a:ext cx="6790944" cy="452729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F88C09-8E8F-473A-A2F8-ABEA0B2747F0}"/>
              </a:ext>
            </a:extLst>
          </p:cNvPr>
          <p:cNvSpPr txBox="1"/>
          <p:nvPr/>
        </p:nvSpPr>
        <p:spPr>
          <a:xfrm>
            <a:off x="4943" y="2308268"/>
            <a:ext cx="2372497"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Katalin </a:t>
            </a:r>
            <a:r>
              <a:rPr kumimoji="1" lang="en-US" altLang="ja-JP" sz="2400" dirty="0" err="1">
                <a:latin typeface="UD Digi Kyokasho NP-R" panose="020B0400000000000000" pitchFamily="18" charset="-128"/>
                <a:ea typeface="UD Digi Kyokasho NP-R" panose="020B0400000000000000" pitchFamily="18" charset="-128"/>
              </a:rPr>
              <a:t>Kariko</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9" name="テキスト ボックス 8">
            <a:extLst>
              <a:ext uri="{FF2B5EF4-FFF2-40B4-BE49-F238E27FC236}">
                <a16:creationId xmlns:a16="http://schemas.microsoft.com/office/drawing/2014/main" id="{116801DB-38D7-4E82-86BA-2C8A6E93678D}"/>
              </a:ext>
            </a:extLst>
          </p:cNvPr>
          <p:cNvSpPr txBox="1"/>
          <p:nvPr/>
        </p:nvSpPr>
        <p:spPr>
          <a:xfrm>
            <a:off x="3023616" y="1355322"/>
            <a:ext cx="5316495" cy="338554"/>
          </a:xfrm>
          <a:prstGeom prst="rect">
            <a:avLst/>
          </a:prstGeom>
          <a:noFill/>
        </p:spPr>
        <p:txBody>
          <a:bodyPr wrap="square">
            <a:spAutoFit/>
          </a:bodyPr>
          <a:lstStyle/>
          <a:p>
            <a:pPr algn="ctr"/>
            <a:r>
              <a:rPr lang="en-US" altLang="ja-JP" sz="1600" dirty="0">
                <a:latin typeface="Amasis MT Pro Medium" panose="02040604050005020304" pitchFamily="18" charset="0"/>
                <a:hlinkClick r:id="rId4"/>
              </a:rPr>
              <a:t>21rosenstiel960.jpg (960×640) (brandeis.edu)</a:t>
            </a:r>
            <a:endParaRPr lang="ja-JP" altLang="en-US" sz="1600" dirty="0">
              <a:latin typeface="Amasis MT Pro Medium" panose="02040604050005020304" pitchFamily="18" charset="0"/>
            </a:endParaRPr>
          </a:p>
        </p:txBody>
      </p:sp>
      <p:sp>
        <p:nvSpPr>
          <p:cNvPr id="10" name="テキスト ボックス 9">
            <a:extLst>
              <a:ext uri="{FF2B5EF4-FFF2-40B4-BE49-F238E27FC236}">
                <a16:creationId xmlns:a16="http://schemas.microsoft.com/office/drawing/2014/main" id="{7DC40157-0C3B-4911-AA44-16E4BC85D0CD}"/>
              </a:ext>
            </a:extLst>
          </p:cNvPr>
          <p:cNvSpPr txBox="1"/>
          <p:nvPr/>
        </p:nvSpPr>
        <p:spPr>
          <a:xfrm>
            <a:off x="9168384" y="2308268"/>
            <a:ext cx="3018673"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Drew Weissman</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12" name="テキスト ボックス 11">
            <a:extLst>
              <a:ext uri="{FF2B5EF4-FFF2-40B4-BE49-F238E27FC236}">
                <a16:creationId xmlns:a16="http://schemas.microsoft.com/office/drawing/2014/main" id="{5043F343-8C20-4F45-94D4-E61C511D684F}"/>
              </a:ext>
            </a:extLst>
          </p:cNvPr>
          <p:cNvSpPr txBox="1"/>
          <p:nvPr/>
        </p:nvSpPr>
        <p:spPr>
          <a:xfrm>
            <a:off x="0" y="3288652"/>
            <a:ext cx="2236573" cy="1015663"/>
          </a:xfrm>
          <a:prstGeom prst="rect">
            <a:avLst/>
          </a:prstGeom>
          <a:noFill/>
        </p:spPr>
        <p:txBody>
          <a:bodyPr wrap="square">
            <a:spAutoFit/>
          </a:bodyPr>
          <a:lstStyle/>
          <a:p>
            <a:pPr algn="ctr"/>
            <a:r>
              <a:rPr lang="en-US" altLang="ja-JP" sz="2000" b="0" i="0" dirty="0">
                <a:solidFill>
                  <a:srgbClr val="2A2B2D"/>
                </a:solidFill>
                <a:effectLst/>
                <a:latin typeface="Gotham SSm A"/>
              </a:rPr>
              <a:t>BioNTech</a:t>
            </a:r>
            <a:r>
              <a:rPr lang="ja-JP" altLang="en-US" sz="1600" b="0" i="0" dirty="0">
                <a:solidFill>
                  <a:srgbClr val="2A2B2D"/>
                </a:solidFill>
                <a:effectLst/>
                <a:latin typeface="UD Digi Kyokasho NP-R" panose="02020400000000000000" pitchFamily="18" charset="-128"/>
                <a:ea typeface="UD Digi Kyokasho NP-R" panose="02020400000000000000" pitchFamily="18" charset="-128"/>
              </a:rPr>
              <a:t>上級副社長</a:t>
            </a:r>
            <a:endParaRPr lang="en-US" altLang="ja-JP" sz="2000" b="0" i="0" dirty="0">
              <a:solidFill>
                <a:srgbClr val="2A2B2D"/>
              </a:solidFill>
              <a:effectLst/>
              <a:latin typeface="UD Digi Kyokasho NP-R" panose="02020400000000000000" pitchFamily="18" charset="-128"/>
              <a:ea typeface="UD Digi Kyokasho NP-R" panose="02020400000000000000" pitchFamily="18" charset="-128"/>
            </a:endParaRPr>
          </a:p>
          <a:p>
            <a:pPr algn="ctr"/>
            <a:r>
              <a:rPr lang="en-US" altLang="ja-JP" sz="2000" b="0" i="0" dirty="0">
                <a:solidFill>
                  <a:srgbClr val="2A2B2D"/>
                </a:solidFill>
                <a:effectLst/>
                <a:latin typeface="Gotham SSm A"/>
              </a:rPr>
              <a:t> University of Pennsylvania</a:t>
            </a:r>
            <a:endParaRPr lang="ja-JP" altLang="en-US" sz="2000" dirty="0"/>
          </a:p>
        </p:txBody>
      </p:sp>
      <p:sp>
        <p:nvSpPr>
          <p:cNvPr id="13" name="テキスト ボックス 12">
            <a:extLst>
              <a:ext uri="{FF2B5EF4-FFF2-40B4-BE49-F238E27FC236}">
                <a16:creationId xmlns:a16="http://schemas.microsoft.com/office/drawing/2014/main" id="{9D8FBEFC-D19E-4C81-95CF-3803B1BB1E1C}"/>
              </a:ext>
            </a:extLst>
          </p:cNvPr>
          <p:cNvSpPr txBox="1"/>
          <p:nvPr/>
        </p:nvSpPr>
        <p:spPr>
          <a:xfrm>
            <a:off x="9625851" y="3454278"/>
            <a:ext cx="2103738" cy="707886"/>
          </a:xfrm>
          <a:prstGeom prst="rect">
            <a:avLst/>
          </a:prstGeom>
          <a:noFill/>
        </p:spPr>
        <p:txBody>
          <a:bodyPr wrap="square">
            <a:spAutoFit/>
          </a:bodyPr>
          <a:lstStyle/>
          <a:p>
            <a:pPr algn="ctr"/>
            <a:r>
              <a:rPr lang="en-US" altLang="ja-JP" sz="2000" b="0" i="0" dirty="0">
                <a:solidFill>
                  <a:srgbClr val="2A2B2D"/>
                </a:solidFill>
                <a:effectLst/>
                <a:latin typeface="Gotham SSm A"/>
              </a:rPr>
              <a:t> University of Pennsylvania</a:t>
            </a:r>
            <a:endParaRPr lang="ja-JP" altLang="en-US" sz="2000" dirty="0"/>
          </a:p>
        </p:txBody>
      </p:sp>
      <p:sp>
        <p:nvSpPr>
          <p:cNvPr id="15" name="テキスト ボックス 14">
            <a:extLst>
              <a:ext uri="{FF2B5EF4-FFF2-40B4-BE49-F238E27FC236}">
                <a16:creationId xmlns:a16="http://schemas.microsoft.com/office/drawing/2014/main" id="{4022EB22-F607-4842-A55F-E89681548A4C}"/>
              </a:ext>
            </a:extLst>
          </p:cNvPr>
          <p:cNvSpPr txBox="1"/>
          <p:nvPr/>
        </p:nvSpPr>
        <p:spPr>
          <a:xfrm>
            <a:off x="223347" y="6127095"/>
            <a:ext cx="11745303" cy="523220"/>
          </a:xfrm>
          <a:prstGeom prst="rect">
            <a:avLst/>
          </a:prstGeom>
          <a:noFill/>
        </p:spPr>
        <p:txBody>
          <a:bodyPr wrap="square">
            <a:spAutoFit/>
          </a:bodyPr>
          <a:lstStyle/>
          <a:p>
            <a:pPr algn="l"/>
            <a:r>
              <a:rPr lang="en-US" altLang="ja-JP" sz="1400" b="1" i="0" dirty="0">
                <a:solidFill>
                  <a:srgbClr val="212121"/>
                </a:solidFill>
                <a:effectLst/>
                <a:latin typeface="Merriweather" panose="020B0604020202020204" pitchFamily="2" charset="0"/>
              </a:rPr>
              <a:t>Suppression of RNA recognition by Toll-like receptors: the impact of nucleoside modification and the evolutionary origin of RNA</a:t>
            </a:r>
          </a:p>
          <a:p>
            <a:pPr algn="l"/>
            <a:r>
              <a:rPr lang="en-US" altLang="ja-JP" sz="1400" b="1" dirty="0">
                <a:solidFill>
                  <a:srgbClr val="212121"/>
                </a:solidFill>
                <a:latin typeface="Merriweather" panose="020B0604020202020204" pitchFamily="2" charset="0"/>
              </a:rPr>
              <a:t>2005.8.23   </a:t>
            </a:r>
            <a:r>
              <a:rPr lang="en-US" altLang="ja-JP" sz="1100" dirty="0">
                <a:latin typeface="Amasis MT Pro Medium" panose="02040604050005020304" pitchFamily="18" charset="0"/>
                <a:hlinkClick r:id="rId5"/>
              </a:rPr>
              <a:t>Suppression of RNA recognition by Toll-like receptors: the impact of nucleoside modification and the evolutionary origin of RNA - PubMed (nih.gov)</a:t>
            </a:r>
            <a:endParaRPr lang="en-US" altLang="ja-JP" sz="1400" b="1" i="0" dirty="0">
              <a:solidFill>
                <a:srgbClr val="212121"/>
              </a:solidFill>
              <a:effectLst/>
              <a:latin typeface="Amasis MT Pro Medium" panose="02040604050005020304" pitchFamily="18" charset="0"/>
            </a:endParaRPr>
          </a:p>
        </p:txBody>
      </p:sp>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修飾ウリジンによる免疫回避</a:t>
            </a:r>
          </a:p>
        </p:txBody>
      </p:sp>
    </p:spTree>
    <p:extLst>
      <p:ext uri="{BB962C8B-B14F-4D97-AF65-F5344CB8AC3E}">
        <p14:creationId xmlns:p14="http://schemas.microsoft.com/office/powerpoint/2010/main" val="4208542829"/>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5B10ADD-D589-4C24-95B6-306E28F74B52}"/>
              </a:ext>
            </a:extLst>
          </p:cNvPr>
          <p:cNvPicPr>
            <a:picLocks noChangeAspect="1"/>
          </p:cNvPicPr>
          <p:nvPr/>
        </p:nvPicPr>
        <p:blipFill>
          <a:blip r:embed="rId3"/>
          <a:stretch>
            <a:fillRect/>
          </a:stretch>
        </p:blipFill>
        <p:spPr>
          <a:xfrm>
            <a:off x="509587" y="707347"/>
            <a:ext cx="2314575" cy="1710328"/>
          </a:xfrm>
          <a:prstGeom prst="rect">
            <a:avLst/>
          </a:prstGeom>
        </p:spPr>
      </p:pic>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1‐</a:t>
            </a:r>
            <a:r>
              <a:rPr kumimoji="1" lang="ja-JP" altLang="en-US" sz="2400" dirty="0">
                <a:solidFill>
                  <a:srgbClr val="FFC000"/>
                </a:solidFill>
                <a:latin typeface="BIZ UDPゴシック" panose="020B0400000000000000" pitchFamily="50" charset="-128"/>
                <a:ea typeface="BIZ UDPゴシック" panose="020B0400000000000000" pitchFamily="50" charset="-128"/>
              </a:rPr>
              <a:t>メチルシュードウリジン</a:t>
            </a:r>
          </a:p>
        </p:txBody>
      </p:sp>
      <p:pic>
        <p:nvPicPr>
          <p:cNvPr id="1026" name="Picture 2" descr=" ">
            <a:extLst>
              <a:ext uri="{FF2B5EF4-FFF2-40B4-BE49-F238E27FC236}">
                <a16:creationId xmlns:a16="http://schemas.microsoft.com/office/drawing/2014/main" id="{73F7D3C2-5161-4513-AA5D-5B4F9D613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6" y="3953500"/>
            <a:ext cx="2843210" cy="262450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2F55F81-334B-445B-8175-D244D818B483}"/>
              </a:ext>
            </a:extLst>
          </p:cNvPr>
          <p:cNvSpPr txBox="1"/>
          <p:nvPr/>
        </p:nvSpPr>
        <p:spPr>
          <a:xfrm>
            <a:off x="446643" y="3584168"/>
            <a:ext cx="2847242" cy="369332"/>
          </a:xfrm>
          <a:prstGeom prst="rect">
            <a:avLst/>
          </a:prstGeom>
          <a:noFill/>
        </p:spPr>
        <p:txBody>
          <a:bodyPr wrap="square">
            <a:spAutoFit/>
          </a:bodyPr>
          <a:lstStyle/>
          <a:p>
            <a:r>
              <a:rPr lang="en-US" altLang="ja-JP" b="0" i="0" dirty="0">
                <a:solidFill>
                  <a:srgbClr val="282828"/>
                </a:solidFill>
                <a:effectLst/>
                <a:latin typeface="Noto Sans Japanese"/>
              </a:rPr>
              <a:t>1-Methylpseudouridine</a:t>
            </a:r>
            <a:endParaRPr lang="ja-JP" altLang="en-US" dirty="0"/>
          </a:p>
        </p:txBody>
      </p:sp>
      <p:pic>
        <p:nvPicPr>
          <p:cNvPr id="1030" name="Picture 6">
            <a:extLst>
              <a:ext uri="{FF2B5EF4-FFF2-40B4-BE49-F238E27FC236}">
                <a16:creationId xmlns:a16="http://schemas.microsoft.com/office/drawing/2014/main" id="{59419029-754B-44AD-99FA-35A0B50DB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660" y="2089558"/>
            <a:ext cx="8679039" cy="3987202"/>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E39DF057-9E02-4017-898A-44CE44EFDF4A}"/>
              </a:ext>
            </a:extLst>
          </p:cNvPr>
          <p:cNvPicPr>
            <a:picLocks noChangeAspect="1"/>
          </p:cNvPicPr>
          <p:nvPr/>
        </p:nvPicPr>
        <p:blipFill>
          <a:blip r:embed="rId6"/>
          <a:stretch>
            <a:fillRect/>
          </a:stretch>
        </p:blipFill>
        <p:spPr>
          <a:xfrm>
            <a:off x="271461" y="2468231"/>
            <a:ext cx="2790825" cy="904875"/>
          </a:xfrm>
          <a:prstGeom prst="rect">
            <a:avLst/>
          </a:prstGeom>
        </p:spPr>
      </p:pic>
      <p:sp>
        <p:nvSpPr>
          <p:cNvPr id="2" name="矢印: 右 1">
            <a:extLst>
              <a:ext uri="{FF2B5EF4-FFF2-40B4-BE49-F238E27FC236}">
                <a16:creationId xmlns:a16="http://schemas.microsoft.com/office/drawing/2014/main" id="{B2839A8D-FD0B-4927-951E-5618EED57AD7}"/>
              </a:ext>
            </a:extLst>
          </p:cNvPr>
          <p:cNvSpPr/>
          <p:nvPr/>
        </p:nvSpPr>
        <p:spPr>
          <a:xfrm rot="21387069">
            <a:off x="3560200" y="1470479"/>
            <a:ext cx="8517115" cy="276225"/>
          </a:xfrm>
          <a:prstGeom prst="rightArrow">
            <a:avLst/>
          </a:prstGeom>
          <a:solidFill>
            <a:schemeClr val="tx1">
              <a:lumMod val="75000"/>
              <a:lumOff val="25000"/>
            </a:schemeClr>
          </a:solidFill>
          <a:ln>
            <a:solidFill>
              <a:schemeClr val="tx1">
                <a:lumMod val="50000"/>
                <a:lumOff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09A7B34-6599-48A4-A413-8F90CD4BB659}"/>
              </a:ext>
            </a:extLst>
          </p:cNvPr>
          <p:cNvSpPr txBox="1"/>
          <p:nvPr/>
        </p:nvSpPr>
        <p:spPr>
          <a:xfrm rot="21329890">
            <a:off x="5191125" y="1070904"/>
            <a:ext cx="43815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スパイク・タンパク質の産生能力</a:t>
            </a:r>
          </a:p>
        </p:txBody>
      </p:sp>
    </p:spTree>
    <p:extLst>
      <p:ext uri="{BB962C8B-B14F-4D97-AF65-F5344CB8AC3E}">
        <p14:creationId xmlns:p14="http://schemas.microsoft.com/office/powerpoint/2010/main" val="165741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円柱 35">
            <a:extLst>
              <a:ext uri="{FF2B5EF4-FFF2-40B4-BE49-F238E27FC236}">
                <a16:creationId xmlns:a16="http://schemas.microsoft.com/office/drawing/2014/main" id="{3182C31E-BFB8-4109-BB39-3738BB62B6CD}"/>
              </a:ext>
            </a:extLst>
          </p:cNvPr>
          <p:cNvSpPr/>
          <p:nvPr/>
        </p:nvSpPr>
        <p:spPr>
          <a:xfrm rot="16200000">
            <a:off x="8737030" y="1474581"/>
            <a:ext cx="602923" cy="1846387"/>
          </a:xfrm>
          <a:prstGeom prst="can">
            <a:avLst/>
          </a:prstGeom>
          <a:solidFill>
            <a:schemeClr val="tx2">
              <a:lumMod val="60000"/>
              <a:lumOff val="40000"/>
            </a:schemeClr>
          </a:solidFill>
          <a:ln>
            <a:solidFill>
              <a:srgbClr val="002060"/>
            </a:solidFill>
            <a:extLst>
              <a:ext uri="{C807C97D-BFC1-408E-A445-0C87EB9F89A2}">
                <ask:lineSketchStyleProps xmlns:ask="http://schemas.microsoft.com/office/drawing/2018/sketchyshapes" sd="1797069787">
                  <a:custGeom>
                    <a:avLst/>
                    <a:gdLst>
                      <a:gd name="connsiteX0" fmla="*/ 0 w 567292"/>
                      <a:gd name="connsiteY0" fmla="*/ 70912 h 790287"/>
                      <a:gd name="connsiteX1" fmla="*/ 283646 w 567292"/>
                      <a:gd name="connsiteY1" fmla="*/ 141824 h 790287"/>
                      <a:gd name="connsiteX2" fmla="*/ 567292 w 567292"/>
                      <a:gd name="connsiteY2" fmla="*/ 70912 h 790287"/>
                      <a:gd name="connsiteX3" fmla="*/ 567292 w 567292"/>
                      <a:gd name="connsiteY3" fmla="*/ 382175 h 790287"/>
                      <a:gd name="connsiteX4" fmla="*/ 567292 w 567292"/>
                      <a:gd name="connsiteY4" fmla="*/ 719376 h 790287"/>
                      <a:gd name="connsiteX5" fmla="*/ 283646 w 567292"/>
                      <a:gd name="connsiteY5" fmla="*/ 790288 h 790287"/>
                      <a:gd name="connsiteX6" fmla="*/ 0 w 567292"/>
                      <a:gd name="connsiteY6" fmla="*/ 719376 h 790287"/>
                      <a:gd name="connsiteX7" fmla="*/ 0 w 567292"/>
                      <a:gd name="connsiteY7" fmla="*/ 401629 h 790287"/>
                      <a:gd name="connsiteX8" fmla="*/ 0 w 567292"/>
                      <a:gd name="connsiteY8" fmla="*/ 70912 h 790287"/>
                      <a:gd name="connsiteX0" fmla="*/ 0 w 567292"/>
                      <a:gd name="connsiteY0" fmla="*/ 70912 h 790287"/>
                      <a:gd name="connsiteX1" fmla="*/ 283646 w 567292"/>
                      <a:gd name="connsiteY1" fmla="*/ 0 h 790287"/>
                      <a:gd name="connsiteX2" fmla="*/ 567292 w 567292"/>
                      <a:gd name="connsiteY2" fmla="*/ 70912 h 790287"/>
                      <a:gd name="connsiteX3" fmla="*/ 283646 w 567292"/>
                      <a:gd name="connsiteY3" fmla="*/ 141824 h 790287"/>
                      <a:gd name="connsiteX4" fmla="*/ 0 w 567292"/>
                      <a:gd name="connsiteY4" fmla="*/ 70912 h 790287"/>
                      <a:gd name="connsiteX0" fmla="*/ 567292 w 567292"/>
                      <a:gd name="connsiteY0" fmla="*/ 70912 h 790287"/>
                      <a:gd name="connsiteX1" fmla="*/ 283646 w 567292"/>
                      <a:gd name="connsiteY1" fmla="*/ 141824 h 790287"/>
                      <a:gd name="connsiteX2" fmla="*/ 0 w 567292"/>
                      <a:gd name="connsiteY2" fmla="*/ 70912 h 790287"/>
                      <a:gd name="connsiteX3" fmla="*/ 283646 w 567292"/>
                      <a:gd name="connsiteY3" fmla="*/ 0 h 790287"/>
                      <a:gd name="connsiteX4" fmla="*/ 567292 w 567292"/>
                      <a:gd name="connsiteY4" fmla="*/ 70912 h 790287"/>
                      <a:gd name="connsiteX5" fmla="*/ 567292 w 567292"/>
                      <a:gd name="connsiteY5" fmla="*/ 375690 h 790287"/>
                      <a:gd name="connsiteX6" fmla="*/ 567292 w 567292"/>
                      <a:gd name="connsiteY6" fmla="*/ 719376 h 790287"/>
                      <a:gd name="connsiteX7" fmla="*/ 283646 w 567292"/>
                      <a:gd name="connsiteY7" fmla="*/ 790288 h 790287"/>
                      <a:gd name="connsiteX8" fmla="*/ 0 w 567292"/>
                      <a:gd name="connsiteY8" fmla="*/ 719376 h 790287"/>
                      <a:gd name="connsiteX9" fmla="*/ 0 w 567292"/>
                      <a:gd name="connsiteY9" fmla="*/ 388659 h 790287"/>
                      <a:gd name="connsiteX10" fmla="*/ 0 w 567292"/>
                      <a:gd name="connsiteY10" fmla="*/ 70912 h 7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92" h="790287" stroke="0" extrusionOk="0">
                        <a:moveTo>
                          <a:pt x="0" y="70912"/>
                        </a:moveTo>
                        <a:cubicBezTo>
                          <a:pt x="-23562" y="114029"/>
                          <a:pt x="122631" y="143143"/>
                          <a:pt x="283646" y="141824"/>
                        </a:cubicBezTo>
                        <a:cubicBezTo>
                          <a:pt x="430072" y="140294"/>
                          <a:pt x="575259" y="110106"/>
                          <a:pt x="567292" y="70912"/>
                        </a:cubicBezTo>
                        <a:cubicBezTo>
                          <a:pt x="587807" y="189386"/>
                          <a:pt x="545608" y="260865"/>
                          <a:pt x="567292" y="382175"/>
                        </a:cubicBezTo>
                        <a:cubicBezTo>
                          <a:pt x="588976" y="503485"/>
                          <a:pt x="528115" y="620238"/>
                          <a:pt x="567292" y="719376"/>
                        </a:cubicBezTo>
                        <a:cubicBezTo>
                          <a:pt x="569125" y="763693"/>
                          <a:pt x="429114" y="796971"/>
                          <a:pt x="283646" y="790288"/>
                        </a:cubicBezTo>
                        <a:cubicBezTo>
                          <a:pt x="131606" y="786335"/>
                          <a:pt x="1501" y="763683"/>
                          <a:pt x="0" y="719376"/>
                        </a:cubicBezTo>
                        <a:cubicBezTo>
                          <a:pt x="-28333" y="561890"/>
                          <a:pt x="19733" y="558082"/>
                          <a:pt x="0" y="401629"/>
                        </a:cubicBezTo>
                        <a:cubicBezTo>
                          <a:pt x="-19733" y="245176"/>
                          <a:pt x="16112" y="186265"/>
                          <a:pt x="0" y="70912"/>
                        </a:cubicBezTo>
                        <a:close/>
                      </a:path>
                      <a:path w="567292" h="790287" fill="lighten" stroke="0" extrusionOk="0">
                        <a:moveTo>
                          <a:pt x="0" y="70912"/>
                        </a:moveTo>
                        <a:cubicBezTo>
                          <a:pt x="-29830" y="22570"/>
                          <a:pt x="141721" y="-14153"/>
                          <a:pt x="283646" y="0"/>
                        </a:cubicBezTo>
                        <a:cubicBezTo>
                          <a:pt x="445334" y="-4391"/>
                          <a:pt x="576289" y="36401"/>
                          <a:pt x="567292" y="70912"/>
                        </a:cubicBezTo>
                        <a:cubicBezTo>
                          <a:pt x="593087" y="101057"/>
                          <a:pt x="417076" y="160823"/>
                          <a:pt x="283646" y="141824"/>
                        </a:cubicBezTo>
                        <a:cubicBezTo>
                          <a:pt x="131480" y="136328"/>
                          <a:pt x="11180" y="113506"/>
                          <a:pt x="0" y="70912"/>
                        </a:cubicBezTo>
                        <a:close/>
                      </a:path>
                      <a:path w="567292" h="790287" fill="none" extrusionOk="0">
                        <a:moveTo>
                          <a:pt x="567292" y="70912"/>
                        </a:moveTo>
                        <a:cubicBezTo>
                          <a:pt x="557544" y="74673"/>
                          <a:pt x="437146" y="140441"/>
                          <a:pt x="283646" y="141824"/>
                        </a:cubicBezTo>
                        <a:cubicBezTo>
                          <a:pt x="133116" y="134574"/>
                          <a:pt x="-91" y="115551"/>
                          <a:pt x="0" y="70912"/>
                        </a:cubicBezTo>
                        <a:cubicBezTo>
                          <a:pt x="-31482" y="40905"/>
                          <a:pt x="136023" y="-34036"/>
                          <a:pt x="283646" y="0"/>
                        </a:cubicBezTo>
                        <a:cubicBezTo>
                          <a:pt x="441664" y="8890"/>
                          <a:pt x="566480" y="30607"/>
                          <a:pt x="567292" y="70912"/>
                        </a:cubicBezTo>
                        <a:cubicBezTo>
                          <a:pt x="591856" y="134203"/>
                          <a:pt x="553340" y="264300"/>
                          <a:pt x="567292" y="375690"/>
                        </a:cubicBezTo>
                        <a:cubicBezTo>
                          <a:pt x="581244" y="487080"/>
                          <a:pt x="562781" y="588125"/>
                          <a:pt x="567292" y="719376"/>
                        </a:cubicBezTo>
                        <a:cubicBezTo>
                          <a:pt x="566307" y="776232"/>
                          <a:pt x="450382" y="791543"/>
                          <a:pt x="283646" y="790288"/>
                        </a:cubicBezTo>
                        <a:cubicBezTo>
                          <a:pt x="129578" y="789579"/>
                          <a:pt x="2490" y="758035"/>
                          <a:pt x="0" y="719376"/>
                        </a:cubicBezTo>
                        <a:cubicBezTo>
                          <a:pt x="-34613" y="645606"/>
                          <a:pt x="32086" y="528715"/>
                          <a:pt x="0" y="388659"/>
                        </a:cubicBezTo>
                        <a:cubicBezTo>
                          <a:pt x="-32086" y="248603"/>
                          <a:pt x="6366" y="147838"/>
                          <a:pt x="0" y="70912"/>
                        </a:cubicBezTo>
                      </a:path>
                      <a:path w="567292" h="790287" fill="none" stroke="0" extrusionOk="0">
                        <a:moveTo>
                          <a:pt x="567292" y="70912"/>
                        </a:moveTo>
                        <a:cubicBezTo>
                          <a:pt x="570248" y="113303"/>
                          <a:pt x="437975" y="139537"/>
                          <a:pt x="283646" y="141824"/>
                        </a:cubicBezTo>
                        <a:cubicBezTo>
                          <a:pt x="118240" y="148749"/>
                          <a:pt x="5101" y="115935"/>
                          <a:pt x="0" y="70912"/>
                        </a:cubicBezTo>
                        <a:cubicBezTo>
                          <a:pt x="-1565" y="49784"/>
                          <a:pt x="108535" y="-364"/>
                          <a:pt x="283646" y="0"/>
                        </a:cubicBezTo>
                        <a:cubicBezTo>
                          <a:pt x="446333" y="1665"/>
                          <a:pt x="564384" y="34777"/>
                          <a:pt x="567292" y="70912"/>
                        </a:cubicBezTo>
                        <a:cubicBezTo>
                          <a:pt x="572243" y="198684"/>
                          <a:pt x="540752" y="241052"/>
                          <a:pt x="567292" y="408113"/>
                        </a:cubicBezTo>
                        <a:cubicBezTo>
                          <a:pt x="593832" y="575174"/>
                          <a:pt x="552526" y="566032"/>
                          <a:pt x="567292" y="719376"/>
                        </a:cubicBezTo>
                        <a:cubicBezTo>
                          <a:pt x="558135" y="764029"/>
                          <a:pt x="465202" y="787660"/>
                          <a:pt x="283646" y="790288"/>
                        </a:cubicBezTo>
                        <a:cubicBezTo>
                          <a:pt x="126697" y="791570"/>
                          <a:pt x="1741" y="757114"/>
                          <a:pt x="0" y="719376"/>
                        </a:cubicBezTo>
                        <a:cubicBezTo>
                          <a:pt x="-28829" y="588808"/>
                          <a:pt x="10298" y="499374"/>
                          <a:pt x="0" y="408113"/>
                        </a:cubicBezTo>
                        <a:cubicBezTo>
                          <a:pt x="-10298" y="316852"/>
                          <a:pt x="35281" y="170449"/>
                          <a:pt x="0" y="7091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bject 2">
            <a:extLst>
              <a:ext uri="{FF2B5EF4-FFF2-40B4-BE49-F238E27FC236}">
                <a16:creationId xmlns:a16="http://schemas.microsoft.com/office/drawing/2014/main" id="{8579FEEE-4B4A-4269-AE43-081D07FE3D4D}"/>
              </a:ext>
            </a:extLst>
          </p:cNvPr>
          <p:cNvSpPr txBox="1">
            <a:spLocks noGrp="1"/>
          </p:cNvSpPr>
          <p:nvPr>
            <p:ph type="title"/>
          </p:nvPr>
        </p:nvSpPr>
        <p:spPr>
          <a:xfrm>
            <a:off x="0" y="246540"/>
            <a:ext cx="12192000" cy="381515"/>
          </a:xfrm>
          <a:prstGeom prst="rect">
            <a:avLst/>
          </a:prstGeom>
        </p:spPr>
        <p:txBody>
          <a:bodyPr vert="horz" wrap="square" lIns="0" tIns="12065" rIns="0" bIns="0" rtlCol="0">
            <a:spAutoFit/>
          </a:bodyPr>
          <a:lstStyle/>
          <a:p>
            <a:pPr marL="12700" algn="ctr">
              <a:lnSpc>
                <a:spcPct val="100000"/>
              </a:lnSpc>
              <a:spcBef>
                <a:spcPts val="95"/>
              </a:spcBef>
            </a:pPr>
            <a:r>
              <a:rPr sz="2400" b="1" spc="-5" dirty="0">
                <a:latin typeface="BIZ UDP明朝 Medium" panose="02020500000000000000" pitchFamily="18" charset="-128"/>
                <a:ea typeface="BIZ UDP明朝 Medium" panose="02020500000000000000" pitchFamily="18" charset="-128"/>
                <a:cs typeface="Arial"/>
              </a:rPr>
              <a:t>mRNA</a:t>
            </a:r>
            <a:r>
              <a:rPr sz="2400" spc="-5" dirty="0">
                <a:latin typeface="BIZ UDP明朝 Medium" panose="02020500000000000000" pitchFamily="18" charset="-128"/>
                <a:ea typeface="BIZ UDP明朝 Medium" panose="02020500000000000000" pitchFamily="18" charset="-128"/>
              </a:rPr>
              <a:t>（</a:t>
            </a:r>
            <a:r>
              <a:rPr sz="2400" b="1" spc="-5" dirty="0">
                <a:latin typeface="BIZ UDP明朝 Medium" panose="02020500000000000000" pitchFamily="18" charset="-128"/>
                <a:ea typeface="BIZ UDP明朝 Medium" panose="02020500000000000000" pitchFamily="18" charset="-128"/>
                <a:cs typeface="Arial"/>
              </a:rPr>
              <a:t>mature</a:t>
            </a:r>
            <a:r>
              <a:rPr sz="2400" b="1" spc="-10" dirty="0">
                <a:latin typeface="BIZ UDP明朝 Medium" panose="02020500000000000000" pitchFamily="18" charset="-128"/>
                <a:ea typeface="BIZ UDP明朝 Medium" panose="02020500000000000000" pitchFamily="18" charset="-128"/>
                <a:cs typeface="Arial"/>
              </a:rPr>
              <a:t> mRNA</a:t>
            </a:r>
            <a:r>
              <a:rPr sz="2400" spc="-10" dirty="0">
                <a:latin typeface="BIZ UDP明朝 Medium" panose="02020500000000000000" pitchFamily="18" charset="-128"/>
                <a:ea typeface="BIZ UDP明朝 Medium" panose="02020500000000000000" pitchFamily="18" charset="-128"/>
              </a:rPr>
              <a:t>）</a:t>
            </a:r>
            <a:r>
              <a:rPr sz="2400" spc="-5" dirty="0">
                <a:latin typeface="BIZ UDP明朝 Medium" panose="02020500000000000000" pitchFamily="18" charset="-128"/>
                <a:ea typeface="BIZ UDP明朝 Medium" panose="02020500000000000000" pitchFamily="18" charset="-128"/>
              </a:rPr>
              <a:t>の構造</a:t>
            </a:r>
            <a:endParaRPr sz="2400" dirty="0">
              <a:latin typeface="BIZ UDP明朝 Medium" panose="02020500000000000000" pitchFamily="18" charset="-128"/>
              <a:ea typeface="BIZ UDP明朝 Medium" panose="02020500000000000000" pitchFamily="18" charset="-128"/>
              <a:cs typeface="Arial"/>
            </a:endParaRPr>
          </a:p>
        </p:txBody>
      </p:sp>
      <p:sp>
        <p:nvSpPr>
          <p:cNvPr id="17" name="object 8">
            <a:extLst>
              <a:ext uri="{FF2B5EF4-FFF2-40B4-BE49-F238E27FC236}">
                <a16:creationId xmlns:a16="http://schemas.microsoft.com/office/drawing/2014/main" id="{956CA0DC-A603-4C33-A6FC-1D1716D2CF60}"/>
              </a:ext>
            </a:extLst>
          </p:cNvPr>
          <p:cNvSpPr txBox="1"/>
          <p:nvPr/>
        </p:nvSpPr>
        <p:spPr>
          <a:xfrm>
            <a:off x="996200" y="1211462"/>
            <a:ext cx="3454400" cy="259045"/>
          </a:xfrm>
          <a:prstGeom prst="rect">
            <a:avLst/>
          </a:prstGeom>
        </p:spPr>
        <p:txBody>
          <a:bodyPr vert="horz" wrap="square" lIns="0" tIns="12700" rIns="0" bIns="0" rtlCol="0">
            <a:spAutoFit/>
          </a:bodyPr>
          <a:lstStyle/>
          <a:p>
            <a:pPr marL="12700" algn="ctr">
              <a:lnSpc>
                <a:spcPct val="100000"/>
              </a:lnSpc>
              <a:spcBef>
                <a:spcPts val="100"/>
              </a:spcBef>
            </a:pPr>
            <a:r>
              <a:rPr sz="1600" b="0" dirty="0">
                <a:latin typeface="BIZ UDP明朝 Medium" panose="02020500000000000000" pitchFamily="18" charset="-128"/>
                <a:ea typeface="BIZ UDP明朝 Medium" panose="02020500000000000000" pitchFamily="18" charset="-128"/>
                <a:cs typeface="Noto Sans CJK JP Medium"/>
              </a:rPr>
              <a:t>安定性への寄与・翻訳効率に影響</a:t>
            </a:r>
            <a:endParaRPr sz="1600" dirty="0">
              <a:latin typeface="BIZ UDP明朝 Medium" panose="02020500000000000000" pitchFamily="18" charset="-128"/>
              <a:ea typeface="BIZ UDP明朝 Medium" panose="02020500000000000000" pitchFamily="18" charset="-128"/>
              <a:cs typeface="Noto Sans CJK JP Medium"/>
            </a:endParaRPr>
          </a:p>
        </p:txBody>
      </p:sp>
      <p:grpSp>
        <p:nvGrpSpPr>
          <p:cNvPr id="18" name="object 9">
            <a:extLst>
              <a:ext uri="{FF2B5EF4-FFF2-40B4-BE49-F238E27FC236}">
                <a16:creationId xmlns:a16="http://schemas.microsoft.com/office/drawing/2014/main" id="{8221273B-B159-4ACD-BEF0-8458CF44611A}"/>
              </a:ext>
            </a:extLst>
          </p:cNvPr>
          <p:cNvGrpSpPr/>
          <p:nvPr/>
        </p:nvGrpSpPr>
        <p:grpSpPr>
          <a:xfrm>
            <a:off x="10606796" y="3267433"/>
            <a:ext cx="429895" cy="513715"/>
            <a:chOff x="4773929" y="3374897"/>
            <a:chExt cx="429895" cy="513715"/>
          </a:xfrm>
        </p:grpSpPr>
        <p:sp>
          <p:nvSpPr>
            <p:cNvPr id="19" name="object 10">
              <a:extLst>
                <a:ext uri="{FF2B5EF4-FFF2-40B4-BE49-F238E27FC236}">
                  <a16:creationId xmlns:a16="http://schemas.microsoft.com/office/drawing/2014/main" id="{6DAA083A-0693-48EA-BE08-79303EEA756A}"/>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20" name="object 11">
              <a:extLst>
                <a:ext uri="{FF2B5EF4-FFF2-40B4-BE49-F238E27FC236}">
                  <a16:creationId xmlns:a16="http://schemas.microsoft.com/office/drawing/2014/main" id="{14B5DFF4-E82F-4FF1-8C87-772DE23A706D}"/>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sp>
        <p:nvSpPr>
          <p:cNvPr id="27" name="object 18">
            <a:extLst>
              <a:ext uri="{FF2B5EF4-FFF2-40B4-BE49-F238E27FC236}">
                <a16:creationId xmlns:a16="http://schemas.microsoft.com/office/drawing/2014/main" id="{E9F634FB-53F8-4C49-91BD-EB54A3A49211}"/>
              </a:ext>
            </a:extLst>
          </p:cNvPr>
          <p:cNvSpPr txBox="1"/>
          <p:nvPr/>
        </p:nvSpPr>
        <p:spPr>
          <a:xfrm>
            <a:off x="10101897" y="3827346"/>
            <a:ext cx="1398905"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UD デジタル 教科書体 NK-R" panose="02020400000000000000" pitchFamily="18" charset="-128"/>
                <a:ea typeface="UD デジタル 教科書体 NK-R" panose="02020400000000000000" pitchFamily="18" charset="-128"/>
                <a:cs typeface="Noto Sans CJK JP Medium"/>
              </a:rPr>
              <a:t>安定性に影響</a:t>
            </a:r>
            <a:endParaRPr sz="1800" dirty="0">
              <a:latin typeface="UD デジタル 教科書体 NK-R" panose="02020400000000000000" pitchFamily="18" charset="-128"/>
              <a:ea typeface="UD デジタル 教科書体 NK-R" panose="02020400000000000000" pitchFamily="18" charset="-128"/>
              <a:cs typeface="Noto Sans CJK JP Medium"/>
            </a:endParaRPr>
          </a:p>
        </p:txBody>
      </p:sp>
      <p:sp>
        <p:nvSpPr>
          <p:cNvPr id="35" name="円柱 34">
            <a:extLst>
              <a:ext uri="{FF2B5EF4-FFF2-40B4-BE49-F238E27FC236}">
                <a16:creationId xmlns:a16="http://schemas.microsoft.com/office/drawing/2014/main" id="{9E68AC96-5EA5-4100-B231-DEF3CC7C0ED8}"/>
              </a:ext>
            </a:extLst>
          </p:cNvPr>
          <p:cNvSpPr/>
          <p:nvPr/>
        </p:nvSpPr>
        <p:spPr>
          <a:xfrm rot="16200000">
            <a:off x="5825114" y="307788"/>
            <a:ext cx="593213" cy="4172102"/>
          </a:xfrm>
          <a:prstGeom prst="can">
            <a:avLst/>
          </a:prstGeom>
          <a:solidFill>
            <a:srgbClr val="FFC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柱 1">
            <a:extLst>
              <a:ext uri="{FF2B5EF4-FFF2-40B4-BE49-F238E27FC236}">
                <a16:creationId xmlns:a16="http://schemas.microsoft.com/office/drawing/2014/main" id="{F52ACBA6-8EFF-4B45-B19A-3C34BDB00957}"/>
              </a:ext>
            </a:extLst>
          </p:cNvPr>
          <p:cNvSpPr/>
          <p:nvPr/>
        </p:nvSpPr>
        <p:spPr>
          <a:xfrm rot="16200000">
            <a:off x="3037846" y="1596821"/>
            <a:ext cx="602921" cy="1603740"/>
          </a:xfrm>
          <a:prstGeom prst="can">
            <a:avLst/>
          </a:prstGeom>
          <a:solidFill>
            <a:schemeClr val="accent3">
              <a:lumMod val="50000"/>
            </a:schemeClr>
          </a:solidFill>
          <a:ln>
            <a:solidFill>
              <a:srgbClr val="002060"/>
            </a:solidFill>
            <a:extLst>
              <a:ext uri="{C807C97D-BFC1-408E-A445-0C87EB9F89A2}">
                <ask:lineSketchStyleProps xmlns:ask="http://schemas.microsoft.com/office/drawing/2018/sketchyshapes" sd="1797069787">
                  <a:custGeom>
                    <a:avLst/>
                    <a:gdLst>
                      <a:gd name="connsiteX0" fmla="*/ 0 w 580254"/>
                      <a:gd name="connsiteY0" fmla="*/ 72532 h 708367"/>
                      <a:gd name="connsiteX1" fmla="*/ 290127 w 580254"/>
                      <a:gd name="connsiteY1" fmla="*/ 145064 h 708367"/>
                      <a:gd name="connsiteX2" fmla="*/ 580254 w 580254"/>
                      <a:gd name="connsiteY2" fmla="*/ 72532 h 708367"/>
                      <a:gd name="connsiteX3" fmla="*/ 580254 w 580254"/>
                      <a:gd name="connsiteY3" fmla="*/ 635835 h 708367"/>
                      <a:gd name="connsiteX4" fmla="*/ 290127 w 580254"/>
                      <a:gd name="connsiteY4" fmla="*/ 708367 h 708367"/>
                      <a:gd name="connsiteX5" fmla="*/ 0 w 580254"/>
                      <a:gd name="connsiteY5" fmla="*/ 635835 h 708367"/>
                      <a:gd name="connsiteX6" fmla="*/ 0 w 580254"/>
                      <a:gd name="connsiteY6" fmla="*/ 72532 h 708367"/>
                      <a:gd name="connsiteX0" fmla="*/ 0 w 580254"/>
                      <a:gd name="connsiteY0" fmla="*/ 72532 h 708367"/>
                      <a:gd name="connsiteX1" fmla="*/ 290127 w 580254"/>
                      <a:gd name="connsiteY1" fmla="*/ 0 h 708367"/>
                      <a:gd name="connsiteX2" fmla="*/ 580254 w 580254"/>
                      <a:gd name="connsiteY2" fmla="*/ 72532 h 708367"/>
                      <a:gd name="connsiteX3" fmla="*/ 290127 w 580254"/>
                      <a:gd name="connsiteY3" fmla="*/ 145064 h 708367"/>
                      <a:gd name="connsiteX4" fmla="*/ 0 w 580254"/>
                      <a:gd name="connsiteY4" fmla="*/ 72532 h 708367"/>
                      <a:gd name="connsiteX0" fmla="*/ 580254 w 580254"/>
                      <a:gd name="connsiteY0" fmla="*/ 72532 h 708367"/>
                      <a:gd name="connsiteX1" fmla="*/ 290127 w 580254"/>
                      <a:gd name="connsiteY1" fmla="*/ 145064 h 708367"/>
                      <a:gd name="connsiteX2" fmla="*/ 0 w 580254"/>
                      <a:gd name="connsiteY2" fmla="*/ 72532 h 708367"/>
                      <a:gd name="connsiteX3" fmla="*/ 290127 w 580254"/>
                      <a:gd name="connsiteY3" fmla="*/ 0 h 708367"/>
                      <a:gd name="connsiteX4" fmla="*/ 580254 w 580254"/>
                      <a:gd name="connsiteY4" fmla="*/ 72532 h 708367"/>
                      <a:gd name="connsiteX5" fmla="*/ 580254 w 580254"/>
                      <a:gd name="connsiteY5" fmla="*/ 635835 h 708367"/>
                      <a:gd name="connsiteX6" fmla="*/ 290127 w 580254"/>
                      <a:gd name="connsiteY6" fmla="*/ 708367 h 708367"/>
                      <a:gd name="connsiteX7" fmla="*/ 0 w 580254"/>
                      <a:gd name="connsiteY7" fmla="*/ 635835 h 708367"/>
                      <a:gd name="connsiteX8" fmla="*/ 0 w 580254"/>
                      <a:gd name="connsiteY8" fmla="*/ 72532 h 70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254" h="708367" stroke="0" extrusionOk="0">
                        <a:moveTo>
                          <a:pt x="0" y="72532"/>
                        </a:moveTo>
                        <a:cubicBezTo>
                          <a:pt x="-11218" y="114472"/>
                          <a:pt x="114520" y="149713"/>
                          <a:pt x="290127" y="145064"/>
                        </a:cubicBezTo>
                        <a:cubicBezTo>
                          <a:pt x="447656" y="144660"/>
                          <a:pt x="590013" y="112627"/>
                          <a:pt x="580254" y="72532"/>
                        </a:cubicBezTo>
                        <a:cubicBezTo>
                          <a:pt x="588291" y="353230"/>
                          <a:pt x="535799" y="365637"/>
                          <a:pt x="580254" y="635835"/>
                        </a:cubicBezTo>
                        <a:cubicBezTo>
                          <a:pt x="580224" y="681280"/>
                          <a:pt x="477969" y="729246"/>
                          <a:pt x="290127" y="708367"/>
                        </a:cubicBezTo>
                        <a:cubicBezTo>
                          <a:pt x="134607" y="697452"/>
                          <a:pt x="7831" y="681318"/>
                          <a:pt x="0" y="635835"/>
                        </a:cubicBezTo>
                        <a:cubicBezTo>
                          <a:pt x="-36124" y="486262"/>
                          <a:pt x="52" y="321706"/>
                          <a:pt x="0" y="72532"/>
                        </a:cubicBezTo>
                        <a:close/>
                      </a:path>
                      <a:path w="580254" h="708367" fill="lighten" stroke="0" extrusionOk="0">
                        <a:moveTo>
                          <a:pt x="0" y="72532"/>
                        </a:moveTo>
                        <a:cubicBezTo>
                          <a:pt x="-1471" y="-3714"/>
                          <a:pt x="122263" y="-31655"/>
                          <a:pt x="290127" y="0"/>
                        </a:cubicBezTo>
                        <a:cubicBezTo>
                          <a:pt x="452171" y="2509"/>
                          <a:pt x="569301" y="29104"/>
                          <a:pt x="580254" y="72532"/>
                        </a:cubicBezTo>
                        <a:cubicBezTo>
                          <a:pt x="596536" y="96944"/>
                          <a:pt x="467314" y="130281"/>
                          <a:pt x="290127" y="145064"/>
                        </a:cubicBezTo>
                        <a:cubicBezTo>
                          <a:pt x="140044" y="150313"/>
                          <a:pt x="8476" y="109627"/>
                          <a:pt x="0" y="72532"/>
                        </a:cubicBezTo>
                        <a:close/>
                      </a:path>
                      <a:path w="580254" h="708367" fill="none" extrusionOk="0">
                        <a:moveTo>
                          <a:pt x="580254" y="72532"/>
                        </a:moveTo>
                        <a:cubicBezTo>
                          <a:pt x="578968" y="118149"/>
                          <a:pt x="476516" y="123636"/>
                          <a:pt x="290127" y="145064"/>
                        </a:cubicBezTo>
                        <a:cubicBezTo>
                          <a:pt x="128068" y="138827"/>
                          <a:pt x="-4450" y="121659"/>
                          <a:pt x="0" y="72532"/>
                        </a:cubicBezTo>
                        <a:cubicBezTo>
                          <a:pt x="-25285" y="60069"/>
                          <a:pt x="120918" y="1918"/>
                          <a:pt x="290127" y="0"/>
                        </a:cubicBezTo>
                        <a:cubicBezTo>
                          <a:pt x="448837" y="-5530"/>
                          <a:pt x="575936" y="30579"/>
                          <a:pt x="580254" y="72532"/>
                        </a:cubicBezTo>
                        <a:cubicBezTo>
                          <a:pt x="581825" y="300460"/>
                          <a:pt x="538744" y="459705"/>
                          <a:pt x="580254" y="635835"/>
                        </a:cubicBezTo>
                        <a:cubicBezTo>
                          <a:pt x="585191" y="669260"/>
                          <a:pt x="468124" y="727316"/>
                          <a:pt x="290127" y="708367"/>
                        </a:cubicBezTo>
                        <a:cubicBezTo>
                          <a:pt x="130649" y="706090"/>
                          <a:pt x="-3535" y="667327"/>
                          <a:pt x="0" y="635835"/>
                        </a:cubicBezTo>
                        <a:cubicBezTo>
                          <a:pt x="-10536" y="423759"/>
                          <a:pt x="35110" y="339184"/>
                          <a:pt x="0" y="72532"/>
                        </a:cubicBezTo>
                      </a:path>
                      <a:path w="580254" h="708367" fill="none" stroke="0" extrusionOk="0">
                        <a:moveTo>
                          <a:pt x="580254" y="72532"/>
                        </a:moveTo>
                        <a:cubicBezTo>
                          <a:pt x="572392" y="119023"/>
                          <a:pt x="468040" y="123405"/>
                          <a:pt x="290127" y="145064"/>
                        </a:cubicBezTo>
                        <a:cubicBezTo>
                          <a:pt x="132606" y="145896"/>
                          <a:pt x="5554" y="118654"/>
                          <a:pt x="0" y="72532"/>
                        </a:cubicBezTo>
                        <a:cubicBezTo>
                          <a:pt x="-15607" y="17111"/>
                          <a:pt x="114493" y="12184"/>
                          <a:pt x="290127" y="0"/>
                        </a:cubicBezTo>
                        <a:cubicBezTo>
                          <a:pt x="457230" y="7892"/>
                          <a:pt x="579688" y="39000"/>
                          <a:pt x="580254" y="72532"/>
                        </a:cubicBezTo>
                        <a:cubicBezTo>
                          <a:pt x="616131" y="333827"/>
                          <a:pt x="539763" y="435060"/>
                          <a:pt x="580254" y="635835"/>
                        </a:cubicBezTo>
                        <a:cubicBezTo>
                          <a:pt x="598010" y="711314"/>
                          <a:pt x="420587" y="700053"/>
                          <a:pt x="290127" y="708367"/>
                        </a:cubicBezTo>
                        <a:cubicBezTo>
                          <a:pt x="123700" y="706969"/>
                          <a:pt x="3997" y="672724"/>
                          <a:pt x="0" y="635835"/>
                        </a:cubicBezTo>
                        <a:cubicBezTo>
                          <a:pt x="-21657" y="425577"/>
                          <a:pt x="5104" y="313193"/>
                          <a:pt x="0" y="7253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5374C4E-B6FF-4F0C-A3E4-6CD25F4B209F}"/>
              </a:ext>
            </a:extLst>
          </p:cNvPr>
          <p:cNvSpPr txBox="1"/>
          <p:nvPr/>
        </p:nvSpPr>
        <p:spPr>
          <a:xfrm>
            <a:off x="4484766" y="2194828"/>
            <a:ext cx="3173743" cy="400110"/>
          </a:xfrm>
          <a:prstGeom prst="rect">
            <a:avLst/>
          </a:prstGeom>
          <a:noFill/>
        </p:spPr>
        <p:txBody>
          <a:bodyPr wrap="square" rtlCol="0">
            <a:spAutoFit/>
          </a:bodyPr>
          <a:lstStyle/>
          <a:p>
            <a:pPr algn="ctr"/>
            <a:r>
              <a:rPr lang="ja-JP" altLang="en-US" sz="2000" dirty="0">
                <a:latin typeface="BIZ UDP明朝 Medium" panose="02020500000000000000" pitchFamily="18" charset="-128"/>
                <a:ea typeface="BIZ UDP明朝 Medium" panose="02020500000000000000" pitchFamily="18" charset="-128"/>
              </a:rPr>
              <a:t>スパイク蛋白質の翻訳領域</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37" name="テキスト ボックス 36">
            <a:extLst>
              <a:ext uri="{FF2B5EF4-FFF2-40B4-BE49-F238E27FC236}">
                <a16:creationId xmlns:a16="http://schemas.microsoft.com/office/drawing/2014/main" id="{3F42EC88-32CF-4439-AAD2-344A8EF581A5}"/>
              </a:ext>
            </a:extLst>
          </p:cNvPr>
          <p:cNvSpPr txBox="1"/>
          <p:nvPr/>
        </p:nvSpPr>
        <p:spPr>
          <a:xfrm>
            <a:off x="2535993" y="2247686"/>
            <a:ext cx="1675521" cy="307777"/>
          </a:xfrm>
          <a:prstGeom prst="rect">
            <a:avLst/>
          </a:prstGeom>
          <a:noFill/>
        </p:spPr>
        <p:txBody>
          <a:bodyPr wrap="square" rtlCol="0">
            <a:spAutoFit/>
          </a:bodyPr>
          <a:lstStyle/>
          <a:p>
            <a:pPr algn="ctr"/>
            <a:r>
              <a:rPr kumimoji="1" lang="ja-JP" altLang="en-US" sz="1400" dirty="0">
                <a:solidFill>
                  <a:schemeClr val="bg1"/>
                </a:solidFill>
                <a:latin typeface="BIZ UDP明朝 Medium" panose="02020500000000000000" pitchFamily="18" charset="-128"/>
                <a:ea typeface="BIZ UDP明朝 Medium" panose="02020500000000000000" pitchFamily="18" charset="-128"/>
              </a:rPr>
              <a:t>５</a:t>
            </a:r>
            <a:r>
              <a:rPr kumimoji="1" lang="en-US" altLang="ja-JP" sz="1400"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8" name="テキスト ボックス 37">
            <a:extLst>
              <a:ext uri="{FF2B5EF4-FFF2-40B4-BE49-F238E27FC236}">
                <a16:creationId xmlns:a16="http://schemas.microsoft.com/office/drawing/2014/main" id="{97308EA1-22A4-4147-8905-A157F0602DA7}"/>
              </a:ext>
            </a:extLst>
          </p:cNvPr>
          <p:cNvSpPr txBox="1"/>
          <p:nvPr/>
        </p:nvSpPr>
        <p:spPr>
          <a:xfrm>
            <a:off x="8220098" y="2266342"/>
            <a:ext cx="1675521" cy="307777"/>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３</a:t>
            </a:r>
            <a:r>
              <a:rPr kumimoji="1" lang="en-US" altLang="ja-JP" sz="1400" b="1"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b="1"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9" name="テキスト ボックス 38">
            <a:extLst>
              <a:ext uri="{FF2B5EF4-FFF2-40B4-BE49-F238E27FC236}">
                <a16:creationId xmlns:a16="http://schemas.microsoft.com/office/drawing/2014/main" id="{3ED566E3-8679-49A1-BAAC-4138006A661E}"/>
              </a:ext>
            </a:extLst>
          </p:cNvPr>
          <p:cNvSpPr txBox="1"/>
          <p:nvPr/>
        </p:nvSpPr>
        <p:spPr>
          <a:xfrm>
            <a:off x="9592389" y="2120176"/>
            <a:ext cx="2395997"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Ａ</a:t>
            </a:r>
            <a:r>
              <a:rPr lang="en-US" altLang="ja-JP" sz="2800" b="1" dirty="0">
                <a:latin typeface="BIZ UDP明朝 Medium" panose="02020500000000000000" pitchFamily="18" charset="-128"/>
                <a:ea typeface="BIZ UDP明朝 Medium" panose="02020500000000000000" pitchFamily="18" charset="-128"/>
              </a:rPr>
              <a:t>AAAA</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6" name="右中かっこ 5">
            <a:extLst>
              <a:ext uri="{FF2B5EF4-FFF2-40B4-BE49-F238E27FC236}">
                <a16:creationId xmlns:a16="http://schemas.microsoft.com/office/drawing/2014/main" id="{5256653F-C257-4B97-B1AD-81E80E01BDE8}"/>
              </a:ext>
            </a:extLst>
          </p:cNvPr>
          <p:cNvSpPr/>
          <p:nvPr/>
        </p:nvSpPr>
        <p:spPr>
          <a:xfrm rot="5400000">
            <a:off x="10620222" y="1925263"/>
            <a:ext cx="362257" cy="1679333"/>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0C6C108-68B5-4B68-ADD6-882D0E665F80}"/>
              </a:ext>
            </a:extLst>
          </p:cNvPr>
          <p:cNvSpPr txBox="1"/>
          <p:nvPr/>
        </p:nvSpPr>
        <p:spPr>
          <a:xfrm>
            <a:off x="10320870" y="2895198"/>
            <a:ext cx="1001749"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ポリＡ</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1BE95788-FF3B-4DDC-9F3B-46A3C01A06C3}"/>
              </a:ext>
            </a:extLst>
          </p:cNvPr>
          <p:cNvSpPr txBox="1"/>
          <p:nvPr/>
        </p:nvSpPr>
        <p:spPr>
          <a:xfrm>
            <a:off x="2415742" y="2668698"/>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５</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C50FAC85-65F4-4113-BB6E-042251618C48}"/>
              </a:ext>
            </a:extLst>
          </p:cNvPr>
          <p:cNvSpPr txBox="1"/>
          <p:nvPr/>
        </p:nvSpPr>
        <p:spPr>
          <a:xfrm>
            <a:off x="9592389" y="2679901"/>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３</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7" name="楕円 6">
            <a:extLst>
              <a:ext uri="{FF2B5EF4-FFF2-40B4-BE49-F238E27FC236}">
                <a16:creationId xmlns:a16="http://schemas.microsoft.com/office/drawing/2014/main" id="{2121CA65-B775-43C2-9C97-3A4602EC5CB8}"/>
              </a:ext>
            </a:extLst>
          </p:cNvPr>
          <p:cNvSpPr/>
          <p:nvPr/>
        </p:nvSpPr>
        <p:spPr>
          <a:xfrm>
            <a:off x="2112570" y="2190952"/>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3" name="楕円 42">
            <a:extLst>
              <a:ext uri="{FF2B5EF4-FFF2-40B4-BE49-F238E27FC236}">
                <a16:creationId xmlns:a16="http://schemas.microsoft.com/office/drawing/2014/main" id="{5E4921F6-BBCD-490C-A50E-6B843CC74F6F}"/>
              </a:ext>
            </a:extLst>
          </p:cNvPr>
          <p:cNvSpPr/>
          <p:nvPr/>
        </p:nvSpPr>
        <p:spPr>
          <a:xfrm>
            <a:off x="1607460" y="2191319"/>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4" name="楕円 43">
            <a:extLst>
              <a:ext uri="{FF2B5EF4-FFF2-40B4-BE49-F238E27FC236}">
                <a16:creationId xmlns:a16="http://schemas.microsoft.com/office/drawing/2014/main" id="{BAD475FC-69CF-4013-B34E-A754BFF02D8B}"/>
              </a:ext>
            </a:extLst>
          </p:cNvPr>
          <p:cNvSpPr/>
          <p:nvPr/>
        </p:nvSpPr>
        <p:spPr>
          <a:xfrm>
            <a:off x="1097781" y="2194465"/>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5" name="テキスト ボックス 44">
            <a:extLst>
              <a:ext uri="{FF2B5EF4-FFF2-40B4-BE49-F238E27FC236}">
                <a16:creationId xmlns:a16="http://schemas.microsoft.com/office/drawing/2014/main" id="{8090AFC5-82A5-45D2-8D6F-A3D7BF81F2C3}"/>
              </a:ext>
            </a:extLst>
          </p:cNvPr>
          <p:cNvSpPr txBox="1"/>
          <p:nvPr/>
        </p:nvSpPr>
        <p:spPr>
          <a:xfrm>
            <a:off x="296515" y="2132229"/>
            <a:ext cx="696733"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G</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46" name="テキスト ボックス 45">
            <a:extLst>
              <a:ext uri="{FF2B5EF4-FFF2-40B4-BE49-F238E27FC236}">
                <a16:creationId xmlns:a16="http://schemas.microsoft.com/office/drawing/2014/main" id="{C45D0BEE-A654-4080-BE88-ACD41A2CF49F}"/>
              </a:ext>
            </a:extLst>
          </p:cNvPr>
          <p:cNvSpPr txBox="1"/>
          <p:nvPr/>
        </p:nvSpPr>
        <p:spPr>
          <a:xfrm>
            <a:off x="396442" y="2946058"/>
            <a:ext cx="1069730" cy="523220"/>
          </a:xfrm>
          <a:prstGeom prst="rect">
            <a:avLst/>
          </a:prstGeom>
          <a:noFill/>
        </p:spPr>
        <p:txBody>
          <a:bodyPr wrap="square" rtlCol="0">
            <a:spAutoFit/>
          </a:bodyPr>
          <a:lstStyle/>
          <a:p>
            <a:r>
              <a:rPr lang="en-US" altLang="ja-JP" sz="2800" b="1" dirty="0">
                <a:latin typeface="BIZ UDP明朝 Medium" panose="02020500000000000000" pitchFamily="18" charset="-128"/>
                <a:ea typeface="BIZ UDP明朝 Medium" panose="02020500000000000000" pitchFamily="18" charset="-128"/>
              </a:rPr>
              <a:t>CH</a:t>
            </a:r>
            <a:r>
              <a:rPr lang="ja-JP" altLang="en-US" sz="2800" b="1" baseline="-25000" dirty="0">
                <a:latin typeface="BIZ UDP明朝 Medium" panose="02020500000000000000" pitchFamily="18" charset="-128"/>
                <a:ea typeface="BIZ UDP明朝 Medium" panose="02020500000000000000" pitchFamily="18" charset="-128"/>
              </a:rPr>
              <a:t>３</a:t>
            </a:r>
            <a:endParaRPr kumimoji="1" lang="ja-JP" altLang="en-US" sz="2800" b="1" baseline="-25000" dirty="0">
              <a:latin typeface="BIZ UDP明朝 Medium" panose="02020500000000000000" pitchFamily="18" charset="-128"/>
              <a:ea typeface="BIZ UDP明朝 Medium" panose="02020500000000000000" pitchFamily="18" charset="-128"/>
            </a:endParaRPr>
          </a:p>
        </p:txBody>
      </p:sp>
      <p:cxnSp>
        <p:nvCxnSpPr>
          <p:cNvPr id="9" name="直線コネクタ 8">
            <a:extLst>
              <a:ext uri="{FF2B5EF4-FFF2-40B4-BE49-F238E27FC236}">
                <a16:creationId xmlns:a16="http://schemas.microsoft.com/office/drawing/2014/main" id="{323C7061-2B76-498E-8369-4DF8F461AB9E}"/>
              </a:ext>
            </a:extLst>
          </p:cNvPr>
          <p:cNvCxnSpPr>
            <a:cxnSpLocks/>
          </p:cNvCxnSpPr>
          <p:nvPr/>
        </p:nvCxnSpPr>
        <p:spPr>
          <a:xfrm>
            <a:off x="644881" y="2618379"/>
            <a:ext cx="0" cy="4196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DB948CB-0D75-4935-A77C-CCB1E7A8CDDC}"/>
              </a:ext>
            </a:extLst>
          </p:cNvPr>
          <p:cNvCxnSpPr>
            <a:cxnSpLocks/>
          </p:cNvCxnSpPr>
          <p:nvPr/>
        </p:nvCxnSpPr>
        <p:spPr>
          <a:xfrm flipH="1">
            <a:off x="804029" y="2446206"/>
            <a:ext cx="2673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右中かっこ 50">
            <a:extLst>
              <a:ext uri="{FF2B5EF4-FFF2-40B4-BE49-F238E27FC236}">
                <a16:creationId xmlns:a16="http://schemas.microsoft.com/office/drawing/2014/main" id="{49DF4A4E-FC23-49D6-9D2E-6E8DDAA627EC}"/>
              </a:ext>
            </a:extLst>
          </p:cNvPr>
          <p:cNvSpPr/>
          <p:nvPr/>
        </p:nvSpPr>
        <p:spPr>
          <a:xfrm rot="5400000">
            <a:off x="1309062" y="2528500"/>
            <a:ext cx="362257" cy="2091602"/>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4E1144-34F8-42B5-B3D0-2FFD5F721A4D}"/>
              </a:ext>
            </a:extLst>
          </p:cNvPr>
          <p:cNvSpPr txBox="1"/>
          <p:nvPr/>
        </p:nvSpPr>
        <p:spPr>
          <a:xfrm>
            <a:off x="620153" y="3739917"/>
            <a:ext cx="1873753" cy="400110"/>
          </a:xfrm>
          <a:prstGeom prst="rect">
            <a:avLst/>
          </a:prstGeom>
          <a:noFill/>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キャップ構造</a:t>
            </a:r>
          </a:p>
        </p:txBody>
      </p:sp>
      <p:sp>
        <p:nvSpPr>
          <p:cNvPr id="53" name="テキスト ボックス 52">
            <a:extLst>
              <a:ext uri="{FF2B5EF4-FFF2-40B4-BE49-F238E27FC236}">
                <a16:creationId xmlns:a16="http://schemas.microsoft.com/office/drawing/2014/main" id="{00625E21-8897-48D4-9CAA-5106DF69740C}"/>
              </a:ext>
            </a:extLst>
          </p:cNvPr>
          <p:cNvSpPr txBox="1"/>
          <p:nvPr/>
        </p:nvSpPr>
        <p:spPr>
          <a:xfrm>
            <a:off x="4131920" y="3524290"/>
            <a:ext cx="7249596" cy="286232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コドンの最適化</a:t>
            </a:r>
            <a:endParaRPr kumimoji="1"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→翻訳効率に影響</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lang="ja-JP" altLang="en-US" b="1" dirty="0">
                <a:latin typeface="BIZ UDP明朝 Medium" panose="02020500000000000000" pitchFamily="18" charset="-128"/>
                <a:ea typeface="BIZ UDP明朝 Medium" panose="02020500000000000000" pitchFamily="18" charset="-128"/>
              </a:rPr>
              <a:t>塩基の修飾（</a:t>
            </a:r>
            <a:r>
              <a:rPr lang="en-US" altLang="ja-JP" b="1" dirty="0">
                <a:latin typeface="BIZ UDP明朝 Medium" panose="02020500000000000000" pitchFamily="18" charset="-128"/>
                <a:ea typeface="BIZ UDP明朝 Medium" panose="02020500000000000000" pitchFamily="18" charset="-128"/>
              </a:rPr>
              <a:t>1</a:t>
            </a:r>
            <a:r>
              <a:rPr lang="ja-JP" altLang="en-US" b="1" dirty="0">
                <a:latin typeface="BIZ UDP明朝 Medium" panose="02020500000000000000" pitchFamily="18" charset="-128"/>
                <a:ea typeface="BIZ UDP明朝 Medium" panose="02020500000000000000" pitchFamily="18" charset="-128"/>
              </a:rPr>
              <a:t>メチルシュードウリジン化）</a:t>
            </a:r>
            <a:endParaRPr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→翻訳効率、自然免疫刺激に影響</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基本コドンの編集</a:t>
            </a:r>
            <a:endParaRPr kumimoji="1" lang="en-US" altLang="ja-JP" b="1"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→スパイクタンパク質の全体構造を硬化するコドン編集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→コドン全体の「</a:t>
            </a:r>
            <a:r>
              <a:rPr kumimoji="1" lang="en-US" altLang="ja-JP" u="sng" dirty="0">
                <a:latin typeface="BIZ UDP明朝 Medium" panose="02020500000000000000" pitchFamily="18" charset="-128"/>
                <a:ea typeface="BIZ UDP明朝 Medium" panose="02020500000000000000" pitchFamily="18" charset="-128"/>
              </a:rPr>
              <a:t>A-T</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」を「</a:t>
            </a:r>
            <a:r>
              <a:rPr kumimoji="1" lang="en-US" altLang="ja-JP" u="sng" dirty="0">
                <a:latin typeface="BIZ UDP明朝 Medium" panose="02020500000000000000" pitchFamily="18" charset="-128"/>
                <a:ea typeface="BIZ UDP明朝 Medium" panose="02020500000000000000" pitchFamily="18" charset="-128"/>
              </a:rPr>
              <a:t>G-C</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」に可能な限り替える</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→フーリン切断部位の編集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a:t>
            </a:r>
            <a:r>
              <a:rPr kumimoji="1" lang="en-US" altLang="ja-JP" dirty="0">
                <a:latin typeface="BIZ UDP明朝 Medium" panose="02020500000000000000" pitchFamily="18" charset="-128"/>
                <a:ea typeface="BIZ UDP明朝 Medium" panose="02020500000000000000" pitchFamily="18" charset="-128"/>
              </a:rPr>
              <a:t>RNA</a:t>
            </a:r>
            <a:r>
              <a:rPr kumimoji="1" lang="ja-JP" altLang="en-US" dirty="0">
                <a:latin typeface="BIZ UDP明朝 Medium" panose="02020500000000000000" pitchFamily="18" charset="-128"/>
                <a:ea typeface="BIZ UDP明朝 Medium" panose="02020500000000000000" pitchFamily="18" charset="-128"/>
              </a:rPr>
              <a:t>を自己増殖させる酵素コードの追加</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a:t>
            </a:r>
            <a:r>
              <a:rPr lang="en-US" altLang="ja-JP" dirty="0">
                <a:latin typeface="BIZ UDP明朝 Medium" panose="02020500000000000000" pitchFamily="18" charset="-128"/>
                <a:ea typeface="BIZ UDP明朝 Medium" panose="02020500000000000000" pitchFamily="18" charset="-128"/>
              </a:rPr>
              <a:t>2’-O-methyltransferase</a:t>
            </a:r>
            <a:r>
              <a:rPr lang="ja-JP" altLang="en-US" dirty="0">
                <a:latin typeface="BIZ UDP明朝 Medium" panose="02020500000000000000" pitchFamily="18" charset="-128"/>
                <a:ea typeface="BIZ UDP明朝 Medium" panose="02020500000000000000" pitchFamily="18" charset="-128"/>
              </a:rPr>
              <a:t>で</a:t>
            </a:r>
            <a:r>
              <a:rPr lang="en-US" altLang="ja-JP" dirty="0">
                <a:latin typeface="BIZ UDP明朝 Medium" panose="02020500000000000000" pitchFamily="18" charset="-128"/>
                <a:ea typeface="BIZ UDP明朝 Medium" panose="02020500000000000000" pitchFamily="18" charset="-128"/>
              </a:rPr>
              <a:t>cap1</a:t>
            </a:r>
            <a:r>
              <a:rPr lang="ja-JP" altLang="en-US" dirty="0">
                <a:latin typeface="BIZ UDP明朝 Medium" panose="02020500000000000000" pitchFamily="18" charset="-128"/>
                <a:ea typeface="BIZ UDP明朝 Medium" panose="02020500000000000000" pitchFamily="18" charset="-128"/>
              </a:rPr>
              <a:t>に改変</a:t>
            </a:r>
            <a:endParaRPr kumimoji="1" lang="en-US" altLang="ja-JP" dirty="0">
              <a:latin typeface="BIZ UDP明朝 Medium" panose="02020500000000000000" pitchFamily="18" charset="-128"/>
              <a:ea typeface="BIZ UDP明朝 Medium" panose="02020500000000000000" pitchFamily="18" charset="-128"/>
            </a:endParaRPr>
          </a:p>
        </p:txBody>
      </p:sp>
      <p:sp>
        <p:nvSpPr>
          <p:cNvPr id="54" name="object 19">
            <a:extLst>
              <a:ext uri="{FF2B5EF4-FFF2-40B4-BE49-F238E27FC236}">
                <a16:creationId xmlns:a16="http://schemas.microsoft.com/office/drawing/2014/main" id="{7BFF3C9E-22F0-47DE-B2AD-D8640703D805}"/>
              </a:ext>
            </a:extLst>
          </p:cNvPr>
          <p:cNvSpPr txBox="1"/>
          <p:nvPr/>
        </p:nvSpPr>
        <p:spPr>
          <a:xfrm>
            <a:off x="8579318" y="1055358"/>
            <a:ext cx="3409068" cy="869469"/>
          </a:xfrm>
          <a:prstGeom prst="rect">
            <a:avLst/>
          </a:prstGeom>
        </p:spPr>
        <p:txBody>
          <a:bodyPr vert="horz" wrap="square" lIns="0" tIns="12700" rIns="0" bIns="0" rtlCol="0">
            <a:spAutoFit/>
          </a:bodyPr>
          <a:lstStyle/>
          <a:p>
            <a:pPr marL="12700" algn="ctr">
              <a:lnSpc>
                <a:spcPct val="100000"/>
              </a:lnSpc>
              <a:spcBef>
                <a:spcPts val="100"/>
              </a:spcBef>
            </a:pPr>
            <a:r>
              <a:rPr lang="ja-JP" altLang="en-US" dirty="0">
                <a:latin typeface="Noto Sans CJK JP Medium"/>
                <a:cs typeface="Noto Sans CJK JP Medium"/>
              </a:rPr>
              <a:t>天然</a:t>
            </a:r>
            <a:r>
              <a:rPr lang="en-US" altLang="ja-JP" dirty="0">
                <a:latin typeface="Noto Sans CJK JP Medium"/>
                <a:cs typeface="Noto Sans CJK JP Medium"/>
              </a:rPr>
              <a:t>RNA</a:t>
            </a:r>
            <a:r>
              <a:rPr lang="ja-JP" altLang="en-US" dirty="0">
                <a:latin typeface="Noto Sans CJK JP Medium"/>
                <a:cs typeface="Noto Sans CJK JP Medium"/>
              </a:rPr>
              <a:t>は</a:t>
            </a:r>
            <a:r>
              <a:rPr lang="en-US" altLang="ja-JP" dirty="0">
                <a:solidFill>
                  <a:srgbClr val="C00000"/>
                </a:solidFill>
                <a:latin typeface="Noto Sans CJK JP Medium"/>
                <a:cs typeface="Noto Sans CJK JP Medium"/>
              </a:rPr>
              <a:t>200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lang="en-US" altLang="ja-JP" dirty="0">
              <a:latin typeface="Noto Sans CJK JP Medium"/>
              <a:cs typeface="Noto Sans CJK JP Medium"/>
            </a:endParaRPr>
          </a:p>
          <a:p>
            <a:pPr marL="12700" algn="ctr">
              <a:lnSpc>
                <a:spcPct val="100000"/>
              </a:lnSpc>
              <a:spcBef>
                <a:spcPts val="100"/>
              </a:spcBef>
            </a:pPr>
            <a:r>
              <a:rPr lang="ja-JP" altLang="en-US" dirty="0">
                <a:latin typeface="Noto Sans CJK JP Medium"/>
                <a:cs typeface="Noto Sans CJK JP Medium"/>
              </a:rPr>
              <a:t>↓</a:t>
            </a:r>
            <a:endParaRPr lang="en-US" altLang="ja-JP" dirty="0">
              <a:latin typeface="Noto Sans CJK JP Medium"/>
              <a:cs typeface="Noto Sans CJK JP Medium"/>
            </a:endParaRPr>
          </a:p>
          <a:p>
            <a:pPr marL="12700" algn="ctr">
              <a:lnSpc>
                <a:spcPct val="100000"/>
              </a:lnSpc>
              <a:spcBef>
                <a:spcPts val="100"/>
              </a:spcBef>
            </a:pPr>
            <a:r>
              <a:rPr lang="en-US" altLang="ja-JP" dirty="0">
                <a:solidFill>
                  <a:srgbClr val="C00000"/>
                </a:solidFill>
                <a:latin typeface="Noto Sans CJK JP Medium"/>
                <a:cs typeface="Noto Sans CJK JP Medium"/>
              </a:rPr>
              <a:t>130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dirty="0">
              <a:latin typeface="Noto Sans CJK JP Medium"/>
              <a:cs typeface="Noto Sans CJK JP Medium"/>
            </a:endParaRPr>
          </a:p>
        </p:txBody>
      </p:sp>
      <p:grpSp>
        <p:nvGrpSpPr>
          <p:cNvPr id="55" name="object 9">
            <a:extLst>
              <a:ext uri="{FF2B5EF4-FFF2-40B4-BE49-F238E27FC236}">
                <a16:creationId xmlns:a16="http://schemas.microsoft.com/office/drawing/2014/main" id="{B6633EB4-804B-441F-90F0-EB34346F78C1}"/>
              </a:ext>
            </a:extLst>
          </p:cNvPr>
          <p:cNvGrpSpPr/>
          <p:nvPr/>
        </p:nvGrpSpPr>
        <p:grpSpPr>
          <a:xfrm>
            <a:off x="5205047" y="2788042"/>
            <a:ext cx="539182" cy="693841"/>
            <a:chOff x="4773929" y="3374897"/>
            <a:chExt cx="429895" cy="513715"/>
          </a:xfrm>
        </p:grpSpPr>
        <p:sp>
          <p:nvSpPr>
            <p:cNvPr id="56" name="object 10">
              <a:extLst>
                <a:ext uri="{FF2B5EF4-FFF2-40B4-BE49-F238E27FC236}">
                  <a16:creationId xmlns:a16="http://schemas.microsoft.com/office/drawing/2014/main" id="{803A220C-7F99-4208-8E86-33844FDB03CD}"/>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57" name="object 11">
              <a:extLst>
                <a:ext uri="{FF2B5EF4-FFF2-40B4-BE49-F238E27FC236}">
                  <a16:creationId xmlns:a16="http://schemas.microsoft.com/office/drawing/2014/main" id="{3B18AC32-E2AD-43A7-973C-6F9483632BC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grpSp>
        <p:nvGrpSpPr>
          <p:cNvPr id="58" name="object 9">
            <a:extLst>
              <a:ext uri="{FF2B5EF4-FFF2-40B4-BE49-F238E27FC236}">
                <a16:creationId xmlns:a16="http://schemas.microsoft.com/office/drawing/2014/main" id="{279E931D-E219-4532-8C56-7179A4D523E4}"/>
              </a:ext>
            </a:extLst>
          </p:cNvPr>
          <p:cNvGrpSpPr/>
          <p:nvPr/>
        </p:nvGrpSpPr>
        <p:grpSpPr>
          <a:xfrm rot="10800000">
            <a:off x="3158805" y="1556588"/>
            <a:ext cx="429895" cy="513715"/>
            <a:chOff x="4773929" y="3374897"/>
            <a:chExt cx="429895" cy="513715"/>
          </a:xfrm>
        </p:grpSpPr>
        <p:sp>
          <p:nvSpPr>
            <p:cNvPr id="59" name="object 10">
              <a:extLst>
                <a:ext uri="{FF2B5EF4-FFF2-40B4-BE49-F238E27FC236}">
                  <a16:creationId xmlns:a16="http://schemas.microsoft.com/office/drawing/2014/main" id="{FD195BBE-961E-4FD1-91EC-58C6CE84C3AF}"/>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60" name="object 11">
              <a:extLst>
                <a:ext uri="{FF2B5EF4-FFF2-40B4-BE49-F238E27FC236}">
                  <a16:creationId xmlns:a16="http://schemas.microsoft.com/office/drawing/2014/main" id="{8F3184DC-EC94-4805-A4EB-5E9C33240E4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pic>
        <p:nvPicPr>
          <p:cNvPr id="61" name="図 60">
            <a:extLst>
              <a:ext uri="{FF2B5EF4-FFF2-40B4-BE49-F238E27FC236}">
                <a16:creationId xmlns:a16="http://schemas.microsoft.com/office/drawing/2014/main" id="{95503109-CBEF-4854-853F-08ABCA213A4D}"/>
              </a:ext>
            </a:extLst>
          </p:cNvPr>
          <p:cNvPicPr>
            <a:picLocks noChangeAspect="1"/>
          </p:cNvPicPr>
          <p:nvPr/>
        </p:nvPicPr>
        <p:blipFill>
          <a:blip r:embed="rId2"/>
          <a:stretch>
            <a:fillRect/>
          </a:stretch>
        </p:blipFill>
        <p:spPr>
          <a:xfrm>
            <a:off x="4231532" y="1470350"/>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9D351D03-37CC-48CC-9180-4EF5C1251C8E}"/>
              </a:ext>
            </a:extLst>
          </p:cNvPr>
          <p:cNvPicPr>
            <a:picLocks noChangeAspect="1"/>
          </p:cNvPicPr>
          <p:nvPr/>
        </p:nvPicPr>
        <p:blipFill>
          <a:blip r:embed="rId2"/>
          <a:stretch>
            <a:fillRect/>
          </a:stretch>
        </p:blipFill>
        <p:spPr>
          <a:xfrm>
            <a:off x="6078416" y="1461558"/>
            <a:ext cx="1861624" cy="400875"/>
          </a:xfrm>
          <a:prstGeom prst="rect">
            <a:avLst/>
          </a:prstGeom>
          <a:effectLst>
            <a:glow rad="101600">
              <a:schemeClr val="accent2">
                <a:satMod val="175000"/>
                <a:alpha val="40000"/>
              </a:schemeClr>
            </a:glow>
          </a:effectLst>
        </p:spPr>
      </p:pic>
      <p:sp>
        <p:nvSpPr>
          <p:cNvPr id="4" name="テキスト ボックス 3">
            <a:extLst>
              <a:ext uri="{FF2B5EF4-FFF2-40B4-BE49-F238E27FC236}">
                <a16:creationId xmlns:a16="http://schemas.microsoft.com/office/drawing/2014/main" id="{07C4D8AB-EAD6-436E-B198-0A361641644F}"/>
              </a:ext>
            </a:extLst>
          </p:cNvPr>
          <p:cNvSpPr txBox="1"/>
          <p:nvPr/>
        </p:nvSpPr>
        <p:spPr>
          <a:xfrm>
            <a:off x="4315968" y="6559748"/>
            <a:ext cx="3487039"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（出所）新潟大学医学部・岡田名誉教授</a:t>
            </a:r>
          </a:p>
        </p:txBody>
      </p:sp>
    </p:spTree>
    <p:extLst>
      <p:ext uri="{BB962C8B-B14F-4D97-AF65-F5344CB8AC3E}">
        <p14:creationId xmlns:p14="http://schemas.microsoft.com/office/powerpoint/2010/main" val="421342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56926864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タイトル（予告なく変更されます）</a:t>
                      </a: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24</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２０２３年６月９日</a:t>
                      </a:r>
                      <a:endParaRPr kumimoji="1" lang="ja-JP" altLang="en-US" sz="2000" b="1" dirty="0">
                        <a:solidFill>
                          <a:srgbClr val="C00000"/>
                        </a:solidFill>
                        <a:latin typeface="BIZ UDP明朝 Medium" panose="02020500000000000000" pitchFamily="18" charset="-128"/>
                        <a:ea typeface="BIZ UDP明朝 Medium" panose="02020500000000000000" pitchFamily="18" charset="-128"/>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グレート・ゲーム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～英露の大陸争覇、ブレジンスキーの地政学～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新デジタル決済通貨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BRICS</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通貨、金銀資源バスケット、</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NFT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～耐量子暗号、汎用ゼロ知識証明、真正乱数～</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２０２３年１０月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～「成長の限界」論、短寿命化、移民社会「日本」～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dirty="0">
                          <a:solidFill>
                            <a:srgbClr val="7030A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7030A0"/>
                          </a:solidFill>
                          <a:latin typeface="BIZ UDP明朝 Medium" panose="02020500000000000000" pitchFamily="18" charset="-128"/>
                          <a:ea typeface="BIZ UDP明朝 Medium" panose="02020500000000000000" pitchFamily="18" charset="-128"/>
                        </a:rPr>
                        <a:t>1</a:t>
                      </a:r>
                      <a:r>
                        <a:rPr kumimoji="1" lang="ja-JP" altLang="en-US" sz="2000" b="1" dirty="0">
                          <a:solidFill>
                            <a:srgbClr val="7030A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93A22CA9-37D6-4384-85E0-99AAC9593065}"/>
              </a:ext>
            </a:extLst>
          </p:cNvPr>
          <p:cNvSpPr/>
          <p:nvPr/>
        </p:nvSpPr>
        <p:spPr>
          <a:xfrm>
            <a:off x="1310054" y="562239"/>
            <a:ext cx="9144000" cy="1805939"/>
          </a:xfrm>
          <a:custGeom>
            <a:avLst/>
            <a:gdLst/>
            <a:ahLst/>
            <a:cxnLst/>
            <a:rect l="l" t="t" r="r" b="b"/>
            <a:pathLst>
              <a:path w="9144000" h="1805939">
                <a:moveTo>
                  <a:pt x="9144000" y="0"/>
                </a:moveTo>
                <a:lnTo>
                  <a:pt x="0" y="0"/>
                </a:lnTo>
                <a:lnTo>
                  <a:pt x="0" y="1805939"/>
                </a:lnTo>
                <a:lnTo>
                  <a:pt x="9144000" y="1805939"/>
                </a:lnTo>
                <a:lnTo>
                  <a:pt x="9144000" y="0"/>
                </a:lnTo>
                <a:close/>
              </a:path>
            </a:pathLst>
          </a:custGeom>
          <a:solidFill>
            <a:srgbClr val="FFFFFF"/>
          </a:solidFill>
        </p:spPr>
        <p:txBody>
          <a:bodyPr wrap="square" lIns="0" tIns="0" rIns="0" bIns="0" rtlCol="0"/>
          <a:lstStyle/>
          <a:p>
            <a:endParaRPr/>
          </a:p>
        </p:txBody>
      </p:sp>
      <p:grpSp>
        <p:nvGrpSpPr>
          <p:cNvPr id="57" name="object 10">
            <a:extLst>
              <a:ext uri="{FF2B5EF4-FFF2-40B4-BE49-F238E27FC236}">
                <a16:creationId xmlns:a16="http://schemas.microsoft.com/office/drawing/2014/main" id="{17BC033B-71C6-47B0-AFEA-0699175CEE40}"/>
              </a:ext>
            </a:extLst>
          </p:cNvPr>
          <p:cNvGrpSpPr/>
          <p:nvPr/>
        </p:nvGrpSpPr>
        <p:grpSpPr>
          <a:xfrm>
            <a:off x="1951658" y="641486"/>
            <a:ext cx="7934325" cy="6067425"/>
            <a:chOff x="641604" y="790955"/>
            <a:chExt cx="7934325" cy="6067425"/>
          </a:xfrm>
        </p:grpSpPr>
        <p:sp>
          <p:nvSpPr>
            <p:cNvPr id="58" name="object 11">
              <a:extLst>
                <a:ext uri="{FF2B5EF4-FFF2-40B4-BE49-F238E27FC236}">
                  <a16:creationId xmlns:a16="http://schemas.microsoft.com/office/drawing/2014/main" id="{3CE5C466-4FF0-416A-B80B-B948C11DD99A}"/>
                </a:ext>
              </a:extLst>
            </p:cNvPr>
            <p:cNvSpPr/>
            <p:nvPr/>
          </p:nvSpPr>
          <p:spPr>
            <a:xfrm>
              <a:off x="6370319" y="4498847"/>
              <a:ext cx="2205228" cy="1837944"/>
            </a:xfrm>
            <a:prstGeom prst="rect">
              <a:avLst/>
            </a:prstGeom>
            <a:blipFill>
              <a:blip r:embed="rId2" cstate="print"/>
              <a:stretch>
                <a:fillRect/>
              </a:stretch>
            </a:blipFill>
          </p:spPr>
          <p:txBody>
            <a:bodyPr wrap="square" lIns="0" tIns="0" rIns="0" bIns="0" rtlCol="0"/>
            <a:lstStyle/>
            <a:p>
              <a:endParaRPr/>
            </a:p>
          </p:txBody>
        </p:sp>
        <p:sp>
          <p:nvSpPr>
            <p:cNvPr id="59" name="object 12">
              <a:extLst>
                <a:ext uri="{FF2B5EF4-FFF2-40B4-BE49-F238E27FC236}">
                  <a16:creationId xmlns:a16="http://schemas.microsoft.com/office/drawing/2014/main" id="{631B96FD-0C8D-45E7-A644-0CE2B277CFC5}"/>
                </a:ext>
              </a:extLst>
            </p:cNvPr>
            <p:cNvSpPr/>
            <p:nvPr/>
          </p:nvSpPr>
          <p:spPr>
            <a:xfrm>
              <a:off x="1275587" y="790955"/>
              <a:ext cx="6519671" cy="3861816"/>
            </a:xfrm>
            <a:prstGeom prst="rect">
              <a:avLst/>
            </a:prstGeom>
            <a:blipFill>
              <a:blip r:embed="rId3" cstate="print"/>
              <a:stretch>
                <a:fillRect/>
              </a:stretch>
            </a:blipFill>
          </p:spPr>
          <p:txBody>
            <a:bodyPr wrap="square" lIns="0" tIns="0" rIns="0" bIns="0" rtlCol="0"/>
            <a:lstStyle/>
            <a:p>
              <a:endParaRPr/>
            </a:p>
          </p:txBody>
        </p:sp>
        <p:sp>
          <p:nvSpPr>
            <p:cNvPr id="60" name="object 13">
              <a:extLst>
                <a:ext uri="{FF2B5EF4-FFF2-40B4-BE49-F238E27FC236}">
                  <a16:creationId xmlns:a16="http://schemas.microsoft.com/office/drawing/2014/main" id="{14F73E61-5E08-4EFA-B62C-D3B0A0699064}"/>
                </a:ext>
              </a:extLst>
            </p:cNvPr>
            <p:cNvSpPr/>
            <p:nvPr/>
          </p:nvSpPr>
          <p:spPr>
            <a:xfrm>
              <a:off x="641604" y="4581143"/>
              <a:ext cx="6563868" cy="2276856"/>
            </a:xfrm>
            <a:prstGeom prst="rect">
              <a:avLst/>
            </a:prstGeom>
            <a:blipFill>
              <a:blip r:embed="rId4" cstate="print"/>
              <a:stretch>
                <a:fillRect/>
              </a:stretch>
            </a:blipFill>
          </p:spPr>
          <p:txBody>
            <a:bodyPr wrap="square" lIns="0" tIns="0" rIns="0" bIns="0" rtlCol="0"/>
            <a:lstStyle/>
            <a:p>
              <a:endParaRPr/>
            </a:p>
          </p:txBody>
        </p:sp>
      </p:grpSp>
      <p:sp>
        <p:nvSpPr>
          <p:cNvPr id="62" name="object 16">
            <a:extLst>
              <a:ext uri="{FF2B5EF4-FFF2-40B4-BE49-F238E27FC236}">
                <a16:creationId xmlns:a16="http://schemas.microsoft.com/office/drawing/2014/main" id="{67F1DDBB-D3C9-47A8-8AE7-D4DCA91751A3}"/>
              </a:ext>
            </a:extLst>
          </p:cNvPr>
          <p:cNvSpPr txBox="1"/>
          <p:nvPr/>
        </p:nvSpPr>
        <p:spPr>
          <a:xfrm>
            <a:off x="9430687" y="4377827"/>
            <a:ext cx="90678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M</a:t>
            </a:r>
            <a:r>
              <a:rPr sz="1400" dirty="0">
                <a:latin typeface="Arial"/>
                <a:cs typeface="Arial"/>
              </a:rPr>
              <a:t>orpholino</a:t>
            </a:r>
          </a:p>
        </p:txBody>
      </p:sp>
      <p:grpSp>
        <p:nvGrpSpPr>
          <p:cNvPr id="64" name="object 18">
            <a:extLst>
              <a:ext uri="{FF2B5EF4-FFF2-40B4-BE49-F238E27FC236}">
                <a16:creationId xmlns:a16="http://schemas.microsoft.com/office/drawing/2014/main" id="{DEFBBCB7-2113-42AE-BF7C-8A4C1B4443A5}"/>
              </a:ext>
            </a:extLst>
          </p:cNvPr>
          <p:cNvGrpSpPr/>
          <p:nvPr/>
        </p:nvGrpSpPr>
        <p:grpSpPr>
          <a:xfrm>
            <a:off x="5433446" y="5065276"/>
            <a:ext cx="770890" cy="327660"/>
            <a:chOff x="4123392" y="5214745"/>
            <a:chExt cx="770890" cy="327660"/>
          </a:xfrm>
        </p:grpSpPr>
        <p:sp>
          <p:nvSpPr>
            <p:cNvPr id="65" name="object 19">
              <a:extLst>
                <a:ext uri="{FF2B5EF4-FFF2-40B4-BE49-F238E27FC236}">
                  <a16:creationId xmlns:a16="http://schemas.microsoft.com/office/drawing/2014/main" id="{5EA14817-9A09-493A-AC45-52D0C4ABD895}"/>
                </a:ext>
              </a:extLst>
            </p:cNvPr>
            <p:cNvSpPr/>
            <p:nvPr/>
          </p:nvSpPr>
          <p:spPr>
            <a:xfrm>
              <a:off x="4279255" y="5513002"/>
              <a:ext cx="467995" cy="0"/>
            </a:xfrm>
            <a:custGeom>
              <a:avLst/>
              <a:gdLst/>
              <a:ahLst/>
              <a:cxnLst/>
              <a:rect l="l" t="t" r="r" b="b"/>
              <a:pathLst>
                <a:path w="467995">
                  <a:moveTo>
                    <a:pt x="467994" y="0"/>
                  </a:moveTo>
                  <a:lnTo>
                    <a:pt x="0" y="0"/>
                  </a:lnTo>
                </a:path>
              </a:pathLst>
            </a:custGeom>
            <a:ln w="3175">
              <a:solidFill>
                <a:srgbClr val="000000"/>
              </a:solidFill>
            </a:ln>
          </p:spPr>
          <p:txBody>
            <a:bodyPr wrap="square" lIns="0" tIns="0" rIns="0" bIns="0" rtlCol="0"/>
            <a:lstStyle/>
            <a:p>
              <a:endParaRPr/>
            </a:p>
          </p:txBody>
        </p:sp>
        <p:sp>
          <p:nvSpPr>
            <p:cNvPr id="66" name="object 20">
              <a:extLst>
                <a:ext uri="{FF2B5EF4-FFF2-40B4-BE49-F238E27FC236}">
                  <a16:creationId xmlns:a16="http://schemas.microsoft.com/office/drawing/2014/main" id="{77A72A80-6EC3-4CC1-9287-CFD4AFE6CC23}"/>
                </a:ext>
              </a:extLst>
            </p:cNvPr>
            <p:cNvSpPr/>
            <p:nvPr/>
          </p:nvSpPr>
          <p:spPr>
            <a:xfrm>
              <a:off x="4273556" y="5491363"/>
              <a:ext cx="473075" cy="38735"/>
            </a:xfrm>
            <a:custGeom>
              <a:avLst/>
              <a:gdLst/>
              <a:ahLst/>
              <a:cxnLst/>
              <a:rect l="l" t="t" r="r" b="b"/>
              <a:pathLst>
                <a:path w="473075" h="38735">
                  <a:moveTo>
                    <a:pt x="451114" y="0"/>
                  </a:moveTo>
                  <a:lnTo>
                    <a:pt x="21514" y="0"/>
                  </a:lnTo>
                  <a:lnTo>
                    <a:pt x="1290" y="19290"/>
                  </a:lnTo>
                  <a:lnTo>
                    <a:pt x="0" y="38323"/>
                  </a:lnTo>
                  <a:lnTo>
                    <a:pt x="455845" y="37278"/>
                  </a:lnTo>
                  <a:lnTo>
                    <a:pt x="472617" y="19290"/>
                  </a:lnTo>
                  <a:lnTo>
                    <a:pt x="451114" y="0"/>
                  </a:lnTo>
                  <a:close/>
                </a:path>
              </a:pathLst>
            </a:custGeom>
            <a:solidFill>
              <a:srgbClr val="000000"/>
            </a:solidFill>
          </p:spPr>
          <p:txBody>
            <a:bodyPr wrap="square" lIns="0" tIns="0" rIns="0" bIns="0" rtlCol="0"/>
            <a:lstStyle/>
            <a:p>
              <a:endParaRPr/>
            </a:p>
          </p:txBody>
        </p:sp>
        <p:sp>
          <p:nvSpPr>
            <p:cNvPr id="67" name="object 21">
              <a:extLst>
                <a:ext uri="{FF2B5EF4-FFF2-40B4-BE49-F238E27FC236}">
                  <a16:creationId xmlns:a16="http://schemas.microsoft.com/office/drawing/2014/main" id="{97B63A1C-A2B2-44B2-96EB-9B5C3971D4E1}"/>
                </a:ext>
              </a:extLst>
            </p:cNvPr>
            <p:cNvSpPr/>
            <p:nvPr/>
          </p:nvSpPr>
          <p:spPr>
            <a:xfrm>
              <a:off x="4724671" y="5344576"/>
              <a:ext cx="169556" cy="184066"/>
            </a:xfrm>
            <a:prstGeom prst="rect">
              <a:avLst/>
            </a:prstGeom>
            <a:blipFill>
              <a:blip r:embed="rId5" cstate="print"/>
              <a:stretch>
                <a:fillRect/>
              </a:stretch>
            </a:blipFill>
          </p:spPr>
          <p:txBody>
            <a:bodyPr wrap="square" lIns="0" tIns="0" rIns="0" bIns="0" rtlCol="0"/>
            <a:lstStyle/>
            <a:p>
              <a:endParaRPr/>
            </a:p>
          </p:txBody>
        </p:sp>
        <p:sp>
          <p:nvSpPr>
            <p:cNvPr id="68" name="object 22">
              <a:extLst>
                <a:ext uri="{FF2B5EF4-FFF2-40B4-BE49-F238E27FC236}">
                  <a16:creationId xmlns:a16="http://schemas.microsoft.com/office/drawing/2014/main" id="{626E480E-BFAB-4F3B-82D4-51AD0D1D16A2}"/>
                </a:ext>
              </a:extLst>
            </p:cNvPr>
            <p:cNvSpPr/>
            <p:nvPr/>
          </p:nvSpPr>
          <p:spPr>
            <a:xfrm>
              <a:off x="4127837" y="5219190"/>
              <a:ext cx="762000" cy="125730"/>
            </a:xfrm>
            <a:custGeom>
              <a:avLst/>
              <a:gdLst/>
              <a:ahLst/>
              <a:cxnLst/>
              <a:rect l="l" t="t" r="r" b="b"/>
              <a:pathLst>
                <a:path w="762000" h="125729">
                  <a:moveTo>
                    <a:pt x="761981" y="125385"/>
                  </a:moveTo>
                  <a:lnTo>
                    <a:pt x="429879" y="2046"/>
                  </a:lnTo>
                </a:path>
                <a:path w="762000" h="125729">
                  <a:moveTo>
                    <a:pt x="332134" y="0"/>
                  </a:moveTo>
                  <a:lnTo>
                    <a:pt x="0" y="105049"/>
                  </a:lnTo>
                </a:path>
              </a:pathLst>
            </a:custGeom>
            <a:ln w="8823">
              <a:solidFill>
                <a:srgbClr val="000000"/>
              </a:solidFill>
            </a:ln>
          </p:spPr>
          <p:txBody>
            <a:bodyPr wrap="square" lIns="0" tIns="0" rIns="0" bIns="0" rtlCol="0"/>
            <a:lstStyle/>
            <a:p>
              <a:endParaRPr/>
            </a:p>
          </p:txBody>
        </p:sp>
        <p:sp>
          <p:nvSpPr>
            <p:cNvPr id="69" name="object 23">
              <a:extLst>
                <a:ext uri="{FF2B5EF4-FFF2-40B4-BE49-F238E27FC236}">
                  <a16:creationId xmlns:a16="http://schemas.microsoft.com/office/drawing/2014/main" id="{80731A24-2620-485A-9728-95DF39A87D6D}"/>
                </a:ext>
              </a:extLst>
            </p:cNvPr>
            <p:cNvSpPr/>
            <p:nvPr/>
          </p:nvSpPr>
          <p:spPr>
            <a:xfrm>
              <a:off x="4132245" y="5327633"/>
              <a:ext cx="141605" cy="182245"/>
            </a:xfrm>
            <a:custGeom>
              <a:avLst/>
              <a:gdLst/>
              <a:ahLst/>
              <a:cxnLst/>
              <a:rect l="l" t="t" r="r" b="b"/>
              <a:pathLst>
                <a:path w="141604" h="182245">
                  <a:moveTo>
                    <a:pt x="0" y="0"/>
                  </a:moveTo>
                  <a:lnTo>
                    <a:pt x="141569" y="181976"/>
                  </a:lnTo>
                </a:path>
              </a:pathLst>
            </a:custGeom>
            <a:ln w="3175">
              <a:solidFill>
                <a:srgbClr val="000000"/>
              </a:solidFill>
            </a:ln>
          </p:spPr>
          <p:txBody>
            <a:bodyPr wrap="square" lIns="0" tIns="0" rIns="0" bIns="0" rtlCol="0"/>
            <a:lstStyle/>
            <a:p>
              <a:endParaRPr/>
            </a:p>
          </p:txBody>
        </p:sp>
        <p:sp>
          <p:nvSpPr>
            <p:cNvPr id="70" name="object 24">
              <a:extLst>
                <a:ext uri="{FF2B5EF4-FFF2-40B4-BE49-F238E27FC236}">
                  <a16:creationId xmlns:a16="http://schemas.microsoft.com/office/drawing/2014/main" id="{FD498305-4F73-459E-82C1-4A45A60F6291}"/>
                </a:ext>
              </a:extLst>
            </p:cNvPr>
            <p:cNvSpPr/>
            <p:nvPr/>
          </p:nvSpPr>
          <p:spPr>
            <a:xfrm>
              <a:off x="4127837" y="5324240"/>
              <a:ext cx="167640" cy="218440"/>
            </a:xfrm>
            <a:custGeom>
              <a:avLst/>
              <a:gdLst/>
              <a:ahLst/>
              <a:cxnLst/>
              <a:rect l="l" t="t" r="r" b="b"/>
              <a:pathLst>
                <a:path w="167639" h="218439">
                  <a:moveTo>
                    <a:pt x="0" y="0"/>
                  </a:moveTo>
                  <a:lnTo>
                    <a:pt x="2075" y="11212"/>
                  </a:lnTo>
                  <a:lnTo>
                    <a:pt x="133526" y="217962"/>
                  </a:lnTo>
                  <a:lnTo>
                    <a:pt x="147009" y="186414"/>
                  </a:lnTo>
                  <a:lnTo>
                    <a:pt x="167233" y="167123"/>
                  </a:lnTo>
                  <a:lnTo>
                    <a:pt x="8816" y="1044"/>
                  </a:lnTo>
                  <a:lnTo>
                    <a:pt x="0" y="0"/>
                  </a:lnTo>
                  <a:close/>
                </a:path>
              </a:pathLst>
            </a:custGeom>
            <a:solidFill>
              <a:srgbClr val="000000"/>
            </a:solidFill>
          </p:spPr>
          <p:txBody>
            <a:bodyPr wrap="square" lIns="0" tIns="0" rIns="0" bIns="0" rtlCol="0"/>
            <a:lstStyle/>
            <a:p>
              <a:endParaRPr/>
            </a:p>
          </p:txBody>
        </p:sp>
      </p:grpSp>
      <p:sp>
        <p:nvSpPr>
          <p:cNvPr id="71" name="object 25">
            <a:extLst>
              <a:ext uri="{FF2B5EF4-FFF2-40B4-BE49-F238E27FC236}">
                <a16:creationId xmlns:a16="http://schemas.microsoft.com/office/drawing/2014/main" id="{1BC98822-D644-4DE5-90F8-E4FEDD6B7773}"/>
              </a:ext>
            </a:extLst>
          </p:cNvPr>
          <p:cNvSpPr txBox="1"/>
          <p:nvPr/>
        </p:nvSpPr>
        <p:spPr>
          <a:xfrm>
            <a:off x="5878402" y="550605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N</a:t>
            </a:r>
            <a:endParaRPr sz="750">
              <a:latin typeface="Arial"/>
              <a:cs typeface="Arial"/>
            </a:endParaRPr>
          </a:p>
        </p:txBody>
      </p:sp>
      <p:sp>
        <p:nvSpPr>
          <p:cNvPr id="72" name="object 26">
            <a:extLst>
              <a:ext uri="{FF2B5EF4-FFF2-40B4-BE49-F238E27FC236}">
                <a16:creationId xmlns:a16="http://schemas.microsoft.com/office/drawing/2014/main" id="{A95F58A4-5305-4258-A943-A317A5B82F44}"/>
              </a:ext>
            </a:extLst>
          </p:cNvPr>
          <p:cNvSpPr/>
          <p:nvPr/>
        </p:nvSpPr>
        <p:spPr>
          <a:xfrm>
            <a:off x="5437891" y="4830066"/>
            <a:ext cx="762000" cy="695325"/>
          </a:xfrm>
          <a:custGeom>
            <a:avLst/>
            <a:gdLst/>
            <a:ahLst/>
            <a:cxnLst/>
            <a:rect l="l" t="t" r="r" b="b"/>
            <a:pathLst>
              <a:path w="762000" h="695325">
                <a:moveTo>
                  <a:pt x="618337" y="531119"/>
                </a:moveTo>
                <a:lnTo>
                  <a:pt x="517248" y="694849"/>
                </a:lnTo>
              </a:path>
              <a:path w="762000" h="695325">
                <a:moveTo>
                  <a:pt x="0" y="344705"/>
                </a:moveTo>
                <a:lnTo>
                  <a:pt x="0" y="138946"/>
                </a:lnTo>
              </a:path>
              <a:path w="762000" h="695325">
                <a:moveTo>
                  <a:pt x="760691" y="0"/>
                </a:moveTo>
                <a:lnTo>
                  <a:pt x="761981" y="365040"/>
                </a:lnTo>
              </a:path>
            </a:pathLst>
          </a:custGeom>
          <a:ln w="8823">
            <a:solidFill>
              <a:srgbClr val="000000"/>
            </a:solidFill>
          </a:ln>
        </p:spPr>
        <p:txBody>
          <a:bodyPr wrap="square" lIns="0" tIns="0" rIns="0" bIns="0" rtlCol="0"/>
          <a:lstStyle/>
          <a:p>
            <a:endParaRPr/>
          </a:p>
        </p:txBody>
      </p:sp>
      <p:sp>
        <p:nvSpPr>
          <p:cNvPr id="73" name="object 27">
            <a:extLst>
              <a:ext uri="{FF2B5EF4-FFF2-40B4-BE49-F238E27FC236}">
                <a16:creationId xmlns:a16="http://schemas.microsoft.com/office/drawing/2014/main" id="{AFB59363-E00E-4ED1-BFBD-3F680373B181}"/>
              </a:ext>
            </a:extLst>
          </p:cNvPr>
          <p:cNvSpPr txBox="1"/>
          <p:nvPr/>
        </p:nvSpPr>
        <p:spPr>
          <a:xfrm>
            <a:off x="5144665" y="4757011"/>
            <a:ext cx="725170" cy="36512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a:p>
            <a:pPr>
              <a:lnSpc>
                <a:spcPct val="100000"/>
              </a:lnSpc>
              <a:spcBef>
                <a:spcPts val="20"/>
              </a:spcBef>
            </a:pPr>
            <a:endParaRPr sz="750">
              <a:latin typeface="Arial"/>
              <a:cs typeface="Arial"/>
            </a:endParaRPr>
          </a:p>
          <a:p>
            <a:pPr marR="5080" algn="r">
              <a:lnSpc>
                <a:spcPct val="100000"/>
              </a:lnSpc>
            </a:pPr>
            <a:r>
              <a:rPr sz="750" spc="-10" dirty="0">
                <a:latin typeface="Arial"/>
                <a:cs typeface="Arial"/>
              </a:rPr>
              <a:t>O</a:t>
            </a:r>
            <a:endParaRPr sz="750">
              <a:latin typeface="Arial"/>
              <a:cs typeface="Arial"/>
            </a:endParaRPr>
          </a:p>
        </p:txBody>
      </p:sp>
      <p:sp>
        <p:nvSpPr>
          <p:cNvPr id="74" name="object 28">
            <a:extLst>
              <a:ext uri="{FF2B5EF4-FFF2-40B4-BE49-F238E27FC236}">
                <a16:creationId xmlns:a16="http://schemas.microsoft.com/office/drawing/2014/main" id="{0B49550A-184D-40A1-9B7E-32365E88D1D6}"/>
              </a:ext>
            </a:extLst>
          </p:cNvPr>
          <p:cNvSpPr/>
          <p:nvPr/>
        </p:nvSpPr>
        <p:spPr>
          <a:xfrm>
            <a:off x="5240326" y="4853870"/>
            <a:ext cx="635635" cy="709930"/>
          </a:xfrm>
          <a:custGeom>
            <a:avLst/>
            <a:gdLst/>
            <a:ahLst/>
            <a:cxnLst/>
            <a:rect l="l" t="t" r="r" b="b"/>
            <a:pathLst>
              <a:path w="635635" h="709929">
                <a:moveTo>
                  <a:pt x="197564" y="115142"/>
                </a:moveTo>
                <a:lnTo>
                  <a:pt x="0" y="0"/>
                </a:lnTo>
              </a:path>
              <a:path w="635635" h="709929">
                <a:moveTo>
                  <a:pt x="197564" y="320901"/>
                </a:moveTo>
                <a:lnTo>
                  <a:pt x="134569" y="581872"/>
                </a:lnTo>
              </a:path>
              <a:path w="635635" h="709929">
                <a:moveTo>
                  <a:pt x="334467" y="632722"/>
                </a:moveTo>
                <a:lnTo>
                  <a:pt x="635217" y="709368"/>
                </a:lnTo>
              </a:path>
              <a:path w="635635" h="709929">
                <a:moveTo>
                  <a:pt x="134569" y="581872"/>
                </a:moveTo>
                <a:lnTo>
                  <a:pt x="289611" y="621240"/>
                </a:lnTo>
              </a:path>
            </a:pathLst>
          </a:custGeom>
          <a:ln w="8823">
            <a:solidFill>
              <a:srgbClr val="000000"/>
            </a:solidFill>
          </a:ln>
        </p:spPr>
        <p:txBody>
          <a:bodyPr wrap="square" lIns="0" tIns="0" rIns="0" bIns="0" rtlCol="0"/>
          <a:lstStyle/>
          <a:p>
            <a:endParaRPr/>
          </a:p>
        </p:txBody>
      </p:sp>
      <p:sp>
        <p:nvSpPr>
          <p:cNvPr id="75" name="object 29">
            <a:extLst>
              <a:ext uri="{FF2B5EF4-FFF2-40B4-BE49-F238E27FC236}">
                <a16:creationId xmlns:a16="http://schemas.microsoft.com/office/drawing/2014/main" id="{26A08942-4F0E-423E-9C5D-7E8028CDC228}"/>
              </a:ext>
            </a:extLst>
          </p:cNvPr>
          <p:cNvSpPr txBox="1"/>
          <p:nvPr/>
        </p:nvSpPr>
        <p:spPr>
          <a:xfrm>
            <a:off x="6156852" y="4645018"/>
            <a:ext cx="243840" cy="160655"/>
          </a:xfrm>
          <a:prstGeom prst="rect">
            <a:avLst/>
          </a:prstGeom>
        </p:spPr>
        <p:txBody>
          <a:bodyPr vert="horz" wrap="square" lIns="0" tIns="17145" rIns="0" bIns="0" rtlCol="0">
            <a:spAutoFit/>
          </a:bodyPr>
          <a:lstStyle/>
          <a:p>
            <a:pPr marL="12700">
              <a:lnSpc>
                <a:spcPct val="100000"/>
              </a:lnSpc>
              <a:spcBef>
                <a:spcPts val="135"/>
              </a:spcBef>
            </a:pPr>
            <a:r>
              <a:rPr sz="850" spc="10" dirty="0">
                <a:latin typeface="Times New Roman"/>
                <a:cs typeface="Times New Roman"/>
              </a:rPr>
              <a:t>B</a:t>
            </a:r>
            <a:r>
              <a:rPr sz="850" spc="15" dirty="0">
                <a:latin typeface="Times New Roman"/>
                <a:cs typeface="Times New Roman"/>
              </a:rPr>
              <a:t>a</a:t>
            </a:r>
            <a:r>
              <a:rPr sz="850" spc="10" dirty="0">
                <a:latin typeface="Times New Roman"/>
                <a:cs typeface="Times New Roman"/>
              </a:rPr>
              <a:t>s</a:t>
            </a:r>
            <a:r>
              <a:rPr sz="850" spc="15" dirty="0">
                <a:latin typeface="Times New Roman"/>
                <a:cs typeface="Times New Roman"/>
              </a:rPr>
              <a:t>e</a:t>
            </a:r>
            <a:endParaRPr sz="850">
              <a:latin typeface="Times New Roman"/>
              <a:cs typeface="Times New Roman"/>
            </a:endParaRPr>
          </a:p>
        </p:txBody>
      </p:sp>
      <p:sp>
        <p:nvSpPr>
          <p:cNvPr id="76" name="object 30">
            <a:extLst>
              <a:ext uri="{FF2B5EF4-FFF2-40B4-BE49-F238E27FC236}">
                <a16:creationId xmlns:a16="http://schemas.microsoft.com/office/drawing/2014/main" id="{9EFBAF2E-DBBE-44E2-9F75-7B13717248BE}"/>
              </a:ext>
            </a:extLst>
          </p:cNvPr>
          <p:cNvSpPr txBox="1"/>
          <p:nvPr/>
        </p:nvSpPr>
        <p:spPr>
          <a:xfrm>
            <a:off x="5462274" y="556366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77" name="object 31">
            <a:extLst>
              <a:ext uri="{FF2B5EF4-FFF2-40B4-BE49-F238E27FC236}">
                <a16:creationId xmlns:a16="http://schemas.microsoft.com/office/drawing/2014/main" id="{D628E886-1A31-4163-9E39-93D9A7CC257C}"/>
              </a:ext>
            </a:extLst>
          </p:cNvPr>
          <p:cNvSpPr/>
          <p:nvPr/>
        </p:nvSpPr>
        <p:spPr>
          <a:xfrm>
            <a:off x="5525271" y="5361185"/>
            <a:ext cx="59690" cy="222885"/>
          </a:xfrm>
          <a:custGeom>
            <a:avLst/>
            <a:gdLst/>
            <a:ahLst/>
            <a:cxnLst/>
            <a:rect l="l" t="t" r="r" b="b"/>
            <a:pathLst>
              <a:path w="59689" h="222885">
                <a:moveTo>
                  <a:pt x="59629" y="0"/>
                </a:moveTo>
                <a:lnTo>
                  <a:pt x="0" y="222389"/>
                </a:lnTo>
              </a:path>
            </a:pathLst>
          </a:custGeom>
          <a:ln w="8816">
            <a:solidFill>
              <a:srgbClr val="000000"/>
            </a:solidFill>
          </a:ln>
        </p:spPr>
        <p:txBody>
          <a:bodyPr wrap="square" lIns="0" tIns="0" rIns="0" bIns="0" rtlCol="0"/>
          <a:lstStyle/>
          <a:p>
            <a:endParaRPr/>
          </a:p>
        </p:txBody>
      </p:sp>
      <p:sp>
        <p:nvSpPr>
          <p:cNvPr id="78" name="object 32">
            <a:extLst>
              <a:ext uri="{FF2B5EF4-FFF2-40B4-BE49-F238E27FC236}">
                <a16:creationId xmlns:a16="http://schemas.microsoft.com/office/drawing/2014/main" id="{2E72FA77-3A7C-4C07-B1F3-6B618CA224F9}"/>
              </a:ext>
            </a:extLst>
          </p:cNvPr>
          <p:cNvSpPr txBox="1"/>
          <p:nvPr/>
        </p:nvSpPr>
        <p:spPr>
          <a:xfrm>
            <a:off x="6072558" y="570498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R</a:t>
            </a:r>
            <a:endParaRPr sz="750">
              <a:latin typeface="Arial"/>
              <a:cs typeface="Arial"/>
            </a:endParaRPr>
          </a:p>
        </p:txBody>
      </p:sp>
      <p:sp>
        <p:nvSpPr>
          <p:cNvPr id="79" name="object 33">
            <a:extLst>
              <a:ext uri="{FF2B5EF4-FFF2-40B4-BE49-F238E27FC236}">
                <a16:creationId xmlns:a16="http://schemas.microsoft.com/office/drawing/2014/main" id="{BF5ACB91-D164-400D-AEA0-8BBCEB31B0A5}"/>
              </a:ext>
            </a:extLst>
          </p:cNvPr>
          <p:cNvSpPr/>
          <p:nvPr/>
        </p:nvSpPr>
        <p:spPr>
          <a:xfrm>
            <a:off x="5967590" y="5619808"/>
            <a:ext cx="111125" cy="112395"/>
          </a:xfrm>
          <a:custGeom>
            <a:avLst/>
            <a:gdLst/>
            <a:ahLst/>
            <a:cxnLst/>
            <a:rect l="l" t="t" r="r" b="b"/>
            <a:pathLst>
              <a:path w="111125" h="112395">
                <a:moveTo>
                  <a:pt x="0" y="0"/>
                </a:moveTo>
                <a:lnTo>
                  <a:pt x="111001" y="111857"/>
                </a:lnTo>
              </a:path>
            </a:pathLst>
          </a:custGeom>
          <a:ln w="8823">
            <a:solidFill>
              <a:srgbClr val="000000"/>
            </a:solidFill>
          </a:ln>
        </p:spPr>
        <p:txBody>
          <a:bodyPr wrap="square" lIns="0" tIns="0" rIns="0" bIns="0" rtlCol="0"/>
          <a:lstStyle/>
          <a:p>
            <a:endParaRPr/>
          </a:p>
        </p:txBody>
      </p:sp>
      <p:sp>
        <p:nvSpPr>
          <p:cNvPr id="80" name="object 34">
            <a:extLst>
              <a:ext uri="{FF2B5EF4-FFF2-40B4-BE49-F238E27FC236}">
                <a16:creationId xmlns:a16="http://schemas.microsoft.com/office/drawing/2014/main" id="{B4AE0801-857A-442A-919D-139B07229120}"/>
              </a:ext>
            </a:extLst>
          </p:cNvPr>
          <p:cNvSpPr txBox="1"/>
          <p:nvPr/>
        </p:nvSpPr>
        <p:spPr>
          <a:xfrm>
            <a:off x="5127817" y="5564709"/>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1" name="object 35">
            <a:extLst>
              <a:ext uri="{FF2B5EF4-FFF2-40B4-BE49-F238E27FC236}">
                <a16:creationId xmlns:a16="http://schemas.microsoft.com/office/drawing/2014/main" id="{BEF1A883-DFC6-47D6-A203-5031DA2DC01A}"/>
              </a:ext>
            </a:extLst>
          </p:cNvPr>
          <p:cNvSpPr/>
          <p:nvPr/>
        </p:nvSpPr>
        <p:spPr>
          <a:xfrm>
            <a:off x="5199889" y="5403935"/>
            <a:ext cx="194310" cy="207010"/>
          </a:xfrm>
          <a:custGeom>
            <a:avLst/>
            <a:gdLst/>
            <a:ahLst/>
            <a:cxnLst/>
            <a:rect l="l" t="t" r="r" b="b"/>
            <a:pathLst>
              <a:path w="194310" h="207010">
                <a:moveTo>
                  <a:pt x="194188" y="36244"/>
                </a:moveTo>
                <a:lnTo>
                  <a:pt x="23589" y="206749"/>
                </a:lnTo>
              </a:path>
              <a:path w="194310" h="207010">
                <a:moveTo>
                  <a:pt x="183039" y="0"/>
                </a:moveTo>
                <a:lnTo>
                  <a:pt x="0" y="183032"/>
                </a:lnTo>
              </a:path>
            </a:pathLst>
          </a:custGeom>
          <a:ln w="8823">
            <a:solidFill>
              <a:srgbClr val="000000"/>
            </a:solidFill>
          </a:ln>
        </p:spPr>
        <p:txBody>
          <a:bodyPr wrap="square" lIns="0" tIns="0" rIns="0" bIns="0" rtlCol="0"/>
          <a:lstStyle/>
          <a:p>
            <a:endParaRPr/>
          </a:p>
        </p:txBody>
      </p:sp>
      <p:sp>
        <p:nvSpPr>
          <p:cNvPr id="82" name="object 36">
            <a:extLst>
              <a:ext uri="{FF2B5EF4-FFF2-40B4-BE49-F238E27FC236}">
                <a16:creationId xmlns:a16="http://schemas.microsoft.com/office/drawing/2014/main" id="{CD6C7DED-0D7C-4375-9D02-E684F9530373}"/>
              </a:ext>
            </a:extLst>
          </p:cNvPr>
          <p:cNvSpPr txBox="1"/>
          <p:nvPr/>
        </p:nvSpPr>
        <p:spPr>
          <a:xfrm>
            <a:off x="5463306" y="5796491"/>
            <a:ext cx="8826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P</a:t>
            </a:r>
            <a:endParaRPr sz="750">
              <a:latin typeface="Arial"/>
              <a:cs typeface="Arial"/>
            </a:endParaRPr>
          </a:p>
        </p:txBody>
      </p:sp>
      <p:sp>
        <p:nvSpPr>
          <p:cNvPr id="83" name="object 37">
            <a:extLst>
              <a:ext uri="{FF2B5EF4-FFF2-40B4-BE49-F238E27FC236}">
                <a16:creationId xmlns:a16="http://schemas.microsoft.com/office/drawing/2014/main" id="{B74D6076-F6A4-4C92-8E09-40CF75DE67F3}"/>
              </a:ext>
            </a:extLst>
          </p:cNvPr>
          <p:cNvSpPr txBox="1"/>
          <p:nvPr/>
        </p:nvSpPr>
        <p:spPr>
          <a:xfrm>
            <a:off x="5180447"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4" name="object 38">
            <a:extLst>
              <a:ext uri="{FF2B5EF4-FFF2-40B4-BE49-F238E27FC236}">
                <a16:creationId xmlns:a16="http://schemas.microsoft.com/office/drawing/2014/main" id="{039B62D9-515E-411D-873C-8CE5D2C8B999}"/>
              </a:ext>
            </a:extLst>
          </p:cNvPr>
          <p:cNvSpPr/>
          <p:nvPr/>
        </p:nvSpPr>
        <p:spPr>
          <a:xfrm>
            <a:off x="5278441" y="5850286"/>
            <a:ext cx="187960" cy="34290"/>
          </a:xfrm>
          <a:custGeom>
            <a:avLst/>
            <a:gdLst/>
            <a:ahLst/>
            <a:cxnLst/>
            <a:rect l="l" t="t" r="r" b="b"/>
            <a:pathLst>
              <a:path w="187960" h="34289">
                <a:moveTo>
                  <a:pt x="187458" y="33896"/>
                </a:moveTo>
                <a:lnTo>
                  <a:pt x="0" y="33896"/>
                </a:lnTo>
              </a:path>
              <a:path w="187960" h="34289">
                <a:moveTo>
                  <a:pt x="187458" y="0"/>
                </a:moveTo>
                <a:lnTo>
                  <a:pt x="0" y="0"/>
                </a:lnTo>
              </a:path>
            </a:pathLst>
          </a:custGeom>
          <a:ln w="8823">
            <a:solidFill>
              <a:srgbClr val="000000"/>
            </a:solidFill>
          </a:ln>
        </p:spPr>
        <p:txBody>
          <a:bodyPr wrap="square" lIns="0" tIns="0" rIns="0" bIns="0" rtlCol="0"/>
          <a:lstStyle/>
          <a:p>
            <a:endParaRPr/>
          </a:p>
        </p:txBody>
      </p:sp>
      <p:sp>
        <p:nvSpPr>
          <p:cNvPr id="85" name="object 39">
            <a:extLst>
              <a:ext uri="{FF2B5EF4-FFF2-40B4-BE49-F238E27FC236}">
                <a16:creationId xmlns:a16="http://schemas.microsoft.com/office/drawing/2014/main" id="{02404737-7035-45F3-88CC-E48C59665FC3}"/>
              </a:ext>
            </a:extLst>
          </p:cNvPr>
          <p:cNvSpPr txBox="1"/>
          <p:nvPr/>
        </p:nvSpPr>
        <p:spPr>
          <a:xfrm>
            <a:off x="5460973" y="607884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6" name="object 40">
            <a:extLst>
              <a:ext uri="{FF2B5EF4-FFF2-40B4-BE49-F238E27FC236}">
                <a16:creationId xmlns:a16="http://schemas.microsoft.com/office/drawing/2014/main" id="{4B5EE56E-F76E-42DE-B76E-DD0297106FC3}"/>
              </a:ext>
            </a:extLst>
          </p:cNvPr>
          <p:cNvSpPr txBox="1"/>
          <p:nvPr/>
        </p:nvSpPr>
        <p:spPr>
          <a:xfrm>
            <a:off x="5534085" y="6062863"/>
            <a:ext cx="50165" cy="114300"/>
          </a:xfrm>
          <a:prstGeom prst="rect">
            <a:avLst/>
          </a:prstGeom>
        </p:spPr>
        <p:txBody>
          <a:bodyPr vert="horz" wrap="square" lIns="0" tIns="16510" rIns="0" bIns="0" rtlCol="0">
            <a:spAutoFit/>
          </a:bodyPr>
          <a:lstStyle/>
          <a:p>
            <a:pPr marL="12700">
              <a:lnSpc>
                <a:spcPct val="100000"/>
              </a:lnSpc>
              <a:spcBef>
                <a:spcPts val="130"/>
              </a:spcBef>
            </a:pPr>
            <a:r>
              <a:rPr sz="550" spc="10" dirty="0">
                <a:latin typeface="Arial"/>
                <a:cs typeface="Arial"/>
              </a:rPr>
              <a:t>-</a:t>
            </a:r>
            <a:endParaRPr sz="550">
              <a:latin typeface="Arial"/>
              <a:cs typeface="Arial"/>
            </a:endParaRPr>
          </a:p>
        </p:txBody>
      </p:sp>
      <p:sp>
        <p:nvSpPr>
          <p:cNvPr id="87" name="object 41">
            <a:extLst>
              <a:ext uri="{FF2B5EF4-FFF2-40B4-BE49-F238E27FC236}">
                <a16:creationId xmlns:a16="http://schemas.microsoft.com/office/drawing/2014/main" id="{4CDB189E-7CFD-45B5-81D6-FB39FEA5AF92}"/>
              </a:ext>
            </a:extLst>
          </p:cNvPr>
          <p:cNvSpPr/>
          <p:nvPr/>
        </p:nvSpPr>
        <p:spPr>
          <a:xfrm>
            <a:off x="5509713" y="5921461"/>
            <a:ext cx="0" cy="177800"/>
          </a:xfrm>
          <a:custGeom>
            <a:avLst/>
            <a:gdLst/>
            <a:ahLst/>
            <a:cxnLst/>
            <a:rect l="l" t="t" r="r" b="b"/>
            <a:pathLst>
              <a:path h="177800">
                <a:moveTo>
                  <a:pt x="0" y="0"/>
                </a:moveTo>
                <a:lnTo>
                  <a:pt x="0" y="177286"/>
                </a:lnTo>
              </a:path>
            </a:pathLst>
          </a:custGeom>
          <a:ln w="8815">
            <a:solidFill>
              <a:srgbClr val="000000"/>
            </a:solidFill>
          </a:ln>
        </p:spPr>
        <p:txBody>
          <a:bodyPr wrap="square" lIns="0" tIns="0" rIns="0" bIns="0" rtlCol="0"/>
          <a:lstStyle/>
          <a:p>
            <a:endParaRPr/>
          </a:p>
        </p:txBody>
      </p:sp>
      <p:sp>
        <p:nvSpPr>
          <p:cNvPr id="88" name="object 42">
            <a:extLst>
              <a:ext uri="{FF2B5EF4-FFF2-40B4-BE49-F238E27FC236}">
                <a16:creationId xmlns:a16="http://schemas.microsoft.com/office/drawing/2014/main" id="{FCB26186-9895-484F-A2A0-952DB9D69A7A}"/>
              </a:ext>
            </a:extLst>
          </p:cNvPr>
          <p:cNvSpPr txBox="1"/>
          <p:nvPr/>
        </p:nvSpPr>
        <p:spPr>
          <a:xfrm>
            <a:off x="5741509"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grpSp>
        <p:nvGrpSpPr>
          <p:cNvPr id="89" name="object 43">
            <a:extLst>
              <a:ext uri="{FF2B5EF4-FFF2-40B4-BE49-F238E27FC236}">
                <a16:creationId xmlns:a16="http://schemas.microsoft.com/office/drawing/2014/main" id="{E4AABFCE-FAF6-4689-94DC-E7640247AA61}"/>
              </a:ext>
            </a:extLst>
          </p:cNvPr>
          <p:cNvGrpSpPr/>
          <p:nvPr/>
        </p:nvGrpSpPr>
        <p:grpSpPr>
          <a:xfrm>
            <a:off x="4955386" y="4663010"/>
            <a:ext cx="1025525" cy="1415415"/>
            <a:chOff x="3645332" y="4812479"/>
            <a:chExt cx="1025525" cy="1415415"/>
          </a:xfrm>
        </p:grpSpPr>
        <p:sp>
          <p:nvSpPr>
            <p:cNvPr id="90" name="object 44">
              <a:extLst>
                <a:ext uri="{FF2B5EF4-FFF2-40B4-BE49-F238E27FC236}">
                  <a16:creationId xmlns:a16="http://schemas.microsoft.com/office/drawing/2014/main" id="{E0392CDD-BE59-4BE6-A681-4F1FEDA54377}"/>
                </a:ext>
              </a:extLst>
            </p:cNvPr>
            <p:cNvSpPr/>
            <p:nvPr/>
          </p:nvSpPr>
          <p:spPr>
            <a:xfrm>
              <a:off x="4200702" y="5839418"/>
              <a:ext cx="229235" cy="177800"/>
            </a:xfrm>
            <a:custGeom>
              <a:avLst/>
              <a:gdLst/>
              <a:ahLst/>
              <a:cxnLst/>
              <a:rect l="l" t="t" r="r" b="b"/>
              <a:pathLst>
                <a:path w="229235" h="177800">
                  <a:moveTo>
                    <a:pt x="41480" y="177280"/>
                  </a:moveTo>
                  <a:lnTo>
                    <a:pt x="228927" y="177280"/>
                  </a:lnTo>
                </a:path>
                <a:path w="229235" h="177800">
                  <a:moveTo>
                    <a:pt x="0" y="126441"/>
                  </a:moveTo>
                  <a:lnTo>
                    <a:pt x="0" y="0"/>
                  </a:lnTo>
                </a:path>
              </a:pathLst>
            </a:custGeom>
            <a:ln w="8823">
              <a:solidFill>
                <a:srgbClr val="000000"/>
              </a:solidFill>
            </a:ln>
          </p:spPr>
          <p:txBody>
            <a:bodyPr wrap="square" lIns="0" tIns="0" rIns="0" bIns="0" rtlCol="0"/>
            <a:lstStyle/>
            <a:p>
              <a:endParaRPr/>
            </a:p>
          </p:txBody>
        </p:sp>
        <p:sp>
          <p:nvSpPr>
            <p:cNvPr id="91" name="object 45">
              <a:extLst>
                <a:ext uri="{FF2B5EF4-FFF2-40B4-BE49-F238E27FC236}">
                  <a16:creationId xmlns:a16="http://schemas.microsoft.com/office/drawing/2014/main" id="{9FE61D2B-4733-498B-AAED-1B1ED90048EF}"/>
                </a:ext>
              </a:extLst>
            </p:cNvPr>
            <p:cNvSpPr/>
            <p:nvPr/>
          </p:nvSpPr>
          <p:spPr>
            <a:xfrm>
              <a:off x="4503782" y="6045139"/>
              <a:ext cx="166981" cy="182720"/>
            </a:xfrm>
            <a:prstGeom prst="rect">
              <a:avLst/>
            </a:prstGeom>
            <a:blipFill>
              <a:blip r:embed="rId6" cstate="print"/>
              <a:stretch>
                <a:fillRect/>
              </a:stretch>
            </a:blipFill>
          </p:spPr>
          <p:txBody>
            <a:bodyPr wrap="square" lIns="0" tIns="0" rIns="0" bIns="0" rtlCol="0"/>
            <a:lstStyle/>
            <a:p>
              <a:endParaRPr/>
            </a:p>
          </p:txBody>
        </p:sp>
        <p:sp>
          <p:nvSpPr>
            <p:cNvPr id="92" name="object 46">
              <a:extLst>
                <a:ext uri="{FF2B5EF4-FFF2-40B4-BE49-F238E27FC236}">
                  <a16:creationId xmlns:a16="http://schemas.microsoft.com/office/drawing/2014/main" id="{2C95177E-B4AE-407C-BD93-377E67E24D68}"/>
                </a:ext>
              </a:extLst>
            </p:cNvPr>
            <p:cNvSpPr/>
            <p:nvPr/>
          </p:nvSpPr>
          <p:spPr>
            <a:xfrm>
              <a:off x="3645332" y="4812479"/>
              <a:ext cx="197317" cy="138616"/>
            </a:xfrm>
            <a:prstGeom prst="rect">
              <a:avLst/>
            </a:prstGeom>
            <a:blipFill>
              <a:blip r:embed="rId7" cstate="print"/>
              <a:stretch>
                <a:fillRect/>
              </a:stretch>
            </a:blipFill>
          </p:spPr>
          <p:txBody>
            <a:bodyPr wrap="square" lIns="0" tIns="0" rIns="0" bIns="0" rtlCol="0"/>
            <a:lstStyle/>
            <a:p>
              <a:endParaRPr/>
            </a:p>
          </p:txBody>
        </p:sp>
      </p:grpSp>
      <p:sp>
        <p:nvSpPr>
          <p:cNvPr id="93" name="object 47">
            <a:extLst>
              <a:ext uri="{FF2B5EF4-FFF2-40B4-BE49-F238E27FC236}">
                <a16:creationId xmlns:a16="http://schemas.microsoft.com/office/drawing/2014/main" id="{CAA11391-0B33-426C-89FF-BB176C9C30BD}"/>
              </a:ext>
            </a:extLst>
          </p:cNvPr>
          <p:cNvSpPr txBox="1"/>
          <p:nvPr/>
        </p:nvSpPr>
        <p:spPr>
          <a:xfrm>
            <a:off x="5560236" y="6144752"/>
            <a:ext cx="467359"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a:t>
            </a:r>
            <a:r>
              <a:rPr sz="1200" spc="5" dirty="0">
                <a:latin typeface="Arial"/>
                <a:cs typeface="Arial"/>
              </a:rPr>
              <a:t>m</a:t>
            </a:r>
            <a:r>
              <a:rPr sz="1200" spc="-5" dirty="0">
                <a:latin typeface="Arial"/>
                <a:cs typeface="Arial"/>
              </a:rPr>
              <a:t>NA</a:t>
            </a:r>
            <a:endParaRPr sz="1200">
              <a:latin typeface="Arial"/>
              <a:cs typeface="Arial"/>
            </a:endParaRPr>
          </a:p>
        </p:txBody>
      </p:sp>
      <p:sp>
        <p:nvSpPr>
          <p:cNvPr id="97" name="object 51">
            <a:extLst>
              <a:ext uri="{FF2B5EF4-FFF2-40B4-BE49-F238E27FC236}">
                <a16:creationId xmlns:a16="http://schemas.microsoft.com/office/drawing/2014/main" id="{2F7C42CC-8401-4EF5-BD3A-A5D6C15AE18B}"/>
              </a:ext>
            </a:extLst>
          </p:cNvPr>
          <p:cNvSpPr txBox="1"/>
          <p:nvPr/>
        </p:nvSpPr>
        <p:spPr>
          <a:xfrm>
            <a:off x="9118838" y="6596135"/>
            <a:ext cx="2265045" cy="193675"/>
          </a:xfrm>
          <a:prstGeom prst="rect">
            <a:avLst/>
          </a:prstGeom>
        </p:spPr>
        <p:txBody>
          <a:bodyPr vert="horz" wrap="square" lIns="0" tIns="12700" rIns="0" bIns="0" rtlCol="0">
            <a:spAutoFit/>
          </a:bodyPr>
          <a:lstStyle/>
          <a:p>
            <a:pPr marL="12700">
              <a:lnSpc>
                <a:spcPct val="100000"/>
              </a:lnSpc>
              <a:spcBef>
                <a:spcPts val="100"/>
              </a:spcBef>
              <a:tabLst>
                <a:tab pos="1548765" algn="l"/>
                <a:tab pos="1835150" algn="l"/>
              </a:tabLst>
            </a:pPr>
            <a:r>
              <a:rPr sz="1100" spc="-10" dirty="0">
                <a:latin typeface="AoyagiKouzanFontT"/>
                <a:cs typeface="AoyagiKouzanFontT"/>
              </a:rPr>
              <a:t>キラリティの制御技術	</a:t>
            </a:r>
            <a:r>
              <a:rPr sz="1100" spc="-5" dirty="0">
                <a:latin typeface="Arial"/>
                <a:cs typeface="Arial"/>
              </a:rPr>
              <a:t>b</a:t>
            </a:r>
            <a:r>
              <a:rPr sz="1100" dirty="0">
                <a:latin typeface="Arial"/>
                <a:cs typeface="Arial"/>
              </a:rPr>
              <a:t>y	</a:t>
            </a:r>
            <a:r>
              <a:rPr sz="1100" spc="35" dirty="0">
                <a:latin typeface="Arial"/>
                <a:cs typeface="Arial"/>
              </a:rPr>
              <a:t>W</a:t>
            </a:r>
            <a:r>
              <a:rPr sz="1100" spc="-5" dirty="0">
                <a:latin typeface="Arial"/>
                <a:cs typeface="Arial"/>
              </a:rPr>
              <a:t>AV</a:t>
            </a:r>
            <a:r>
              <a:rPr sz="1100" dirty="0">
                <a:latin typeface="Arial"/>
                <a:cs typeface="Arial"/>
              </a:rPr>
              <a:t>E</a:t>
            </a:r>
          </a:p>
        </p:txBody>
      </p:sp>
      <p:sp>
        <p:nvSpPr>
          <p:cNvPr id="98" name="object 52">
            <a:extLst>
              <a:ext uri="{FF2B5EF4-FFF2-40B4-BE49-F238E27FC236}">
                <a16:creationId xmlns:a16="http://schemas.microsoft.com/office/drawing/2014/main" id="{DBA4D7B2-CA63-4859-8641-96B3FBDBB59B}"/>
              </a:ext>
            </a:extLst>
          </p:cNvPr>
          <p:cNvSpPr txBox="1"/>
          <p:nvPr/>
        </p:nvSpPr>
        <p:spPr>
          <a:xfrm>
            <a:off x="6668564" y="5849401"/>
            <a:ext cx="559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a:t>
            </a:r>
            <a:r>
              <a:rPr sz="1800" dirty="0">
                <a:latin typeface="Arial"/>
                <a:cs typeface="Arial"/>
              </a:rPr>
              <a:t>S</a:t>
            </a:r>
            <a:r>
              <a:rPr sz="1800" dirty="0">
                <a:latin typeface="AoyagiKouzanFontT"/>
                <a:cs typeface="AoyagiKouzanFontT"/>
              </a:rPr>
              <a:t>化</a:t>
            </a:r>
            <a:endParaRPr sz="1800">
              <a:latin typeface="AoyagiKouzanFontT"/>
              <a:cs typeface="AoyagiKouzanFontT"/>
            </a:endParaRPr>
          </a:p>
        </p:txBody>
      </p:sp>
      <p:grpSp>
        <p:nvGrpSpPr>
          <p:cNvPr id="99" name="object 53">
            <a:extLst>
              <a:ext uri="{FF2B5EF4-FFF2-40B4-BE49-F238E27FC236}">
                <a16:creationId xmlns:a16="http://schemas.microsoft.com/office/drawing/2014/main" id="{5DA3A1CB-375E-426B-9694-56B71A7BCD8B}"/>
              </a:ext>
            </a:extLst>
          </p:cNvPr>
          <p:cNvGrpSpPr/>
          <p:nvPr/>
        </p:nvGrpSpPr>
        <p:grpSpPr>
          <a:xfrm>
            <a:off x="7313089" y="2560203"/>
            <a:ext cx="2222500" cy="1367155"/>
            <a:chOff x="6003035" y="2709672"/>
            <a:chExt cx="2222500" cy="1367155"/>
          </a:xfrm>
        </p:grpSpPr>
        <p:sp>
          <p:nvSpPr>
            <p:cNvPr id="100" name="object 54">
              <a:extLst>
                <a:ext uri="{FF2B5EF4-FFF2-40B4-BE49-F238E27FC236}">
                  <a16:creationId xmlns:a16="http://schemas.microsoft.com/office/drawing/2014/main" id="{37101288-2870-4605-9F7F-06453114914B}"/>
                </a:ext>
              </a:extLst>
            </p:cNvPr>
            <p:cNvSpPr/>
            <p:nvPr/>
          </p:nvSpPr>
          <p:spPr>
            <a:xfrm>
              <a:off x="6003035" y="2709672"/>
              <a:ext cx="2222500" cy="1367155"/>
            </a:xfrm>
            <a:custGeom>
              <a:avLst/>
              <a:gdLst/>
              <a:ahLst/>
              <a:cxnLst/>
              <a:rect l="l" t="t" r="r" b="b"/>
              <a:pathLst>
                <a:path w="2222500" h="1367154">
                  <a:moveTo>
                    <a:pt x="2221991" y="0"/>
                  </a:moveTo>
                  <a:lnTo>
                    <a:pt x="0" y="0"/>
                  </a:lnTo>
                  <a:lnTo>
                    <a:pt x="0" y="1367027"/>
                  </a:lnTo>
                  <a:lnTo>
                    <a:pt x="2221991" y="1367027"/>
                  </a:lnTo>
                  <a:lnTo>
                    <a:pt x="2221991" y="0"/>
                  </a:lnTo>
                  <a:close/>
                </a:path>
              </a:pathLst>
            </a:custGeom>
            <a:solidFill>
              <a:srgbClr val="FFFFFF"/>
            </a:solidFill>
          </p:spPr>
          <p:txBody>
            <a:bodyPr wrap="square" lIns="0" tIns="0" rIns="0" bIns="0" rtlCol="0"/>
            <a:lstStyle/>
            <a:p>
              <a:endParaRPr/>
            </a:p>
          </p:txBody>
        </p:sp>
        <p:sp>
          <p:nvSpPr>
            <p:cNvPr id="101" name="object 55">
              <a:extLst>
                <a:ext uri="{FF2B5EF4-FFF2-40B4-BE49-F238E27FC236}">
                  <a16:creationId xmlns:a16="http://schemas.microsoft.com/office/drawing/2014/main" id="{84DBD5D1-E304-4E1C-9409-521DE4544563}"/>
                </a:ext>
              </a:extLst>
            </p:cNvPr>
            <p:cNvSpPr/>
            <p:nvPr/>
          </p:nvSpPr>
          <p:spPr>
            <a:xfrm>
              <a:off x="6737511" y="3223440"/>
              <a:ext cx="406400" cy="0"/>
            </a:xfrm>
            <a:custGeom>
              <a:avLst/>
              <a:gdLst/>
              <a:ahLst/>
              <a:cxnLst/>
              <a:rect l="l" t="t" r="r" b="b"/>
              <a:pathLst>
                <a:path w="406400">
                  <a:moveTo>
                    <a:pt x="405951" y="0"/>
                  </a:moveTo>
                  <a:lnTo>
                    <a:pt x="0" y="0"/>
                  </a:lnTo>
                </a:path>
              </a:pathLst>
            </a:custGeom>
            <a:ln w="3175">
              <a:solidFill>
                <a:srgbClr val="FF0000"/>
              </a:solidFill>
            </a:ln>
          </p:spPr>
          <p:txBody>
            <a:bodyPr wrap="square" lIns="0" tIns="0" rIns="0" bIns="0" rtlCol="0"/>
            <a:lstStyle/>
            <a:p>
              <a:endParaRPr/>
            </a:p>
          </p:txBody>
        </p:sp>
        <p:sp>
          <p:nvSpPr>
            <p:cNvPr id="102" name="object 56">
              <a:extLst>
                <a:ext uri="{FF2B5EF4-FFF2-40B4-BE49-F238E27FC236}">
                  <a16:creationId xmlns:a16="http://schemas.microsoft.com/office/drawing/2014/main" id="{C5C9F605-2377-4A2B-A2C1-7B7472BB9B5E}"/>
                </a:ext>
              </a:extLst>
            </p:cNvPr>
            <p:cNvSpPr/>
            <p:nvPr/>
          </p:nvSpPr>
          <p:spPr>
            <a:xfrm>
              <a:off x="6727721" y="3197384"/>
              <a:ext cx="415290" cy="52069"/>
            </a:xfrm>
            <a:custGeom>
              <a:avLst/>
              <a:gdLst/>
              <a:ahLst/>
              <a:cxnLst/>
              <a:rect l="l" t="t" r="r" b="b"/>
              <a:pathLst>
                <a:path w="415290" h="52069">
                  <a:moveTo>
                    <a:pt x="385817" y="0"/>
                  </a:moveTo>
                  <a:lnTo>
                    <a:pt x="31954" y="0"/>
                  </a:lnTo>
                  <a:lnTo>
                    <a:pt x="3088" y="25903"/>
                  </a:lnTo>
                  <a:lnTo>
                    <a:pt x="0" y="51806"/>
                  </a:lnTo>
                  <a:lnTo>
                    <a:pt x="398214" y="51806"/>
                  </a:lnTo>
                  <a:lnTo>
                    <a:pt x="414886" y="25903"/>
                  </a:lnTo>
                  <a:lnTo>
                    <a:pt x="385817" y="0"/>
                  </a:lnTo>
                  <a:close/>
                </a:path>
              </a:pathLst>
            </a:custGeom>
            <a:solidFill>
              <a:srgbClr val="000000"/>
            </a:solidFill>
          </p:spPr>
          <p:txBody>
            <a:bodyPr wrap="square" lIns="0" tIns="0" rIns="0" bIns="0" rtlCol="0"/>
            <a:lstStyle/>
            <a:p>
              <a:endParaRPr/>
            </a:p>
          </p:txBody>
        </p:sp>
        <p:sp>
          <p:nvSpPr>
            <p:cNvPr id="103" name="object 57">
              <a:extLst>
                <a:ext uri="{FF2B5EF4-FFF2-40B4-BE49-F238E27FC236}">
                  <a16:creationId xmlns:a16="http://schemas.microsoft.com/office/drawing/2014/main" id="{8AE0E429-B803-4130-8249-30000D6D162D}"/>
                </a:ext>
              </a:extLst>
            </p:cNvPr>
            <p:cNvSpPr/>
            <p:nvPr/>
          </p:nvSpPr>
          <p:spPr>
            <a:xfrm>
              <a:off x="7148058" y="3081698"/>
              <a:ext cx="122555" cy="137795"/>
            </a:xfrm>
            <a:custGeom>
              <a:avLst/>
              <a:gdLst/>
              <a:ahLst/>
              <a:cxnLst/>
              <a:rect l="l" t="t" r="r" b="b"/>
              <a:pathLst>
                <a:path w="122554" h="137794">
                  <a:moveTo>
                    <a:pt x="121940" y="0"/>
                  </a:moveTo>
                  <a:lnTo>
                    <a:pt x="0" y="137167"/>
                  </a:lnTo>
                </a:path>
              </a:pathLst>
            </a:custGeom>
            <a:ln w="3175">
              <a:solidFill>
                <a:srgbClr val="FF0000"/>
              </a:solidFill>
            </a:ln>
          </p:spPr>
          <p:txBody>
            <a:bodyPr wrap="square" lIns="0" tIns="0" rIns="0" bIns="0" rtlCol="0"/>
            <a:lstStyle/>
            <a:p>
              <a:endParaRPr/>
            </a:p>
          </p:txBody>
        </p:sp>
        <p:sp>
          <p:nvSpPr>
            <p:cNvPr id="104" name="object 58">
              <a:extLst>
                <a:ext uri="{FF2B5EF4-FFF2-40B4-BE49-F238E27FC236}">
                  <a16:creationId xmlns:a16="http://schemas.microsoft.com/office/drawing/2014/main" id="{4A5FA941-6D27-4150-8577-DAC09784BCEF}"/>
                </a:ext>
              </a:extLst>
            </p:cNvPr>
            <p:cNvSpPr/>
            <p:nvPr/>
          </p:nvSpPr>
          <p:spPr>
            <a:xfrm>
              <a:off x="7095264" y="3078504"/>
              <a:ext cx="182245" cy="291465"/>
            </a:xfrm>
            <a:custGeom>
              <a:avLst/>
              <a:gdLst/>
              <a:ahLst/>
              <a:cxnLst/>
              <a:rect l="l" t="t" r="r" b="b"/>
              <a:pathLst>
                <a:path w="182245" h="291464">
                  <a:moveTo>
                    <a:pt x="175483" y="0"/>
                  </a:moveTo>
                  <a:lnTo>
                    <a:pt x="163299" y="1517"/>
                  </a:lnTo>
                  <a:lnTo>
                    <a:pt x="18275" y="118880"/>
                  </a:lnTo>
                  <a:lnTo>
                    <a:pt x="47344" y="144783"/>
                  </a:lnTo>
                  <a:lnTo>
                    <a:pt x="0" y="291098"/>
                  </a:lnTo>
                  <a:lnTo>
                    <a:pt x="181681" y="1517"/>
                  </a:lnTo>
                  <a:lnTo>
                    <a:pt x="175483" y="0"/>
                  </a:lnTo>
                  <a:close/>
                </a:path>
              </a:pathLst>
            </a:custGeom>
            <a:solidFill>
              <a:srgbClr val="000000"/>
            </a:solidFill>
          </p:spPr>
          <p:txBody>
            <a:bodyPr wrap="square" lIns="0" tIns="0" rIns="0" bIns="0" rtlCol="0"/>
            <a:lstStyle/>
            <a:p>
              <a:endParaRPr/>
            </a:p>
          </p:txBody>
        </p:sp>
        <p:sp>
          <p:nvSpPr>
            <p:cNvPr id="105" name="object 59">
              <a:extLst>
                <a:ext uri="{FF2B5EF4-FFF2-40B4-BE49-F238E27FC236}">
                  <a16:creationId xmlns:a16="http://schemas.microsoft.com/office/drawing/2014/main" id="{6EADFDAD-F630-4D37-8B30-EF7A32CD966E}"/>
                </a:ext>
              </a:extLst>
            </p:cNvPr>
            <p:cNvSpPr/>
            <p:nvPr/>
          </p:nvSpPr>
          <p:spPr>
            <a:xfrm>
              <a:off x="7014554" y="2973337"/>
              <a:ext cx="256540" cy="105410"/>
            </a:xfrm>
            <a:custGeom>
              <a:avLst/>
              <a:gdLst/>
              <a:ahLst/>
              <a:cxnLst/>
              <a:rect l="l" t="t" r="r" b="b"/>
              <a:pathLst>
                <a:path w="256540" h="105410">
                  <a:moveTo>
                    <a:pt x="256192" y="105166"/>
                  </a:moveTo>
                  <a:lnTo>
                    <a:pt x="0" y="0"/>
                  </a:lnTo>
                </a:path>
              </a:pathLst>
            </a:custGeom>
            <a:ln w="3175">
              <a:solidFill>
                <a:srgbClr val="FF0000"/>
              </a:solidFill>
            </a:ln>
          </p:spPr>
          <p:txBody>
            <a:bodyPr wrap="square" lIns="0" tIns="0" rIns="0" bIns="0" rtlCol="0"/>
            <a:lstStyle/>
            <a:p>
              <a:endParaRPr/>
            </a:p>
          </p:txBody>
        </p:sp>
        <p:sp>
          <p:nvSpPr>
            <p:cNvPr id="106" name="object 60">
              <a:extLst>
                <a:ext uri="{FF2B5EF4-FFF2-40B4-BE49-F238E27FC236}">
                  <a16:creationId xmlns:a16="http://schemas.microsoft.com/office/drawing/2014/main" id="{2347B32A-C098-4657-A3E8-B1CF56A9AE91}"/>
                </a:ext>
              </a:extLst>
            </p:cNvPr>
            <p:cNvSpPr/>
            <p:nvPr/>
          </p:nvSpPr>
          <p:spPr>
            <a:xfrm>
              <a:off x="6602478" y="2971813"/>
              <a:ext cx="279400" cy="107314"/>
            </a:xfrm>
            <a:custGeom>
              <a:avLst/>
              <a:gdLst/>
              <a:ahLst/>
              <a:cxnLst/>
              <a:rect l="l" t="t" r="r" b="b"/>
              <a:pathLst>
                <a:path w="279400" h="107314">
                  <a:moveTo>
                    <a:pt x="279351" y="0"/>
                  </a:moveTo>
                  <a:lnTo>
                    <a:pt x="0" y="106691"/>
                  </a:lnTo>
                </a:path>
              </a:pathLst>
            </a:custGeom>
            <a:ln w="3175">
              <a:solidFill>
                <a:srgbClr val="000000"/>
              </a:solidFill>
            </a:ln>
          </p:spPr>
          <p:txBody>
            <a:bodyPr wrap="square" lIns="0" tIns="0" rIns="0" bIns="0" rtlCol="0"/>
            <a:lstStyle/>
            <a:p>
              <a:endParaRPr/>
            </a:p>
          </p:txBody>
        </p:sp>
        <p:sp>
          <p:nvSpPr>
            <p:cNvPr id="107" name="object 61">
              <a:extLst>
                <a:ext uri="{FF2B5EF4-FFF2-40B4-BE49-F238E27FC236}">
                  <a16:creationId xmlns:a16="http://schemas.microsoft.com/office/drawing/2014/main" id="{405FD79C-4FE2-433F-B8E2-806FB902E542}"/>
                </a:ext>
              </a:extLst>
            </p:cNvPr>
            <p:cNvSpPr/>
            <p:nvPr/>
          </p:nvSpPr>
          <p:spPr>
            <a:xfrm>
              <a:off x="6602478" y="3078504"/>
              <a:ext cx="157197" cy="181358"/>
            </a:xfrm>
            <a:prstGeom prst="rect">
              <a:avLst/>
            </a:prstGeom>
            <a:blipFill>
              <a:blip r:embed="rId8" cstate="print"/>
              <a:stretch>
                <a:fillRect/>
              </a:stretch>
            </a:blipFill>
          </p:spPr>
          <p:txBody>
            <a:bodyPr wrap="square" lIns="0" tIns="0" rIns="0" bIns="0" rtlCol="0"/>
            <a:lstStyle/>
            <a:p>
              <a:endParaRPr/>
            </a:p>
          </p:txBody>
        </p:sp>
      </p:grpSp>
      <p:sp>
        <p:nvSpPr>
          <p:cNvPr id="108" name="object 62">
            <a:extLst>
              <a:ext uri="{FF2B5EF4-FFF2-40B4-BE49-F238E27FC236}">
                <a16:creationId xmlns:a16="http://schemas.microsoft.com/office/drawing/2014/main" id="{53F9C9BB-80CA-42D5-8AC9-11E229D2E285}"/>
              </a:ext>
            </a:extLst>
          </p:cNvPr>
          <p:cNvSpPr txBox="1"/>
          <p:nvPr/>
        </p:nvSpPr>
        <p:spPr>
          <a:xfrm>
            <a:off x="8267578" y="3309260"/>
            <a:ext cx="1495425" cy="179705"/>
          </a:xfrm>
          <a:prstGeom prst="rect">
            <a:avLst/>
          </a:prstGeom>
        </p:spPr>
        <p:txBody>
          <a:bodyPr vert="horz" wrap="square" lIns="0" tIns="13970" rIns="0" bIns="0" rtlCol="0">
            <a:spAutoFit/>
          </a:bodyPr>
          <a:lstStyle/>
          <a:p>
            <a:pPr marL="12700">
              <a:lnSpc>
                <a:spcPct val="100000"/>
              </a:lnSpc>
              <a:spcBef>
                <a:spcPts val="110"/>
              </a:spcBef>
            </a:pPr>
            <a:r>
              <a:rPr sz="1000" spc="3885" dirty="0">
                <a:latin typeface="Arial"/>
                <a:cs typeface="Arial"/>
              </a:rPr>
              <a:t>O</a:t>
            </a:r>
            <a:endParaRPr sz="1000" dirty="0">
              <a:latin typeface="Arial"/>
              <a:cs typeface="Arial"/>
            </a:endParaRPr>
          </a:p>
        </p:txBody>
      </p:sp>
      <p:grpSp>
        <p:nvGrpSpPr>
          <p:cNvPr id="109" name="object 63">
            <a:extLst>
              <a:ext uri="{FF2B5EF4-FFF2-40B4-BE49-F238E27FC236}">
                <a16:creationId xmlns:a16="http://schemas.microsoft.com/office/drawing/2014/main" id="{C457EC86-1897-4B0C-BD3C-75234902B2A7}"/>
              </a:ext>
            </a:extLst>
          </p:cNvPr>
          <p:cNvGrpSpPr/>
          <p:nvPr/>
        </p:nvGrpSpPr>
        <p:grpSpPr>
          <a:xfrm>
            <a:off x="7744120" y="2707786"/>
            <a:ext cx="843280" cy="1107440"/>
            <a:chOff x="6434066" y="2857255"/>
            <a:chExt cx="843280" cy="1107440"/>
          </a:xfrm>
        </p:grpSpPr>
        <p:sp>
          <p:nvSpPr>
            <p:cNvPr id="110" name="object 64">
              <a:extLst>
                <a:ext uri="{FF2B5EF4-FFF2-40B4-BE49-F238E27FC236}">
                  <a16:creationId xmlns:a16="http://schemas.microsoft.com/office/drawing/2014/main" id="{E5FA46A4-0CBD-41F2-9BE2-8C17C1D5A937}"/>
                </a:ext>
              </a:extLst>
            </p:cNvPr>
            <p:cNvSpPr/>
            <p:nvPr/>
          </p:nvSpPr>
          <p:spPr>
            <a:xfrm>
              <a:off x="6602478" y="2881892"/>
              <a:ext cx="540385" cy="603885"/>
            </a:xfrm>
            <a:custGeom>
              <a:avLst/>
              <a:gdLst/>
              <a:ahLst/>
              <a:cxnLst/>
              <a:rect l="l" t="t" r="r" b="b"/>
              <a:pathLst>
                <a:path w="540384" h="603885">
                  <a:moveTo>
                    <a:pt x="540129" y="341395"/>
                  </a:moveTo>
                  <a:lnTo>
                    <a:pt x="442491" y="603534"/>
                  </a:lnTo>
                </a:path>
                <a:path w="540384" h="603885">
                  <a:moveTo>
                    <a:pt x="0" y="196611"/>
                  </a:moveTo>
                  <a:lnTo>
                    <a:pt x="0" y="0"/>
                  </a:lnTo>
                </a:path>
              </a:pathLst>
            </a:custGeom>
            <a:ln w="6467">
              <a:solidFill>
                <a:srgbClr val="000000"/>
              </a:solidFill>
            </a:ln>
          </p:spPr>
          <p:txBody>
            <a:bodyPr wrap="square" lIns="0" tIns="0" rIns="0" bIns="0" rtlCol="0"/>
            <a:lstStyle/>
            <a:p>
              <a:endParaRPr/>
            </a:p>
          </p:txBody>
        </p:sp>
        <p:sp>
          <p:nvSpPr>
            <p:cNvPr id="111" name="object 65">
              <a:extLst>
                <a:ext uri="{FF2B5EF4-FFF2-40B4-BE49-F238E27FC236}">
                  <a16:creationId xmlns:a16="http://schemas.microsoft.com/office/drawing/2014/main" id="{FA5A077C-449B-4AA0-BB61-AC28976414DB}"/>
                </a:ext>
              </a:extLst>
            </p:cNvPr>
            <p:cNvSpPr/>
            <p:nvPr/>
          </p:nvSpPr>
          <p:spPr>
            <a:xfrm>
              <a:off x="6544490" y="3078504"/>
              <a:ext cx="58419" cy="224154"/>
            </a:xfrm>
            <a:custGeom>
              <a:avLst/>
              <a:gdLst/>
              <a:ahLst/>
              <a:cxnLst/>
              <a:rect l="l" t="t" r="r" b="b"/>
              <a:pathLst>
                <a:path w="58420" h="224154">
                  <a:moveTo>
                    <a:pt x="57988" y="0"/>
                  </a:moveTo>
                  <a:lnTo>
                    <a:pt x="0" y="224032"/>
                  </a:lnTo>
                </a:path>
              </a:pathLst>
            </a:custGeom>
            <a:ln w="11403">
              <a:solidFill>
                <a:srgbClr val="FF0000"/>
              </a:solidFill>
            </a:ln>
          </p:spPr>
          <p:txBody>
            <a:bodyPr wrap="square" lIns="0" tIns="0" rIns="0" bIns="0" rtlCol="0"/>
            <a:lstStyle/>
            <a:p>
              <a:endParaRPr/>
            </a:p>
          </p:txBody>
        </p:sp>
        <p:sp>
          <p:nvSpPr>
            <p:cNvPr id="112" name="object 66">
              <a:extLst>
                <a:ext uri="{FF2B5EF4-FFF2-40B4-BE49-F238E27FC236}">
                  <a16:creationId xmlns:a16="http://schemas.microsoft.com/office/drawing/2014/main" id="{F51BF7A8-53C9-4FEA-85B7-BADBA63E41B5}"/>
                </a:ext>
              </a:extLst>
            </p:cNvPr>
            <p:cNvSpPr/>
            <p:nvPr/>
          </p:nvSpPr>
          <p:spPr>
            <a:xfrm>
              <a:off x="6434701" y="2863605"/>
              <a:ext cx="836294" cy="1094740"/>
            </a:xfrm>
            <a:custGeom>
              <a:avLst/>
              <a:gdLst/>
              <a:ahLst/>
              <a:cxnLst/>
              <a:rect l="l" t="t" r="r" b="b"/>
              <a:pathLst>
                <a:path w="836295" h="1094739">
                  <a:moveTo>
                    <a:pt x="836046" y="0"/>
                  </a:moveTo>
                  <a:lnTo>
                    <a:pt x="836046" y="214899"/>
                  </a:lnTo>
                </a:path>
                <a:path w="836295" h="1094739">
                  <a:moveTo>
                    <a:pt x="178593" y="745276"/>
                  </a:moveTo>
                  <a:lnTo>
                    <a:pt x="178593" y="848910"/>
                  </a:lnTo>
                </a:path>
                <a:path w="836295" h="1094739">
                  <a:moveTo>
                    <a:pt x="119065" y="932733"/>
                  </a:moveTo>
                  <a:lnTo>
                    <a:pt x="0" y="932733"/>
                  </a:lnTo>
                </a:path>
                <a:path w="836295" h="1094739">
                  <a:moveTo>
                    <a:pt x="119065" y="900731"/>
                  </a:moveTo>
                  <a:lnTo>
                    <a:pt x="0" y="900731"/>
                  </a:lnTo>
                </a:path>
                <a:path w="836295" h="1094739">
                  <a:moveTo>
                    <a:pt x="178593" y="989135"/>
                  </a:moveTo>
                  <a:lnTo>
                    <a:pt x="178593" y="1094287"/>
                  </a:lnTo>
                </a:path>
              </a:pathLst>
            </a:custGeom>
            <a:ln w="6467">
              <a:solidFill>
                <a:srgbClr val="000000"/>
              </a:solidFill>
            </a:ln>
          </p:spPr>
          <p:txBody>
            <a:bodyPr wrap="square" lIns="0" tIns="0" rIns="0" bIns="0" rtlCol="0"/>
            <a:lstStyle/>
            <a:p>
              <a:endParaRPr/>
            </a:p>
          </p:txBody>
        </p:sp>
      </p:grpSp>
      <p:sp>
        <p:nvSpPr>
          <p:cNvPr id="113" name="object 67">
            <a:extLst>
              <a:ext uri="{FF2B5EF4-FFF2-40B4-BE49-F238E27FC236}">
                <a16:creationId xmlns:a16="http://schemas.microsoft.com/office/drawing/2014/main" id="{D8CE1274-FAFD-4B6C-AB47-6E4F36067D4E}"/>
              </a:ext>
            </a:extLst>
          </p:cNvPr>
          <p:cNvSpPr txBox="1"/>
          <p:nvPr/>
        </p:nvSpPr>
        <p:spPr>
          <a:xfrm>
            <a:off x="7553169" y="2509006"/>
            <a:ext cx="2163445" cy="376555"/>
          </a:xfrm>
          <a:prstGeom prst="rect">
            <a:avLst/>
          </a:prstGeom>
        </p:spPr>
        <p:txBody>
          <a:bodyPr vert="horz" wrap="square" lIns="0" tIns="13335" rIns="0" bIns="0" rtlCol="0">
            <a:spAutoFit/>
          </a:bodyPr>
          <a:lstStyle/>
          <a:p>
            <a:pPr marL="63500">
              <a:lnSpc>
                <a:spcPts val="1614"/>
              </a:lnSpc>
              <a:spcBef>
                <a:spcPts val="105"/>
              </a:spcBef>
            </a:pPr>
            <a:r>
              <a:rPr sz="1500" spc="345" baseline="-36111" dirty="0">
                <a:latin typeface="Arial"/>
                <a:cs typeface="Arial"/>
              </a:rPr>
              <a:t>O</a:t>
            </a:r>
            <a:r>
              <a:rPr sz="1400" b="1" spc="229" dirty="0">
                <a:latin typeface="Arial"/>
                <a:cs typeface="Arial"/>
              </a:rPr>
              <a:t>(,</a:t>
            </a:r>
            <a:endParaRPr sz="1400">
              <a:latin typeface="Arial"/>
              <a:cs typeface="Arial"/>
            </a:endParaRPr>
          </a:p>
          <a:p>
            <a:pPr marL="655320">
              <a:lnSpc>
                <a:spcPts val="1135"/>
              </a:lnSpc>
            </a:pPr>
            <a:r>
              <a:rPr sz="1000" spc="3885" dirty="0">
                <a:latin typeface="Arial"/>
                <a:cs typeface="Arial"/>
              </a:rPr>
              <a:t>O</a:t>
            </a:r>
            <a:endParaRPr sz="1000">
              <a:latin typeface="Arial"/>
              <a:cs typeface="Arial"/>
            </a:endParaRPr>
          </a:p>
        </p:txBody>
      </p:sp>
      <p:sp>
        <p:nvSpPr>
          <p:cNvPr id="114" name="object 68">
            <a:extLst>
              <a:ext uri="{FF2B5EF4-FFF2-40B4-BE49-F238E27FC236}">
                <a16:creationId xmlns:a16="http://schemas.microsoft.com/office/drawing/2014/main" id="{6014565F-ADEB-4F9A-B5AE-9AC15126F449}"/>
              </a:ext>
            </a:extLst>
          </p:cNvPr>
          <p:cNvSpPr/>
          <p:nvPr/>
        </p:nvSpPr>
        <p:spPr>
          <a:xfrm>
            <a:off x="7732646" y="2732423"/>
            <a:ext cx="180340" cy="0"/>
          </a:xfrm>
          <a:custGeom>
            <a:avLst/>
            <a:gdLst/>
            <a:ahLst/>
            <a:cxnLst/>
            <a:rect l="l" t="t" r="r" b="b"/>
            <a:pathLst>
              <a:path w="180340">
                <a:moveTo>
                  <a:pt x="179886" y="0"/>
                </a:moveTo>
                <a:lnTo>
                  <a:pt x="0" y="0"/>
                </a:lnTo>
              </a:path>
            </a:pathLst>
          </a:custGeom>
          <a:ln w="3175">
            <a:solidFill>
              <a:srgbClr val="000000"/>
            </a:solidFill>
          </a:ln>
        </p:spPr>
        <p:txBody>
          <a:bodyPr wrap="square" lIns="0" tIns="0" rIns="0" bIns="0" rtlCol="0"/>
          <a:lstStyle/>
          <a:p>
            <a:endParaRPr/>
          </a:p>
        </p:txBody>
      </p:sp>
      <p:sp>
        <p:nvSpPr>
          <p:cNvPr id="115" name="object 69">
            <a:extLst>
              <a:ext uri="{FF2B5EF4-FFF2-40B4-BE49-F238E27FC236}">
                <a16:creationId xmlns:a16="http://schemas.microsoft.com/office/drawing/2014/main" id="{E80F3F06-9D6A-43C9-93C8-F3ACA9444260}"/>
              </a:ext>
            </a:extLst>
          </p:cNvPr>
          <p:cNvSpPr txBox="1"/>
          <p:nvPr/>
        </p:nvSpPr>
        <p:spPr>
          <a:xfrm>
            <a:off x="7589139" y="3496766"/>
            <a:ext cx="2038985" cy="419100"/>
          </a:xfrm>
          <a:prstGeom prst="rect">
            <a:avLst/>
          </a:prstGeom>
        </p:spPr>
        <p:txBody>
          <a:bodyPr vert="horz" wrap="square" lIns="0" tIns="12065" rIns="0" bIns="0" rtlCol="0">
            <a:spAutoFit/>
          </a:bodyPr>
          <a:lstStyle/>
          <a:p>
            <a:pPr marL="285115" marR="30480" indent="-247650">
              <a:lnSpc>
                <a:spcPct val="129000"/>
              </a:lnSpc>
              <a:spcBef>
                <a:spcPts val="95"/>
              </a:spcBef>
            </a:pPr>
            <a:r>
              <a:rPr sz="1000" spc="810" dirty="0">
                <a:latin typeface="Arial"/>
                <a:cs typeface="Arial"/>
              </a:rPr>
              <a:t>OPO  </a:t>
            </a:r>
            <a:r>
              <a:rPr sz="1500" spc="412" baseline="-22222" dirty="0">
                <a:latin typeface="Arial"/>
                <a:cs typeface="Arial"/>
              </a:rPr>
              <a:t>O</a:t>
            </a:r>
            <a:r>
              <a:rPr sz="800" spc="275" dirty="0">
                <a:latin typeface="Arial"/>
                <a:cs typeface="Arial"/>
              </a:rPr>
              <a:t>-</a:t>
            </a:r>
            <a:endParaRPr sz="800">
              <a:latin typeface="Arial"/>
              <a:cs typeface="Arial"/>
            </a:endParaRPr>
          </a:p>
        </p:txBody>
      </p:sp>
      <p:grpSp>
        <p:nvGrpSpPr>
          <p:cNvPr id="116" name="object 70">
            <a:extLst>
              <a:ext uri="{FF2B5EF4-FFF2-40B4-BE49-F238E27FC236}">
                <a16:creationId xmlns:a16="http://schemas.microsoft.com/office/drawing/2014/main" id="{BAD989C2-1815-40B3-9769-D1007331E30E}"/>
              </a:ext>
            </a:extLst>
          </p:cNvPr>
          <p:cNvGrpSpPr/>
          <p:nvPr/>
        </p:nvGrpSpPr>
        <p:grpSpPr>
          <a:xfrm>
            <a:off x="7848512" y="3067468"/>
            <a:ext cx="502284" cy="716915"/>
            <a:chOff x="6538458" y="3216937"/>
            <a:chExt cx="502284" cy="716915"/>
          </a:xfrm>
        </p:grpSpPr>
        <p:sp>
          <p:nvSpPr>
            <p:cNvPr id="117" name="object 71">
              <a:extLst>
                <a:ext uri="{FF2B5EF4-FFF2-40B4-BE49-F238E27FC236}">
                  <a16:creationId xmlns:a16="http://schemas.microsoft.com/office/drawing/2014/main" id="{3C3D80E7-438D-42B5-953F-F89E562B4964}"/>
                </a:ext>
              </a:extLst>
            </p:cNvPr>
            <p:cNvSpPr/>
            <p:nvPr/>
          </p:nvSpPr>
          <p:spPr>
            <a:xfrm>
              <a:off x="6671283" y="3779568"/>
              <a:ext cx="120650" cy="0"/>
            </a:xfrm>
            <a:custGeom>
              <a:avLst/>
              <a:gdLst/>
              <a:ahLst/>
              <a:cxnLst/>
              <a:rect l="l" t="t" r="r" b="b"/>
              <a:pathLst>
                <a:path w="120650">
                  <a:moveTo>
                    <a:pt x="0" y="0"/>
                  </a:moveTo>
                  <a:lnTo>
                    <a:pt x="120348" y="0"/>
                  </a:lnTo>
                </a:path>
              </a:pathLst>
            </a:custGeom>
            <a:ln w="3175">
              <a:solidFill>
                <a:srgbClr val="000000"/>
              </a:solidFill>
            </a:ln>
          </p:spPr>
          <p:txBody>
            <a:bodyPr wrap="square" lIns="0" tIns="0" rIns="0" bIns="0" rtlCol="0"/>
            <a:lstStyle/>
            <a:p>
              <a:endParaRPr/>
            </a:p>
          </p:txBody>
        </p:sp>
        <p:sp>
          <p:nvSpPr>
            <p:cNvPr id="118" name="object 72">
              <a:extLst>
                <a:ext uri="{FF2B5EF4-FFF2-40B4-BE49-F238E27FC236}">
                  <a16:creationId xmlns:a16="http://schemas.microsoft.com/office/drawing/2014/main" id="{E045D59A-7AD7-4B65-BDD1-E3CFA74546DA}"/>
                </a:ext>
              </a:extLst>
            </p:cNvPr>
            <p:cNvSpPr/>
            <p:nvPr/>
          </p:nvSpPr>
          <p:spPr>
            <a:xfrm>
              <a:off x="6891029" y="3819288"/>
              <a:ext cx="149381" cy="114129"/>
            </a:xfrm>
            <a:prstGeom prst="rect">
              <a:avLst/>
            </a:prstGeom>
            <a:blipFill>
              <a:blip r:embed="rId9" cstate="print"/>
              <a:stretch>
                <a:fillRect/>
              </a:stretch>
            </a:blipFill>
          </p:spPr>
          <p:txBody>
            <a:bodyPr wrap="square" lIns="0" tIns="0" rIns="0" bIns="0" rtlCol="0"/>
            <a:lstStyle/>
            <a:p>
              <a:endParaRPr/>
            </a:p>
          </p:txBody>
        </p:sp>
        <p:sp>
          <p:nvSpPr>
            <p:cNvPr id="119" name="object 73">
              <a:extLst>
                <a:ext uri="{FF2B5EF4-FFF2-40B4-BE49-F238E27FC236}">
                  <a16:creationId xmlns:a16="http://schemas.microsoft.com/office/drawing/2014/main" id="{0F3D084E-CDB5-4CF8-AC09-CC207350DF56}"/>
                </a:ext>
              </a:extLst>
            </p:cNvPr>
            <p:cNvSpPr/>
            <p:nvPr/>
          </p:nvSpPr>
          <p:spPr>
            <a:xfrm>
              <a:off x="6544490" y="3302536"/>
              <a:ext cx="415290" cy="215265"/>
            </a:xfrm>
            <a:custGeom>
              <a:avLst/>
              <a:gdLst/>
              <a:ahLst/>
              <a:cxnLst/>
              <a:rect l="l" t="t" r="r" b="b"/>
              <a:pathLst>
                <a:path w="415290" h="215264">
                  <a:moveTo>
                    <a:pt x="158747" y="82297"/>
                  </a:moveTo>
                  <a:lnTo>
                    <a:pt x="415174" y="214892"/>
                  </a:lnTo>
                </a:path>
                <a:path w="415290" h="215264">
                  <a:moveTo>
                    <a:pt x="0" y="0"/>
                  </a:moveTo>
                  <a:lnTo>
                    <a:pt x="102308" y="53338"/>
                  </a:lnTo>
                </a:path>
              </a:pathLst>
            </a:custGeom>
            <a:ln w="6467">
              <a:solidFill>
                <a:srgbClr val="FF0000"/>
              </a:solidFill>
            </a:ln>
          </p:spPr>
          <p:txBody>
            <a:bodyPr wrap="square" lIns="0" tIns="0" rIns="0" bIns="0" rtlCol="0"/>
            <a:lstStyle/>
            <a:p>
              <a:endParaRPr/>
            </a:p>
          </p:txBody>
        </p:sp>
        <p:sp>
          <p:nvSpPr>
            <p:cNvPr id="120" name="object 74">
              <a:extLst>
                <a:ext uri="{FF2B5EF4-FFF2-40B4-BE49-F238E27FC236}">
                  <a16:creationId xmlns:a16="http://schemas.microsoft.com/office/drawing/2014/main" id="{CFA71090-1A67-453A-A393-9FD5F4DD1929}"/>
                </a:ext>
              </a:extLst>
            </p:cNvPr>
            <p:cNvSpPr/>
            <p:nvPr/>
          </p:nvSpPr>
          <p:spPr>
            <a:xfrm>
              <a:off x="6637779" y="3223287"/>
              <a:ext cx="93345" cy="245745"/>
            </a:xfrm>
            <a:custGeom>
              <a:avLst/>
              <a:gdLst/>
              <a:ahLst/>
              <a:cxnLst/>
              <a:rect l="l" t="t" r="r" b="b"/>
              <a:pathLst>
                <a:path w="93345" h="245745">
                  <a:moveTo>
                    <a:pt x="93031" y="0"/>
                  </a:moveTo>
                  <a:lnTo>
                    <a:pt x="0" y="245369"/>
                  </a:lnTo>
                </a:path>
              </a:pathLst>
            </a:custGeom>
            <a:ln w="10693">
              <a:solidFill>
                <a:srgbClr val="000000"/>
              </a:solidFill>
            </a:ln>
          </p:spPr>
          <p:txBody>
            <a:bodyPr wrap="square" lIns="0" tIns="0" rIns="0" bIns="0" rtlCol="0"/>
            <a:lstStyle/>
            <a:p>
              <a:endParaRPr/>
            </a:p>
          </p:txBody>
        </p:sp>
      </p:grpSp>
      <p:sp>
        <p:nvSpPr>
          <p:cNvPr id="121" name="object 75">
            <a:extLst>
              <a:ext uri="{FF2B5EF4-FFF2-40B4-BE49-F238E27FC236}">
                <a16:creationId xmlns:a16="http://schemas.microsoft.com/office/drawing/2014/main" id="{413B73BE-5EB7-4A63-BB07-D19D44768BE5}"/>
              </a:ext>
            </a:extLst>
          </p:cNvPr>
          <p:cNvSpPr txBox="1"/>
          <p:nvPr/>
        </p:nvSpPr>
        <p:spPr>
          <a:xfrm>
            <a:off x="7274989" y="3220857"/>
            <a:ext cx="2107565" cy="179705"/>
          </a:xfrm>
          <a:prstGeom prst="rect">
            <a:avLst/>
          </a:prstGeom>
        </p:spPr>
        <p:txBody>
          <a:bodyPr vert="horz" wrap="square" lIns="0" tIns="13970" rIns="0" bIns="0" rtlCol="0">
            <a:spAutoFit/>
          </a:bodyPr>
          <a:lstStyle/>
          <a:p>
            <a:pPr marL="38100">
              <a:lnSpc>
                <a:spcPct val="100000"/>
              </a:lnSpc>
              <a:spcBef>
                <a:spcPts val="110"/>
              </a:spcBef>
            </a:pPr>
            <a:r>
              <a:rPr sz="1000" spc="495" dirty="0">
                <a:solidFill>
                  <a:srgbClr val="FF0000"/>
                </a:solidFill>
                <a:latin typeface="Arial"/>
                <a:cs typeface="Arial"/>
              </a:rPr>
              <a:t>H</a:t>
            </a:r>
            <a:r>
              <a:rPr sz="1200" spc="742" baseline="-17361" dirty="0">
                <a:solidFill>
                  <a:srgbClr val="FF0000"/>
                </a:solidFill>
                <a:latin typeface="Arial"/>
                <a:cs typeface="Arial"/>
              </a:rPr>
              <a:t>3</a:t>
            </a:r>
            <a:r>
              <a:rPr sz="1000" spc="495" dirty="0">
                <a:solidFill>
                  <a:srgbClr val="FF0000"/>
                </a:solidFill>
                <a:latin typeface="Arial"/>
                <a:cs typeface="Arial"/>
              </a:rPr>
              <a:t>C</a:t>
            </a:r>
            <a:r>
              <a:rPr sz="1500" spc="742" baseline="-30555" dirty="0">
                <a:latin typeface="Arial"/>
                <a:cs typeface="Arial"/>
              </a:rPr>
              <a:t>O</a:t>
            </a:r>
            <a:endParaRPr sz="1500" baseline="-30555">
              <a:latin typeface="Arial"/>
              <a:cs typeface="Arial"/>
            </a:endParaRPr>
          </a:p>
        </p:txBody>
      </p:sp>
      <p:sp>
        <p:nvSpPr>
          <p:cNvPr id="122" name="object 76">
            <a:extLst>
              <a:ext uri="{FF2B5EF4-FFF2-40B4-BE49-F238E27FC236}">
                <a16:creationId xmlns:a16="http://schemas.microsoft.com/office/drawing/2014/main" id="{B8776D91-E19B-4940-A39A-F7DC29CFA394}"/>
              </a:ext>
            </a:extLst>
          </p:cNvPr>
          <p:cNvSpPr/>
          <p:nvPr/>
        </p:nvSpPr>
        <p:spPr>
          <a:xfrm>
            <a:off x="7569250" y="3153067"/>
            <a:ext cx="285750" cy="131445"/>
          </a:xfrm>
          <a:custGeom>
            <a:avLst/>
            <a:gdLst/>
            <a:ahLst/>
            <a:cxnLst/>
            <a:rect l="l" t="t" r="r" b="b"/>
            <a:pathLst>
              <a:path w="285750" h="131445">
                <a:moveTo>
                  <a:pt x="285293" y="0"/>
                </a:moveTo>
                <a:lnTo>
                  <a:pt x="0" y="131069"/>
                </a:lnTo>
              </a:path>
            </a:pathLst>
          </a:custGeom>
          <a:ln w="3175">
            <a:solidFill>
              <a:srgbClr val="FF0000"/>
            </a:solidFill>
          </a:ln>
        </p:spPr>
        <p:txBody>
          <a:bodyPr wrap="square" lIns="0" tIns="0" rIns="0" bIns="0" rtlCol="0"/>
          <a:lstStyle/>
          <a:p>
            <a:endParaRPr/>
          </a:p>
        </p:txBody>
      </p:sp>
      <p:sp>
        <p:nvSpPr>
          <p:cNvPr id="123" name="object 77">
            <a:extLst>
              <a:ext uri="{FF2B5EF4-FFF2-40B4-BE49-F238E27FC236}">
                <a16:creationId xmlns:a16="http://schemas.microsoft.com/office/drawing/2014/main" id="{D09AEAE5-484D-45E0-BE69-36F61181CD86}"/>
              </a:ext>
            </a:extLst>
          </p:cNvPr>
          <p:cNvSpPr txBox="1"/>
          <p:nvPr/>
        </p:nvSpPr>
        <p:spPr>
          <a:xfrm>
            <a:off x="7561501" y="3962283"/>
            <a:ext cx="1369060" cy="307975"/>
          </a:xfrm>
          <a:prstGeom prst="rect">
            <a:avLst/>
          </a:prstGeom>
          <a:solidFill>
            <a:srgbClr val="FFFFFF"/>
          </a:solidFill>
        </p:spPr>
        <p:txBody>
          <a:bodyPr vert="horz" wrap="square" lIns="0" tIns="19685" rIns="0" bIns="0" rtlCol="0">
            <a:spAutoFit/>
          </a:bodyPr>
          <a:lstStyle/>
          <a:p>
            <a:pPr marL="327660">
              <a:lnSpc>
                <a:spcPct val="100000"/>
              </a:lnSpc>
              <a:spcBef>
                <a:spcPts val="155"/>
              </a:spcBef>
            </a:pPr>
            <a:r>
              <a:rPr sz="1400" spc="-30" dirty="0">
                <a:latin typeface="AoyagiKouzanFontT"/>
                <a:cs typeface="AoyagiKouzanFontT"/>
              </a:rPr>
              <a:t>（</a:t>
            </a:r>
            <a:r>
              <a:rPr sz="1400" spc="-30" dirty="0">
                <a:latin typeface="Noto Sans CJK JP Black"/>
                <a:cs typeface="Noto Sans CJK JP Black"/>
              </a:rPr>
              <a:t>S</a:t>
            </a:r>
            <a:r>
              <a:rPr sz="1400" spc="-30" dirty="0">
                <a:latin typeface="AoyagiKouzanFontT"/>
                <a:cs typeface="AoyagiKouzanFontT"/>
              </a:rPr>
              <a:t>)-cEt</a:t>
            </a:r>
            <a:endParaRPr sz="1400">
              <a:latin typeface="AoyagiKouzanFontT"/>
              <a:cs typeface="AoyagiKouzanFontT"/>
            </a:endParaRPr>
          </a:p>
        </p:txBody>
      </p:sp>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修飾核酸（糖部修飾体を中心）</a:t>
            </a:r>
            <a:endParaRPr kumimoji="1" lang="ja-JP" altLang="en-US"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64443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核酸医薬の出発物質：合成単体</a:t>
            </a:r>
            <a:endParaRPr kumimoji="1" lang="ja-JP" altLang="en-US" dirty="0">
              <a:latin typeface="BIZ UDP明朝 Medium" panose="02020500000000000000" pitchFamily="18" charset="-128"/>
              <a:ea typeface="BIZ UDP明朝 Medium" panose="02020500000000000000" pitchFamily="18" charset="-128"/>
            </a:endParaRPr>
          </a:p>
        </p:txBody>
      </p:sp>
      <p:sp>
        <p:nvSpPr>
          <p:cNvPr id="95" name="object 4">
            <a:extLst>
              <a:ext uri="{FF2B5EF4-FFF2-40B4-BE49-F238E27FC236}">
                <a16:creationId xmlns:a16="http://schemas.microsoft.com/office/drawing/2014/main" id="{3F4CD8B5-0493-4893-A02A-F1015A617D8E}"/>
              </a:ext>
            </a:extLst>
          </p:cNvPr>
          <p:cNvSpPr txBox="1"/>
          <p:nvPr/>
        </p:nvSpPr>
        <p:spPr>
          <a:xfrm>
            <a:off x="1491350" y="5433236"/>
            <a:ext cx="3985260" cy="666208"/>
          </a:xfrm>
          <a:prstGeom prst="rect">
            <a:avLst/>
          </a:prstGeom>
          <a:solidFill>
            <a:srgbClr val="F8DDD3"/>
          </a:solidFill>
        </p:spPr>
        <p:txBody>
          <a:bodyPr vert="horz" wrap="square" lIns="0" tIns="19685" rIns="0" bIns="0" rtlCol="0">
            <a:spAutoFit/>
          </a:bodyPr>
          <a:lstStyle/>
          <a:p>
            <a:pPr marL="91440" marR="100965" algn="just">
              <a:lnSpc>
                <a:spcPct val="100000"/>
              </a:lnSpc>
              <a:spcBef>
                <a:spcPts val="155"/>
              </a:spcBef>
            </a:pPr>
            <a:r>
              <a:rPr sz="1400" dirty="0">
                <a:latin typeface="BIZ UDP明朝 Medium" panose="02020500000000000000" pitchFamily="18" charset="-128"/>
                <a:ea typeface="BIZ UDP明朝 Medium" panose="02020500000000000000" pitchFamily="18" charset="-128"/>
                <a:cs typeface="AoyagiKouzanFontT"/>
              </a:rPr>
              <a:t>少量合成には液交換し</a:t>
            </a:r>
            <a:r>
              <a:rPr sz="1400" spc="-15" dirty="0">
                <a:latin typeface="BIZ UDP明朝 Medium" panose="02020500000000000000" pitchFamily="18" charset="-128"/>
                <a:ea typeface="BIZ UDP明朝 Medium" panose="02020500000000000000" pitchFamily="18" charset="-128"/>
                <a:cs typeface="AoyagiKouzanFontT"/>
              </a:rPr>
              <a:t>や</a:t>
            </a:r>
            <a:r>
              <a:rPr sz="1400" spc="-10" dirty="0">
                <a:latin typeface="BIZ UDP明朝 Medium" panose="02020500000000000000" pitchFamily="18" charset="-128"/>
                <a:ea typeface="BIZ UDP明朝 Medium" panose="02020500000000000000" pitchFamily="18" charset="-128"/>
                <a:cs typeface="AoyagiKouzanFontT"/>
              </a:rPr>
              <a:t>すい</a:t>
            </a:r>
            <a:r>
              <a:rPr sz="1400" spc="225" dirty="0">
                <a:latin typeface="BIZ UDP明朝 Medium" panose="02020500000000000000" pitchFamily="18" charset="-128"/>
                <a:ea typeface="BIZ UDP明朝 Medium" panose="02020500000000000000" pitchFamily="18" charset="-128"/>
                <a:cs typeface="AoyagiKouzanFontT"/>
              </a:rPr>
              <a:t>CPG</a:t>
            </a:r>
            <a:r>
              <a:rPr sz="1400" spc="-5" dirty="0">
                <a:latin typeface="BIZ UDP明朝 Medium" panose="02020500000000000000" pitchFamily="18" charset="-128"/>
                <a:ea typeface="BIZ UDP明朝 Medium" panose="02020500000000000000" pitchFamily="18" charset="-128"/>
                <a:cs typeface="AoyagiKouzanFontT"/>
              </a:rPr>
              <a:t>が</a:t>
            </a:r>
            <a:r>
              <a:rPr sz="1400" spc="-20" dirty="0">
                <a:latin typeface="BIZ UDP明朝 Medium" panose="02020500000000000000" pitchFamily="18" charset="-128"/>
                <a:ea typeface="BIZ UDP明朝 Medium" panose="02020500000000000000" pitchFamily="18" charset="-128"/>
                <a:cs typeface="AoyagiKouzanFontT"/>
              </a:rPr>
              <a:t>汎</a:t>
            </a:r>
            <a:r>
              <a:rPr sz="1400" spc="-5" dirty="0">
                <a:latin typeface="BIZ UDP明朝 Medium" panose="02020500000000000000" pitchFamily="18" charset="-128"/>
                <a:ea typeface="BIZ UDP明朝 Medium" panose="02020500000000000000" pitchFamily="18" charset="-128"/>
                <a:cs typeface="AoyagiKouzanFontT"/>
              </a:rPr>
              <a:t>用さ</a:t>
            </a:r>
            <a:r>
              <a:rPr sz="1400" spc="-20" dirty="0">
                <a:latin typeface="BIZ UDP明朝 Medium" panose="02020500000000000000" pitchFamily="18" charset="-128"/>
                <a:ea typeface="BIZ UDP明朝 Medium" panose="02020500000000000000" pitchFamily="18" charset="-128"/>
                <a:cs typeface="AoyagiKouzanFontT"/>
              </a:rPr>
              <a:t>れ</a:t>
            </a:r>
            <a:r>
              <a:rPr sz="1400" dirty="0">
                <a:latin typeface="BIZ UDP明朝 Medium" panose="02020500000000000000" pitchFamily="18" charset="-128"/>
                <a:ea typeface="BIZ UDP明朝 Medium" panose="02020500000000000000" pitchFamily="18" charset="-128"/>
                <a:cs typeface="AoyagiKouzanFontT"/>
              </a:rPr>
              <a:t>る </a:t>
            </a:r>
            <a:r>
              <a:rPr sz="1400" spc="-5" dirty="0">
                <a:latin typeface="BIZ UDP明朝 Medium" panose="02020500000000000000" pitchFamily="18" charset="-128"/>
                <a:ea typeface="BIZ UDP明朝 Medium" panose="02020500000000000000" pitchFamily="18" charset="-128"/>
                <a:cs typeface="AoyagiKouzanFontT"/>
              </a:rPr>
              <a:t>大量合成はほとんどの</a:t>
            </a:r>
            <a:r>
              <a:rPr sz="1400" spc="-20" dirty="0">
                <a:latin typeface="BIZ UDP明朝 Medium" panose="02020500000000000000" pitchFamily="18" charset="-128"/>
                <a:ea typeface="BIZ UDP明朝 Medium" panose="02020500000000000000" pitchFamily="18" charset="-128"/>
                <a:cs typeface="AoyagiKouzanFontT"/>
              </a:rPr>
              <a:t>開</a:t>
            </a:r>
            <a:r>
              <a:rPr sz="1400" spc="-5" dirty="0">
                <a:latin typeface="BIZ UDP明朝 Medium" panose="02020500000000000000" pitchFamily="18" charset="-128"/>
                <a:ea typeface="BIZ UDP明朝 Medium" panose="02020500000000000000" pitchFamily="18" charset="-128"/>
                <a:cs typeface="AoyagiKouzanFontT"/>
              </a:rPr>
              <a:t>発品</a:t>
            </a:r>
            <a:r>
              <a:rPr sz="1400" spc="-15" dirty="0">
                <a:latin typeface="BIZ UDP明朝 Medium" panose="02020500000000000000" pitchFamily="18" charset="-128"/>
                <a:ea typeface="BIZ UDP明朝 Medium" panose="02020500000000000000" pitchFamily="18" charset="-128"/>
                <a:cs typeface="AoyagiKouzanFontT"/>
              </a:rPr>
              <a:t>が</a:t>
            </a:r>
            <a:r>
              <a:rPr sz="1400" spc="170" dirty="0">
                <a:latin typeface="BIZ UDP明朝 Medium" panose="02020500000000000000" pitchFamily="18" charset="-128"/>
                <a:ea typeface="BIZ UDP明朝 Medium" panose="02020500000000000000" pitchFamily="18" charset="-128"/>
                <a:cs typeface="AoyagiKouzanFontT"/>
              </a:rPr>
              <a:t>30</a:t>
            </a:r>
            <a:r>
              <a:rPr sz="1400" dirty="0">
                <a:latin typeface="BIZ UDP明朝 Medium" panose="02020500000000000000" pitchFamily="18" charset="-128"/>
                <a:ea typeface="BIZ UDP明朝 Medium" panose="02020500000000000000" pitchFamily="18" charset="-128"/>
                <a:cs typeface="AoyagiKouzanFontT"/>
              </a:rPr>
              <a:t>塩基</a:t>
            </a:r>
            <a:r>
              <a:rPr sz="1400" spc="-15" dirty="0">
                <a:latin typeface="BIZ UDP明朝 Medium" panose="02020500000000000000" pitchFamily="18" charset="-128"/>
                <a:ea typeface="BIZ UDP明朝 Medium" panose="02020500000000000000" pitchFamily="18" charset="-128"/>
                <a:cs typeface="AoyagiKouzanFontT"/>
              </a:rPr>
              <a:t>長</a:t>
            </a:r>
            <a:r>
              <a:rPr sz="1400" spc="-10" dirty="0">
                <a:latin typeface="BIZ UDP明朝 Medium" panose="02020500000000000000" pitchFamily="18" charset="-128"/>
                <a:ea typeface="BIZ UDP明朝 Medium" panose="02020500000000000000" pitchFamily="18" charset="-128"/>
                <a:cs typeface="AoyagiKouzanFontT"/>
              </a:rPr>
              <a:t>以内の </a:t>
            </a:r>
            <a:r>
              <a:rPr sz="1400" spc="15" dirty="0">
                <a:latin typeface="BIZ UDP明朝 Medium" panose="02020500000000000000" pitchFamily="18" charset="-128"/>
                <a:ea typeface="BIZ UDP明朝 Medium" panose="02020500000000000000" pitchFamily="18" charset="-128"/>
                <a:cs typeface="AoyagiKouzanFontT"/>
              </a:rPr>
              <a:t>ため</a:t>
            </a:r>
            <a:r>
              <a:rPr sz="1400" spc="155" dirty="0">
                <a:latin typeface="BIZ UDP明朝 Medium" panose="02020500000000000000" pitchFamily="18" charset="-128"/>
                <a:ea typeface="BIZ UDP明朝 Medium" panose="02020500000000000000" pitchFamily="18" charset="-128"/>
                <a:cs typeface="AoyagiKouzanFontT"/>
              </a:rPr>
              <a:t>PS</a:t>
            </a:r>
            <a:r>
              <a:rPr sz="1400" spc="5" dirty="0">
                <a:latin typeface="BIZ UDP明朝 Medium" panose="02020500000000000000" pitchFamily="18" charset="-128"/>
                <a:ea typeface="BIZ UDP明朝 Medium" panose="02020500000000000000" pitchFamily="18" charset="-128"/>
                <a:cs typeface="AoyagiKouzanFontT"/>
              </a:rPr>
              <a:t>が主として採用</a:t>
            </a:r>
            <a:r>
              <a:rPr sz="1400" spc="-10" dirty="0">
                <a:latin typeface="BIZ UDP明朝 Medium" panose="02020500000000000000" pitchFamily="18" charset="-128"/>
                <a:ea typeface="BIZ UDP明朝 Medium" panose="02020500000000000000" pitchFamily="18" charset="-128"/>
                <a:cs typeface="AoyagiKouzanFontT"/>
              </a:rPr>
              <a:t>さ</a:t>
            </a:r>
            <a:r>
              <a:rPr sz="1400" spc="10" dirty="0">
                <a:latin typeface="BIZ UDP明朝 Medium" panose="02020500000000000000" pitchFamily="18" charset="-128"/>
                <a:ea typeface="BIZ UDP明朝 Medium" panose="02020500000000000000" pitchFamily="18" charset="-128"/>
                <a:cs typeface="AoyagiKouzanFontT"/>
              </a:rPr>
              <a:t>れ</a:t>
            </a:r>
            <a:r>
              <a:rPr sz="1400" spc="5" dirty="0">
                <a:latin typeface="BIZ UDP明朝 Medium" panose="02020500000000000000" pitchFamily="18" charset="-128"/>
                <a:ea typeface="BIZ UDP明朝 Medium" panose="02020500000000000000" pitchFamily="18" charset="-128"/>
                <a:cs typeface="AoyagiKouzanFontT"/>
              </a:rPr>
              <a:t>て</a:t>
            </a:r>
            <a:r>
              <a:rPr sz="1400" spc="-5" dirty="0">
                <a:latin typeface="BIZ UDP明朝 Medium" panose="02020500000000000000" pitchFamily="18" charset="-128"/>
                <a:ea typeface="BIZ UDP明朝 Medium" panose="02020500000000000000" pitchFamily="18" charset="-128"/>
                <a:cs typeface="AoyagiKouzanFontT"/>
              </a:rPr>
              <a:t>い</a:t>
            </a:r>
            <a:r>
              <a:rPr sz="1400" dirty="0">
                <a:latin typeface="BIZ UDP明朝 Medium" panose="02020500000000000000" pitchFamily="18" charset="-128"/>
                <a:ea typeface="BIZ UDP明朝 Medium" panose="02020500000000000000" pitchFamily="18" charset="-128"/>
                <a:cs typeface="AoyagiKouzanFontT"/>
              </a:rPr>
              <a:t>る</a:t>
            </a:r>
          </a:p>
        </p:txBody>
      </p:sp>
      <p:sp>
        <p:nvSpPr>
          <p:cNvPr id="96" name="object 5">
            <a:extLst>
              <a:ext uri="{FF2B5EF4-FFF2-40B4-BE49-F238E27FC236}">
                <a16:creationId xmlns:a16="http://schemas.microsoft.com/office/drawing/2014/main" id="{4E10E06A-EB1D-4FAE-A3B7-204B6C90C454}"/>
              </a:ext>
            </a:extLst>
          </p:cNvPr>
          <p:cNvSpPr txBox="1"/>
          <p:nvPr/>
        </p:nvSpPr>
        <p:spPr>
          <a:xfrm>
            <a:off x="7170080" y="3410562"/>
            <a:ext cx="1859105" cy="175048"/>
          </a:xfrm>
          <a:prstGeom prst="rect">
            <a:avLst/>
          </a:prstGeom>
        </p:spPr>
        <p:txBody>
          <a:bodyPr vert="horz" wrap="square" lIns="0" tIns="13335" rIns="0" bIns="0" rtlCol="0">
            <a:spAutoFit/>
          </a:bodyPr>
          <a:lstStyle/>
          <a:p>
            <a:pPr marL="12700">
              <a:lnSpc>
                <a:spcPct val="100000"/>
              </a:lnSpc>
              <a:spcBef>
                <a:spcPts val="105"/>
              </a:spcBef>
            </a:pPr>
            <a:r>
              <a:rPr sz="1050" spc="25" dirty="0">
                <a:latin typeface="BIZ UDP明朝 Medium" panose="02020500000000000000" pitchFamily="18" charset="-128"/>
                <a:ea typeface="BIZ UDP明朝 Medium" panose="02020500000000000000" pitchFamily="18" charset="-128"/>
                <a:cs typeface="AoyagiKouzanFontT"/>
              </a:rPr>
              <a:t>Kinovate</a:t>
            </a:r>
            <a:r>
              <a:rPr sz="1050" spc="5" dirty="0">
                <a:latin typeface="BIZ UDP明朝 Medium" panose="02020500000000000000" pitchFamily="18" charset="-128"/>
                <a:ea typeface="BIZ UDP明朝 Medium" panose="02020500000000000000" pitchFamily="18" charset="-128"/>
                <a:cs typeface="AoyagiKouzanFontT"/>
              </a:rPr>
              <a:t>社</a:t>
            </a:r>
            <a:r>
              <a:rPr sz="1050" spc="-5" dirty="0">
                <a:latin typeface="BIZ UDP明朝 Medium" panose="02020500000000000000" pitchFamily="18" charset="-128"/>
                <a:ea typeface="BIZ UDP明朝 Medium" panose="02020500000000000000" pitchFamily="18" charset="-128"/>
                <a:cs typeface="AoyagiKouzanFontT"/>
              </a:rPr>
              <a:t>資</a:t>
            </a:r>
            <a:r>
              <a:rPr sz="1050" dirty="0">
                <a:latin typeface="BIZ UDP明朝 Medium" panose="02020500000000000000" pitchFamily="18" charset="-128"/>
                <a:ea typeface="BIZ UDP明朝 Medium" panose="02020500000000000000" pitchFamily="18" charset="-128"/>
                <a:cs typeface="AoyagiKouzanFontT"/>
              </a:rPr>
              <a:t>料</a:t>
            </a:r>
            <a:r>
              <a:rPr sz="1050" spc="-10" dirty="0">
                <a:latin typeface="BIZ UDP明朝 Medium" panose="02020500000000000000" pitchFamily="18" charset="-128"/>
                <a:ea typeface="BIZ UDP明朝 Medium" panose="02020500000000000000" pitchFamily="18" charset="-128"/>
                <a:cs typeface="AoyagiKouzanFontT"/>
              </a:rPr>
              <a:t>か</a:t>
            </a:r>
            <a:r>
              <a:rPr sz="1050" spc="5" dirty="0">
                <a:latin typeface="BIZ UDP明朝 Medium" panose="02020500000000000000" pitchFamily="18" charset="-128"/>
                <a:ea typeface="BIZ UDP明朝 Medium" panose="02020500000000000000" pitchFamily="18" charset="-128"/>
                <a:cs typeface="AoyagiKouzanFontT"/>
              </a:rPr>
              <a:t>ら引用</a:t>
            </a:r>
            <a:endParaRPr sz="1050" dirty="0">
              <a:latin typeface="BIZ UDP明朝 Medium" panose="02020500000000000000" pitchFamily="18" charset="-128"/>
              <a:ea typeface="BIZ UDP明朝 Medium" panose="02020500000000000000" pitchFamily="18" charset="-128"/>
              <a:cs typeface="AoyagiKouzanFontT"/>
            </a:endParaRPr>
          </a:p>
        </p:txBody>
      </p:sp>
      <p:sp>
        <p:nvSpPr>
          <p:cNvPr id="125" name="object 6">
            <a:extLst>
              <a:ext uri="{FF2B5EF4-FFF2-40B4-BE49-F238E27FC236}">
                <a16:creationId xmlns:a16="http://schemas.microsoft.com/office/drawing/2014/main" id="{4A00E925-9C46-4B8C-AB54-901ACC1DE8B4}"/>
              </a:ext>
            </a:extLst>
          </p:cNvPr>
          <p:cNvSpPr/>
          <p:nvPr/>
        </p:nvSpPr>
        <p:spPr>
          <a:xfrm>
            <a:off x="6661833" y="1102285"/>
            <a:ext cx="2722300" cy="2195678"/>
          </a:xfrm>
          <a:prstGeom prst="rect">
            <a:avLst/>
          </a:prstGeom>
          <a:blipFill>
            <a:blip r:embed="rId2"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6" name="object 7">
            <a:extLst>
              <a:ext uri="{FF2B5EF4-FFF2-40B4-BE49-F238E27FC236}">
                <a16:creationId xmlns:a16="http://schemas.microsoft.com/office/drawing/2014/main" id="{095A4C6E-BFC7-4E55-AED3-530198EFC296}"/>
              </a:ext>
            </a:extLst>
          </p:cNvPr>
          <p:cNvSpPr txBox="1"/>
          <p:nvPr/>
        </p:nvSpPr>
        <p:spPr>
          <a:xfrm>
            <a:off x="6039094" y="3702937"/>
            <a:ext cx="4466248" cy="750847"/>
          </a:xfrm>
          <a:prstGeom prst="rect">
            <a:avLst/>
          </a:prstGeom>
        </p:spPr>
        <p:txBody>
          <a:bodyPr vert="horz" wrap="square" lIns="0" tIns="12065" rIns="0" bIns="0" rtlCol="0">
            <a:spAutoFit/>
          </a:bodyPr>
          <a:lstStyle/>
          <a:p>
            <a:pPr marL="721360">
              <a:lnSpc>
                <a:spcPct val="100000"/>
              </a:lnSpc>
              <a:spcBef>
                <a:spcPts val="95"/>
              </a:spcBef>
            </a:pPr>
            <a:r>
              <a:rPr sz="1600" spc="5" dirty="0">
                <a:latin typeface="BIZ UDP明朝 Medium" panose="02020500000000000000" pitchFamily="18" charset="-128"/>
                <a:ea typeface="BIZ UDP明朝 Medium" panose="02020500000000000000" pitchFamily="18" charset="-128"/>
                <a:cs typeface="AoyagiKouzanFontT"/>
              </a:rPr>
              <a:t>Polystyrene </a:t>
            </a:r>
            <a:r>
              <a:rPr sz="1600" spc="95" dirty="0">
                <a:latin typeface="BIZ UDP明朝 Medium" panose="02020500000000000000" pitchFamily="18" charset="-128"/>
                <a:ea typeface="BIZ UDP明朝 Medium" panose="02020500000000000000" pitchFamily="18" charset="-128"/>
                <a:cs typeface="AoyagiKouzanFontT"/>
              </a:rPr>
              <a:t>Polymer</a:t>
            </a:r>
            <a:r>
              <a:rPr sz="1600" spc="-470" dirty="0">
                <a:latin typeface="BIZ UDP明朝 Medium" panose="02020500000000000000" pitchFamily="18" charset="-128"/>
                <a:ea typeface="BIZ UDP明朝 Medium" panose="02020500000000000000" pitchFamily="18" charset="-128"/>
                <a:cs typeface="AoyagiKouzanFontT"/>
              </a:rPr>
              <a:t> </a:t>
            </a:r>
            <a:r>
              <a:rPr sz="1600" spc="30" dirty="0">
                <a:latin typeface="BIZ UDP明朝 Medium" panose="02020500000000000000" pitchFamily="18" charset="-128"/>
                <a:ea typeface="BIZ UDP明朝 Medium" panose="02020500000000000000" pitchFamily="18" charset="-128"/>
                <a:cs typeface="AoyagiKouzanFontT"/>
              </a:rPr>
              <a:t>(PS)</a:t>
            </a:r>
            <a:endParaRPr sz="16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5"/>
              </a:spcBef>
              <a:buFont typeface="Arial"/>
              <a:buChar char="•"/>
              <a:tabLst>
                <a:tab pos="299085" algn="l"/>
                <a:tab pos="299720" algn="l"/>
              </a:tabLst>
            </a:pPr>
            <a:r>
              <a:rPr sz="1600" spc="180" dirty="0">
                <a:latin typeface="BIZ UDP明朝 Medium" panose="02020500000000000000" pitchFamily="18" charset="-128"/>
                <a:ea typeface="BIZ UDP明朝 Medium" panose="02020500000000000000" pitchFamily="18" charset="-128"/>
                <a:cs typeface="AoyagiKouzanFontT"/>
              </a:rPr>
              <a:t>～30mer</a:t>
            </a:r>
            <a:r>
              <a:rPr sz="1600" spc="-20" dirty="0">
                <a:latin typeface="BIZ UDP明朝 Medium" panose="02020500000000000000" pitchFamily="18" charset="-128"/>
                <a:ea typeface="BIZ UDP明朝 Medium" panose="02020500000000000000" pitchFamily="18" charset="-128"/>
                <a:cs typeface="AoyagiKouzanFontT"/>
              </a:rPr>
              <a:t>向き</a:t>
            </a:r>
            <a:endParaRPr sz="1600" dirty="0">
              <a:latin typeface="BIZ UDP明朝 Medium" panose="02020500000000000000" pitchFamily="18" charset="-128"/>
              <a:ea typeface="BIZ UDP明朝 Medium" panose="02020500000000000000" pitchFamily="18" charset="-128"/>
              <a:cs typeface="AoyagiKouzanFontT"/>
            </a:endParaRPr>
          </a:p>
          <a:p>
            <a:pPr marL="12700" marR="5080">
              <a:lnSpc>
                <a:spcPct val="100000"/>
              </a:lnSpc>
            </a:pPr>
            <a:r>
              <a:rPr sz="1600" spc="-15" dirty="0" err="1">
                <a:latin typeface="BIZ UDP明朝 Medium" panose="02020500000000000000" pitchFamily="18" charset="-128"/>
                <a:ea typeface="BIZ UDP明朝 Medium" panose="02020500000000000000" pitchFamily="18" charset="-128"/>
                <a:cs typeface="AoyagiKouzanFontT"/>
              </a:rPr>
              <a:t>膨潤するので有機溶媒に対する膨</a:t>
            </a:r>
            <a:r>
              <a:rPr sz="1600" spc="-5" dirty="0" err="1">
                <a:latin typeface="BIZ UDP明朝 Medium" panose="02020500000000000000" pitchFamily="18" charset="-128"/>
                <a:ea typeface="BIZ UDP明朝 Medium" panose="02020500000000000000" pitchFamily="18" charset="-128"/>
                <a:cs typeface="AoyagiKouzanFontT"/>
              </a:rPr>
              <a:t>潤</a:t>
            </a:r>
            <a:r>
              <a:rPr sz="1600" spc="-10" dirty="0" err="1">
                <a:latin typeface="BIZ UDP明朝 Medium" panose="02020500000000000000" pitchFamily="18" charset="-128"/>
                <a:ea typeface="BIZ UDP明朝 Medium" panose="02020500000000000000" pitchFamily="18" charset="-128"/>
                <a:cs typeface="AoyagiKouzanFontT"/>
              </a:rPr>
              <a:t>率に注</a:t>
            </a:r>
            <a:r>
              <a:rPr sz="1600" spc="-5" dirty="0" err="1">
                <a:latin typeface="BIZ UDP明朝 Medium" panose="02020500000000000000" pitchFamily="18" charset="-128"/>
                <a:ea typeface="BIZ UDP明朝 Medium" panose="02020500000000000000" pitchFamily="18" charset="-128"/>
                <a:cs typeface="AoyagiKouzanFontT"/>
              </a:rPr>
              <a:t>意</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27" name="object 8">
            <a:extLst>
              <a:ext uri="{FF2B5EF4-FFF2-40B4-BE49-F238E27FC236}">
                <a16:creationId xmlns:a16="http://schemas.microsoft.com/office/drawing/2014/main" id="{19A07046-867C-462F-B2F6-5A148CA6852F}"/>
              </a:ext>
            </a:extLst>
          </p:cNvPr>
          <p:cNvSpPr txBox="1"/>
          <p:nvPr/>
        </p:nvSpPr>
        <p:spPr>
          <a:xfrm>
            <a:off x="8363828" y="4709463"/>
            <a:ext cx="144780" cy="155812"/>
          </a:xfrm>
          <a:prstGeom prst="rect">
            <a:avLst/>
          </a:prstGeom>
        </p:spPr>
        <p:txBody>
          <a:bodyPr vert="horz" wrap="square" lIns="0" tIns="17145" rIns="0" bIns="0" rtlCol="0">
            <a:spAutoFit/>
          </a:bodyPr>
          <a:lstStyle/>
          <a:p>
            <a:pPr marL="12700">
              <a:lnSpc>
                <a:spcPct val="100000"/>
              </a:lnSpc>
              <a:spcBef>
                <a:spcPts val="135"/>
              </a:spcBef>
            </a:pPr>
            <a:r>
              <a:rPr sz="900" spc="484" dirty="0">
                <a:latin typeface="BIZ UDP明朝 Medium" panose="02020500000000000000" pitchFamily="18" charset="-128"/>
                <a:ea typeface="BIZ UDP明朝 Medium" panose="02020500000000000000" pitchFamily="18" charset="-128"/>
                <a:cs typeface="AoyagiKouzanFontT"/>
              </a:rPr>
              <a:t>®</a:t>
            </a:r>
            <a:endParaRPr sz="900">
              <a:latin typeface="BIZ UDP明朝 Medium" panose="02020500000000000000" pitchFamily="18" charset="-128"/>
              <a:ea typeface="BIZ UDP明朝 Medium" panose="02020500000000000000" pitchFamily="18" charset="-128"/>
              <a:cs typeface="AoyagiKouzanFontT"/>
            </a:endParaRPr>
          </a:p>
        </p:txBody>
      </p:sp>
      <p:sp>
        <p:nvSpPr>
          <p:cNvPr id="128" name="object 9">
            <a:extLst>
              <a:ext uri="{FF2B5EF4-FFF2-40B4-BE49-F238E27FC236}">
                <a16:creationId xmlns:a16="http://schemas.microsoft.com/office/drawing/2014/main" id="{54D19510-69D7-4F21-B5DC-2B4B9C3292F9}"/>
              </a:ext>
            </a:extLst>
          </p:cNvPr>
          <p:cNvSpPr txBox="1"/>
          <p:nvPr/>
        </p:nvSpPr>
        <p:spPr>
          <a:xfrm>
            <a:off x="6039094" y="4678982"/>
            <a:ext cx="2879090" cy="258404"/>
          </a:xfrm>
          <a:prstGeom prst="rect">
            <a:avLst/>
          </a:prstGeom>
        </p:spPr>
        <p:txBody>
          <a:bodyPr vert="horz" wrap="square" lIns="0" tIns="12065" rIns="0" bIns="0" rtlCol="0">
            <a:spAutoFit/>
          </a:bodyPr>
          <a:lstStyle/>
          <a:p>
            <a:pPr marL="12700">
              <a:lnSpc>
                <a:spcPct val="100000"/>
              </a:lnSpc>
              <a:spcBef>
                <a:spcPts val="95"/>
              </a:spcBef>
            </a:pPr>
            <a:r>
              <a:rPr sz="1600" spc="-15" dirty="0">
                <a:latin typeface="BIZ UDP明朝 Medium" panose="02020500000000000000" pitchFamily="18" charset="-128"/>
                <a:ea typeface="BIZ UDP明朝 Medium" panose="02020500000000000000" pitchFamily="18" charset="-128"/>
                <a:cs typeface="AoyagiKouzanFontT"/>
              </a:rPr>
              <a:t>膨潤時の体積</a:t>
            </a:r>
            <a:r>
              <a:rPr sz="1400" spc="25" dirty="0">
                <a:latin typeface="BIZ UDP明朝 Medium" panose="02020500000000000000" pitchFamily="18" charset="-128"/>
                <a:ea typeface="BIZ UDP明朝 Medium" panose="02020500000000000000" pitchFamily="18" charset="-128"/>
                <a:cs typeface="AoyagiKouzanFontT"/>
              </a:rPr>
              <a:t>（NittoPhase</a:t>
            </a:r>
            <a:r>
              <a:rPr sz="1400" spc="185" dirty="0">
                <a:latin typeface="BIZ UDP明朝 Medium" panose="02020500000000000000" pitchFamily="18" charset="-128"/>
                <a:ea typeface="BIZ UDP明朝 Medium" panose="02020500000000000000" pitchFamily="18" charset="-128"/>
                <a:cs typeface="AoyagiKouzanFontT"/>
              </a:rPr>
              <a:t> </a:t>
            </a:r>
            <a:r>
              <a:rPr sz="1400" spc="135" dirty="0">
                <a:latin typeface="BIZ UDP明朝 Medium" panose="02020500000000000000" pitchFamily="18" charset="-128"/>
                <a:ea typeface="BIZ UDP明朝 Medium" panose="02020500000000000000" pitchFamily="18" charset="-128"/>
                <a:cs typeface="AoyagiKouzanFontT"/>
              </a:rPr>
              <a:t>HL）</a:t>
            </a:r>
            <a:endParaRPr sz="1400">
              <a:latin typeface="BIZ UDP明朝 Medium" panose="02020500000000000000" pitchFamily="18" charset="-128"/>
              <a:ea typeface="BIZ UDP明朝 Medium" panose="02020500000000000000" pitchFamily="18" charset="-128"/>
              <a:cs typeface="AoyagiKouzanFontT"/>
            </a:endParaRPr>
          </a:p>
        </p:txBody>
      </p:sp>
      <p:sp>
        <p:nvSpPr>
          <p:cNvPr id="129" name="object 10">
            <a:extLst>
              <a:ext uri="{FF2B5EF4-FFF2-40B4-BE49-F238E27FC236}">
                <a16:creationId xmlns:a16="http://schemas.microsoft.com/office/drawing/2014/main" id="{C5CFC6B5-915B-4CFB-9C62-C343716E876B}"/>
              </a:ext>
            </a:extLst>
          </p:cNvPr>
          <p:cNvSpPr txBox="1"/>
          <p:nvPr/>
        </p:nvSpPr>
        <p:spPr>
          <a:xfrm>
            <a:off x="6039094" y="4922823"/>
            <a:ext cx="6127994" cy="997068"/>
          </a:xfrm>
          <a:prstGeom prst="rect">
            <a:avLst/>
          </a:prstGeom>
        </p:spPr>
        <p:txBody>
          <a:bodyPr vert="horz" wrap="square" lIns="0" tIns="12065" rIns="0" bIns="0" rtlCol="0">
            <a:spAutoFit/>
          </a:bodyPr>
          <a:lstStyle/>
          <a:p>
            <a:pPr marL="419734" algn="just">
              <a:lnSpc>
                <a:spcPct val="100000"/>
              </a:lnSpc>
              <a:spcBef>
                <a:spcPts val="95"/>
              </a:spcBef>
            </a:pPr>
            <a:r>
              <a:rPr sz="1600" spc="-105" dirty="0">
                <a:latin typeface="BIZ UDP明朝 Medium" panose="02020500000000000000" pitchFamily="18" charset="-128"/>
                <a:ea typeface="BIZ UDP明朝 Medium" panose="02020500000000000000" pitchFamily="18" charset="-128"/>
                <a:cs typeface="AoyagiKouzanFontT"/>
              </a:rPr>
              <a:t>in </a:t>
            </a:r>
            <a:r>
              <a:rPr sz="1600" spc="-95" dirty="0">
                <a:latin typeface="BIZ UDP明朝 Medium" panose="02020500000000000000" pitchFamily="18" charset="-128"/>
                <a:ea typeface="BIZ UDP明朝 Medium" panose="02020500000000000000" pitchFamily="18" charset="-128"/>
                <a:cs typeface="AoyagiKouzanFontT"/>
              </a:rPr>
              <a:t>acetonitrile </a:t>
            </a:r>
            <a:r>
              <a:rPr sz="1600" spc="40" dirty="0">
                <a:latin typeface="BIZ UDP明朝 Medium" panose="02020500000000000000" pitchFamily="18" charset="-128"/>
                <a:ea typeface="BIZ UDP明朝 Medium" panose="02020500000000000000" pitchFamily="18" charset="-128"/>
                <a:cs typeface="AoyagiKouzanFontT"/>
              </a:rPr>
              <a:t>4.0</a:t>
            </a:r>
            <a:r>
              <a:rPr sz="1600" spc="-450"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419734" algn="just">
              <a:lnSpc>
                <a:spcPct val="100000"/>
              </a:lnSpc>
            </a:pPr>
            <a:r>
              <a:rPr sz="1600" spc="-105" dirty="0">
                <a:latin typeface="BIZ UDP明朝 Medium" panose="02020500000000000000" pitchFamily="18" charset="-128"/>
                <a:ea typeface="BIZ UDP明朝 Medium" panose="02020500000000000000" pitchFamily="18" charset="-128"/>
                <a:cs typeface="AoyagiKouzanFontT"/>
              </a:rPr>
              <a:t>in </a:t>
            </a:r>
            <a:r>
              <a:rPr sz="1600" spc="20" dirty="0">
                <a:latin typeface="BIZ UDP明朝 Medium" panose="02020500000000000000" pitchFamily="18" charset="-128"/>
                <a:ea typeface="BIZ UDP明朝 Medium" panose="02020500000000000000" pitchFamily="18" charset="-128"/>
                <a:cs typeface="AoyagiKouzanFontT"/>
              </a:rPr>
              <a:t>toluene    </a:t>
            </a:r>
            <a:r>
              <a:rPr sz="1600" spc="35" dirty="0">
                <a:latin typeface="BIZ UDP明朝 Medium" panose="02020500000000000000" pitchFamily="18" charset="-128"/>
                <a:ea typeface="BIZ UDP明朝 Medium" panose="02020500000000000000" pitchFamily="18" charset="-128"/>
                <a:cs typeface="AoyagiKouzanFontT"/>
              </a:rPr>
              <a:t>6.1</a:t>
            </a:r>
            <a:r>
              <a:rPr sz="1600" spc="-254"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299085" marR="5080" indent="-287020" algn="just">
              <a:lnSpc>
                <a:spcPct val="100000"/>
              </a:lnSpc>
              <a:buFont typeface="Arial"/>
              <a:buChar char="•"/>
              <a:tabLst>
                <a:tab pos="299720" algn="l"/>
              </a:tabLst>
            </a:pPr>
            <a:r>
              <a:rPr sz="1600" spc="-5" dirty="0" err="1">
                <a:latin typeface="BIZ UDP明朝 Medium" panose="02020500000000000000" pitchFamily="18" charset="-128"/>
                <a:ea typeface="BIZ UDP明朝 Medium" panose="02020500000000000000" pitchFamily="18" charset="-128"/>
                <a:cs typeface="AoyagiKouzanFontT"/>
              </a:rPr>
              <a:t>表面に高密度に反応点を持たせる</a:t>
            </a:r>
            <a:r>
              <a:rPr sz="1600" spc="5" dirty="0" err="1">
                <a:latin typeface="BIZ UDP明朝 Medium" panose="02020500000000000000" pitchFamily="18" charset="-128"/>
                <a:ea typeface="BIZ UDP明朝 Medium" panose="02020500000000000000" pitchFamily="18" charset="-128"/>
                <a:cs typeface="AoyagiKouzanFontT"/>
              </a:rPr>
              <a:t>こ</a:t>
            </a:r>
            <a:r>
              <a:rPr sz="1600" spc="-10" dirty="0" err="1">
                <a:latin typeface="BIZ UDP明朝 Medium" panose="02020500000000000000" pitchFamily="18" charset="-128"/>
                <a:ea typeface="BIZ UDP明朝 Medium" panose="02020500000000000000" pitchFamily="18" charset="-128"/>
                <a:cs typeface="AoyagiKouzanFontT"/>
              </a:rPr>
              <a:t>と</a:t>
            </a:r>
            <a:r>
              <a:rPr sz="1600" spc="-20" dirty="0" err="1">
                <a:latin typeface="BIZ UDP明朝 Medium" panose="02020500000000000000" pitchFamily="18" charset="-128"/>
                <a:ea typeface="BIZ UDP明朝 Medium" panose="02020500000000000000" pitchFamily="18" charset="-128"/>
                <a:cs typeface="AoyagiKouzanFontT"/>
              </a:rPr>
              <a:t>ができるので</a:t>
            </a:r>
            <a:r>
              <a:rPr sz="1600" spc="-20" dirty="0">
                <a:latin typeface="BIZ UDP明朝 Medium" panose="02020500000000000000" pitchFamily="18" charset="-128"/>
                <a:ea typeface="BIZ UDP明朝 Medium" panose="02020500000000000000" pitchFamily="18" charset="-128"/>
                <a:cs typeface="AoyagiKouzanFontT"/>
              </a:rPr>
              <a:t>、</a:t>
            </a:r>
            <a:endParaRPr lang="en-US" sz="1600" spc="-20" dirty="0">
              <a:latin typeface="BIZ UDP明朝 Medium" panose="02020500000000000000" pitchFamily="18" charset="-128"/>
              <a:ea typeface="BIZ UDP明朝 Medium" panose="02020500000000000000" pitchFamily="18" charset="-128"/>
              <a:cs typeface="AoyagiKouzanFontT"/>
            </a:endParaRPr>
          </a:p>
          <a:p>
            <a:pPr marL="12065" marR="5080" algn="just">
              <a:lnSpc>
                <a:spcPct val="100000"/>
              </a:lnSpc>
              <a:tabLst>
                <a:tab pos="299720" algn="l"/>
              </a:tabLst>
            </a:pPr>
            <a:r>
              <a:rPr lang="ja-JP" altLang="en-US" sz="1600" spc="-20" dirty="0">
                <a:latin typeface="BIZ UDP明朝 Medium" panose="02020500000000000000" pitchFamily="18" charset="-128"/>
                <a:ea typeface="BIZ UDP明朝 Medium" panose="02020500000000000000" pitchFamily="18" charset="-128"/>
                <a:cs typeface="AoyagiKouzanFontT"/>
              </a:rPr>
              <a:t>　　</a:t>
            </a:r>
            <a:r>
              <a:rPr sz="1600" spc="-20" dirty="0" err="1">
                <a:latin typeface="BIZ UDP明朝 Medium" panose="02020500000000000000" pitchFamily="18" charset="-128"/>
                <a:ea typeface="BIZ UDP明朝 Medium" panose="02020500000000000000" pitchFamily="18" charset="-128"/>
                <a:cs typeface="AoyagiKouzanFontT"/>
              </a:rPr>
              <a:t>体積</a:t>
            </a:r>
            <a:r>
              <a:rPr sz="1600" spc="-15" dirty="0" err="1">
                <a:latin typeface="BIZ UDP明朝 Medium" panose="02020500000000000000" pitchFamily="18" charset="-128"/>
                <a:ea typeface="BIZ UDP明朝 Medium" panose="02020500000000000000" pitchFamily="18" charset="-128"/>
                <a:cs typeface="AoyagiKouzanFontT"/>
              </a:rPr>
              <a:t>当たりの合成</a:t>
            </a:r>
            <a:r>
              <a:rPr sz="1600" spc="-5" dirty="0" err="1">
                <a:latin typeface="BIZ UDP明朝 Medium" panose="02020500000000000000" pitchFamily="18" charset="-128"/>
                <a:ea typeface="BIZ UDP明朝 Medium" panose="02020500000000000000" pitchFamily="18" charset="-128"/>
                <a:cs typeface="AoyagiKouzanFontT"/>
              </a:rPr>
              <a:t>量</a:t>
            </a:r>
            <a:r>
              <a:rPr sz="1600" spc="-20" dirty="0" err="1">
                <a:latin typeface="BIZ UDP明朝 Medium" panose="02020500000000000000" pitchFamily="18" charset="-128"/>
                <a:ea typeface="BIZ UDP明朝 Medium" panose="02020500000000000000" pitchFamily="18" charset="-128"/>
                <a:cs typeface="AoyagiKouzanFontT"/>
              </a:rPr>
              <a:t>が</a:t>
            </a:r>
            <a:r>
              <a:rPr sz="1600" spc="-5" dirty="0" err="1">
                <a:latin typeface="BIZ UDP明朝 Medium" panose="02020500000000000000" pitchFamily="18" charset="-128"/>
                <a:ea typeface="BIZ UDP明朝 Medium" panose="02020500000000000000" pitchFamily="18" charset="-128"/>
                <a:cs typeface="AoyagiKouzanFontT"/>
              </a:rPr>
              <a:t>稼げる</a:t>
            </a:r>
            <a:r>
              <a:rPr sz="1600" spc="65" dirty="0" err="1">
                <a:latin typeface="BIZ UDP明朝 Medium" panose="02020500000000000000" pitchFamily="18" charset="-128"/>
                <a:ea typeface="BIZ UDP明朝 Medium" panose="02020500000000000000" pitchFamily="18" charset="-128"/>
                <a:cs typeface="AoyagiKouzanFontT"/>
              </a:rPr>
              <a:t>Loading</a:t>
            </a:r>
            <a:r>
              <a:rPr sz="1600" spc="819" dirty="0">
                <a:latin typeface="BIZ UDP明朝 Medium" panose="02020500000000000000" pitchFamily="18" charset="-128"/>
                <a:ea typeface="BIZ UDP明朝 Medium" panose="02020500000000000000" pitchFamily="18" charset="-128"/>
                <a:cs typeface="AoyagiKouzanFontT"/>
              </a:rPr>
              <a:t> </a:t>
            </a:r>
            <a:r>
              <a:rPr sz="1600" spc="475" dirty="0">
                <a:latin typeface="BIZ UDP明朝 Medium" panose="02020500000000000000" pitchFamily="18" charset="-128"/>
                <a:ea typeface="BIZ UDP明朝 Medium" panose="02020500000000000000" pitchFamily="18" charset="-128"/>
                <a:cs typeface="AoyagiKouzanFontT"/>
              </a:rPr>
              <a:t>~</a:t>
            </a:r>
            <a:r>
              <a:rPr sz="1600" spc="-254" dirty="0">
                <a:latin typeface="BIZ UDP明朝 Medium" panose="02020500000000000000" pitchFamily="18" charset="-128"/>
                <a:ea typeface="BIZ UDP明朝 Medium" panose="02020500000000000000" pitchFamily="18" charset="-128"/>
                <a:cs typeface="AoyagiKouzanFontT"/>
              </a:rPr>
              <a:t> </a:t>
            </a:r>
            <a:r>
              <a:rPr sz="1600" spc="65" dirty="0">
                <a:latin typeface="BIZ UDP明朝 Medium" panose="02020500000000000000" pitchFamily="18" charset="-128"/>
                <a:ea typeface="BIZ UDP明朝 Medium" panose="02020500000000000000" pitchFamily="18" charset="-128"/>
                <a:cs typeface="AoyagiKouzanFontT"/>
              </a:rPr>
              <a:t>400μmol/g</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31" name="object 12">
            <a:extLst>
              <a:ext uri="{FF2B5EF4-FFF2-40B4-BE49-F238E27FC236}">
                <a16:creationId xmlns:a16="http://schemas.microsoft.com/office/drawing/2014/main" id="{56C1F5C3-CFBD-4395-95D1-9E43B6740D34}"/>
              </a:ext>
            </a:extLst>
          </p:cNvPr>
          <p:cNvSpPr/>
          <p:nvPr/>
        </p:nvSpPr>
        <p:spPr>
          <a:xfrm>
            <a:off x="1471539" y="1132507"/>
            <a:ext cx="2531364" cy="2191512"/>
          </a:xfrm>
          <a:prstGeom prst="rect">
            <a:avLst/>
          </a:prstGeom>
          <a:blipFill>
            <a:blip r:embed="rId3"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2" name="object 13">
            <a:extLst>
              <a:ext uri="{FF2B5EF4-FFF2-40B4-BE49-F238E27FC236}">
                <a16:creationId xmlns:a16="http://schemas.microsoft.com/office/drawing/2014/main" id="{B836444C-FF55-4A0A-B25D-C4789EACBC8E}"/>
              </a:ext>
            </a:extLst>
          </p:cNvPr>
          <p:cNvSpPr/>
          <p:nvPr/>
        </p:nvSpPr>
        <p:spPr>
          <a:xfrm>
            <a:off x="4097507" y="1132507"/>
            <a:ext cx="2354580" cy="2205228"/>
          </a:xfrm>
          <a:prstGeom prst="rect">
            <a:avLst/>
          </a:prstGeom>
          <a:blipFill>
            <a:blip r:embed="rId4"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3" name="object 14">
            <a:extLst>
              <a:ext uri="{FF2B5EF4-FFF2-40B4-BE49-F238E27FC236}">
                <a16:creationId xmlns:a16="http://schemas.microsoft.com/office/drawing/2014/main" id="{6754F661-6806-4651-8842-730B27BF337D}"/>
              </a:ext>
            </a:extLst>
          </p:cNvPr>
          <p:cNvSpPr txBox="1"/>
          <p:nvPr/>
        </p:nvSpPr>
        <p:spPr>
          <a:xfrm>
            <a:off x="1956577" y="3334673"/>
            <a:ext cx="3512820" cy="1833245"/>
          </a:xfrm>
          <a:prstGeom prst="rect">
            <a:avLst/>
          </a:prstGeom>
        </p:spPr>
        <p:txBody>
          <a:bodyPr vert="horz" wrap="square" lIns="0" tIns="110489" rIns="0" bIns="0" rtlCol="0">
            <a:spAutoFit/>
          </a:bodyPr>
          <a:lstStyle/>
          <a:p>
            <a:pPr marL="141605">
              <a:lnSpc>
                <a:spcPct val="100000"/>
              </a:lnSpc>
              <a:spcBef>
                <a:spcPts val="869"/>
              </a:spcBef>
            </a:pPr>
            <a:r>
              <a:rPr sz="1400" dirty="0">
                <a:latin typeface="BIZ UDP明朝 Medium" panose="02020500000000000000" pitchFamily="18" charset="-128"/>
                <a:ea typeface="BIZ UDP明朝 Medium" panose="02020500000000000000" pitchFamily="18" charset="-128"/>
                <a:cs typeface="AoyagiKouzanFontT"/>
              </a:rPr>
              <a:t>写真</a:t>
            </a:r>
            <a:r>
              <a:rPr sz="1400" spc="70" dirty="0">
                <a:latin typeface="BIZ UDP明朝 Medium" panose="02020500000000000000" pitchFamily="18" charset="-128"/>
                <a:ea typeface="BIZ UDP明朝 Medium" panose="02020500000000000000" pitchFamily="18" charset="-128"/>
                <a:cs typeface="AoyagiKouzanFontT"/>
              </a:rPr>
              <a:t>：Prime</a:t>
            </a:r>
            <a:r>
              <a:rPr sz="1400" spc="-26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Synthesis</a:t>
            </a:r>
            <a:r>
              <a:rPr sz="1400" spc="-25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社の資料より</a:t>
            </a:r>
            <a:endParaRPr sz="1400" dirty="0">
              <a:latin typeface="BIZ UDP明朝 Medium" panose="02020500000000000000" pitchFamily="18" charset="-128"/>
              <a:ea typeface="BIZ UDP明朝 Medium" panose="02020500000000000000" pitchFamily="18" charset="-128"/>
              <a:cs typeface="AoyagiKouzanFontT"/>
            </a:endParaRPr>
          </a:p>
          <a:p>
            <a:pPr marL="12700">
              <a:lnSpc>
                <a:spcPct val="100000"/>
              </a:lnSpc>
              <a:spcBef>
                <a:spcPts val="980"/>
              </a:spcBef>
            </a:pPr>
            <a:r>
              <a:rPr sz="1800" spc="-15" dirty="0">
                <a:latin typeface="BIZ UDP明朝 Medium" panose="02020500000000000000" pitchFamily="18" charset="-128"/>
                <a:ea typeface="BIZ UDP明朝 Medium" panose="02020500000000000000" pitchFamily="18" charset="-128"/>
                <a:cs typeface="AoyagiKouzanFontT"/>
              </a:rPr>
              <a:t>Controlled</a:t>
            </a:r>
            <a:r>
              <a:rPr sz="1800" spc="-290" dirty="0">
                <a:latin typeface="BIZ UDP明朝 Medium" panose="02020500000000000000" pitchFamily="18" charset="-128"/>
                <a:ea typeface="BIZ UDP明朝 Medium" panose="02020500000000000000" pitchFamily="18" charset="-128"/>
                <a:cs typeface="AoyagiKouzanFontT"/>
              </a:rPr>
              <a:t> </a:t>
            </a:r>
            <a:r>
              <a:rPr sz="1800" spc="65" dirty="0">
                <a:latin typeface="BIZ UDP明朝 Medium" panose="02020500000000000000" pitchFamily="18" charset="-128"/>
                <a:ea typeface="BIZ UDP明朝 Medium" panose="02020500000000000000" pitchFamily="18" charset="-128"/>
                <a:cs typeface="AoyagiKouzanFontT"/>
              </a:rPr>
              <a:t>Pore</a:t>
            </a:r>
            <a:r>
              <a:rPr sz="1800" spc="-305" dirty="0">
                <a:latin typeface="BIZ UDP明朝 Medium" panose="02020500000000000000" pitchFamily="18" charset="-128"/>
                <a:ea typeface="BIZ UDP明朝 Medium" panose="02020500000000000000" pitchFamily="18" charset="-128"/>
                <a:cs typeface="AoyagiKouzanFontT"/>
              </a:rPr>
              <a:t> </a:t>
            </a:r>
            <a:r>
              <a:rPr sz="1800" spc="15" dirty="0">
                <a:latin typeface="BIZ UDP明朝 Medium" panose="02020500000000000000" pitchFamily="18" charset="-128"/>
                <a:ea typeface="BIZ UDP明朝 Medium" panose="02020500000000000000" pitchFamily="18" charset="-128"/>
                <a:cs typeface="AoyagiKouzanFontT"/>
              </a:rPr>
              <a:t>Glass</a:t>
            </a:r>
            <a:r>
              <a:rPr sz="1800" spc="-280" dirty="0">
                <a:latin typeface="BIZ UDP明朝 Medium" panose="02020500000000000000" pitchFamily="18" charset="-128"/>
                <a:ea typeface="BIZ UDP明朝 Medium" panose="02020500000000000000" pitchFamily="18" charset="-128"/>
                <a:cs typeface="AoyagiKouzanFontT"/>
              </a:rPr>
              <a:t> </a:t>
            </a:r>
            <a:r>
              <a:rPr sz="1800" spc="125" dirty="0">
                <a:latin typeface="BIZ UDP明朝 Medium" panose="02020500000000000000" pitchFamily="18" charset="-128"/>
                <a:ea typeface="BIZ UDP明朝 Medium" panose="02020500000000000000" pitchFamily="18" charset="-128"/>
                <a:cs typeface="AoyagiKouzanFontT"/>
              </a:rPr>
              <a:t>(CPG)</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2160"/>
              </a:spcBef>
              <a:buFont typeface="Arial"/>
              <a:buChar char="•"/>
              <a:tabLst>
                <a:tab pos="299085" algn="l"/>
                <a:tab pos="299720" algn="l"/>
              </a:tabLst>
            </a:pPr>
            <a:r>
              <a:rPr sz="1800" spc="-10" dirty="0">
                <a:latin typeface="BIZ UDP明朝 Medium" panose="02020500000000000000" pitchFamily="18" charset="-128"/>
                <a:ea typeface="BIZ UDP明朝 Medium" panose="02020500000000000000" pitchFamily="18" charset="-128"/>
                <a:cs typeface="AoyagiKouzanFontT"/>
              </a:rPr>
              <a:t>細孔があり長鎖合成向き</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spc="5" dirty="0">
                <a:latin typeface="BIZ UDP明朝 Medium" panose="02020500000000000000" pitchFamily="18" charset="-128"/>
                <a:ea typeface="BIZ UDP明朝 Medium" panose="02020500000000000000" pitchFamily="18" charset="-128"/>
                <a:cs typeface="AoyagiKouzanFontT"/>
              </a:rPr>
              <a:t>膨潤しない</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dirty="0">
                <a:latin typeface="BIZ UDP明朝 Medium" panose="02020500000000000000" pitchFamily="18" charset="-128"/>
                <a:ea typeface="BIZ UDP明朝 Medium" panose="02020500000000000000" pitchFamily="18" charset="-128"/>
                <a:cs typeface="AoyagiKouzanFontT"/>
              </a:rPr>
              <a:t>体</a:t>
            </a:r>
            <a:r>
              <a:rPr sz="1800" spc="-5" dirty="0">
                <a:latin typeface="BIZ UDP明朝 Medium" panose="02020500000000000000" pitchFamily="18" charset="-128"/>
                <a:ea typeface="BIZ UDP明朝 Medium" panose="02020500000000000000" pitchFamily="18" charset="-128"/>
                <a:cs typeface="AoyagiKouzanFontT"/>
              </a:rPr>
              <a:t>積</a:t>
            </a:r>
            <a:r>
              <a:rPr sz="1800" spc="-10" dirty="0">
                <a:latin typeface="BIZ UDP明朝 Medium" panose="02020500000000000000" pitchFamily="18" charset="-128"/>
                <a:ea typeface="BIZ UDP明朝 Medium" panose="02020500000000000000" pitchFamily="18" charset="-128"/>
                <a:cs typeface="AoyagiKouzanFontT"/>
              </a:rPr>
              <a:t>当たりの合成量は稼げない</a:t>
            </a:r>
            <a:endParaRPr sz="1800" dirty="0">
              <a:latin typeface="BIZ UDP明朝 Medium" panose="02020500000000000000" pitchFamily="18" charset="-128"/>
              <a:ea typeface="BIZ UDP明朝 Medium" panose="02020500000000000000" pitchFamily="18" charset="-128"/>
              <a:cs typeface="AoyagiKouzanFontT"/>
            </a:endParaRPr>
          </a:p>
        </p:txBody>
      </p:sp>
    </p:spTree>
    <p:extLst>
      <p:ext uri="{BB962C8B-B14F-4D97-AF65-F5344CB8AC3E}">
        <p14:creationId xmlns:p14="http://schemas.microsoft.com/office/powerpoint/2010/main" val="4151573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293741"/>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合成単体と合成補助試薬のサプライヤー</a:t>
            </a:r>
            <a:endParaRPr kumimoji="1" lang="ja-JP" altLang="en-US" dirty="0">
              <a:latin typeface="BIZ UDP明朝 Medium" panose="02020500000000000000" pitchFamily="18" charset="-128"/>
              <a:ea typeface="BIZ UDP明朝 Medium" panose="02020500000000000000" pitchFamily="18" charset="-128"/>
            </a:endParaRPr>
          </a:p>
        </p:txBody>
      </p:sp>
      <p:graphicFrame>
        <p:nvGraphicFramePr>
          <p:cNvPr id="13" name="object 3">
            <a:extLst>
              <a:ext uri="{FF2B5EF4-FFF2-40B4-BE49-F238E27FC236}">
                <a16:creationId xmlns:a16="http://schemas.microsoft.com/office/drawing/2014/main" id="{F6814FCF-9624-4F49-A401-A3DFDAC66741}"/>
              </a:ext>
            </a:extLst>
          </p:cNvPr>
          <p:cNvGraphicFramePr>
            <a:graphicFrameLocks noGrp="1"/>
          </p:cNvGraphicFramePr>
          <p:nvPr/>
        </p:nvGraphicFramePr>
        <p:xfrm>
          <a:off x="545123" y="936909"/>
          <a:ext cx="11192608" cy="5443687"/>
        </p:xfrm>
        <a:graphic>
          <a:graphicData uri="http://schemas.openxmlformats.org/drawingml/2006/table">
            <a:tbl>
              <a:tblPr firstRow="1" bandRow="1">
                <a:tableStyleId>{2D5ABB26-0587-4C30-8999-92F81FD0307C}</a:tableStyleId>
              </a:tblPr>
              <a:tblGrid>
                <a:gridCol w="2004646">
                  <a:extLst>
                    <a:ext uri="{9D8B030D-6E8A-4147-A177-3AD203B41FA5}">
                      <a16:colId xmlns:a16="http://schemas.microsoft.com/office/drawing/2014/main" val="20001"/>
                    </a:ext>
                  </a:extLst>
                </a:gridCol>
                <a:gridCol w="2268416">
                  <a:extLst>
                    <a:ext uri="{9D8B030D-6E8A-4147-A177-3AD203B41FA5}">
                      <a16:colId xmlns:a16="http://schemas.microsoft.com/office/drawing/2014/main" val="20002"/>
                    </a:ext>
                  </a:extLst>
                </a:gridCol>
                <a:gridCol w="2466897">
                  <a:extLst>
                    <a:ext uri="{9D8B030D-6E8A-4147-A177-3AD203B41FA5}">
                      <a16:colId xmlns:a16="http://schemas.microsoft.com/office/drawing/2014/main" val="20003"/>
                    </a:ext>
                  </a:extLst>
                </a:gridCol>
                <a:gridCol w="4452649">
                  <a:extLst>
                    <a:ext uri="{9D8B030D-6E8A-4147-A177-3AD203B41FA5}">
                      <a16:colId xmlns:a16="http://schemas.microsoft.com/office/drawing/2014/main" val="20004"/>
                    </a:ext>
                  </a:extLst>
                </a:gridCol>
              </a:tblGrid>
              <a:tr h="450088">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原料の種類</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cap="flat" cmpd="sng" algn="ctr">
                      <a:solidFill>
                        <a:srgbClr val="FFFFFF"/>
                      </a:solidFill>
                      <a:prstDash val="solid"/>
                      <a:round/>
                      <a:headEnd type="none" w="med" len="med"/>
                      <a:tailEnd type="none" w="med" len="med"/>
                    </a:lnB>
                    <a:solidFill>
                      <a:schemeClr val="accent1">
                        <a:lumMod val="75000"/>
                      </a:schemeClr>
                    </a:solidFill>
                  </a:tcPr>
                </a:tc>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供給者</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製品</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特徴</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extLst>
                  <a:ext uri="{0D108BD9-81ED-4DB2-BD59-A6C34878D82A}">
                    <a16:rowId xmlns:a16="http://schemas.microsoft.com/office/drawing/2014/main" val="10000"/>
                  </a:ext>
                </a:extLst>
              </a:tr>
              <a:tr h="651383">
                <a:tc rowSpan="4">
                  <a:txBody>
                    <a:bodyPr/>
                    <a:lstStyle/>
                    <a:p>
                      <a:pPr marL="91440" algn="ctr">
                        <a:lnSpc>
                          <a:spcPct val="100000"/>
                        </a:lnSpc>
                        <a:spcBef>
                          <a:spcPts val="200"/>
                        </a:spcBef>
                      </a:pPr>
                      <a:r>
                        <a:rPr sz="1600" baseline="0" dirty="0">
                          <a:latin typeface="BIZ UDP明朝 Medium" panose="02020500000000000000" pitchFamily="18" charset="-128"/>
                          <a:ea typeface="BIZ UDP明朝 Medium" panose="02020500000000000000" pitchFamily="18" charset="-128"/>
                          <a:cs typeface="AoyagiKouzanFontT"/>
                        </a:rPr>
                        <a:t>合成担体</a:t>
                      </a:r>
                    </a:p>
                  </a:txBody>
                  <a:tcPr marL="0" marR="0" marT="25400" marB="0" anchor="ctr">
                    <a:lnL w="12700">
                      <a:solidFill>
                        <a:srgbClr val="FFFFFF"/>
                      </a:solidFill>
                      <a:prstDash val="solid"/>
                    </a:lnL>
                    <a:lnR w="12700">
                      <a:solidFill>
                        <a:srgbClr val="FFFFFF"/>
                      </a:solidFill>
                      <a:prstDash val="soli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15"/>
                        </a:spcBef>
                      </a:pPr>
                      <a:r>
                        <a:rPr sz="1600" spc="-5" dirty="0">
                          <a:latin typeface="BIZ UDP明朝 Medium" panose="02020500000000000000" pitchFamily="18" charset="-128"/>
                          <a:ea typeface="BIZ UDP明朝 Medium" panose="02020500000000000000" pitchFamily="18" charset="-128"/>
                          <a:cs typeface="Arial"/>
                        </a:rPr>
                        <a:t>Kinovate</a:t>
                      </a:r>
                      <a:endParaRPr sz="1600" dirty="0">
                        <a:latin typeface="BIZ UDP明朝 Medium" panose="02020500000000000000" pitchFamily="18" charset="-128"/>
                        <a:ea typeface="BIZ UDP明朝 Medium" panose="02020500000000000000" pitchFamily="18" charset="-128"/>
                        <a:cs typeface="Arial"/>
                      </a:endParaRPr>
                    </a:p>
                  </a:txBody>
                  <a:tcPr marL="0" marR="0" marT="4000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ノンポーラス</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27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98425" algn="l">
                        <a:lnSpc>
                          <a:spcPct val="100000"/>
                        </a:lnSpc>
                        <a:spcBef>
                          <a:spcPts val="200"/>
                        </a:spcBef>
                        <a:tabLst>
                          <a:tab pos="1692275" algn="l"/>
                        </a:tabLst>
                      </a:pPr>
                      <a:r>
                        <a:rPr sz="1600" dirty="0" err="1">
                          <a:latin typeface="BIZ UDP明朝 Medium" panose="02020500000000000000" pitchFamily="18" charset="-128"/>
                          <a:ea typeface="BIZ UDP明朝 Medium" panose="02020500000000000000" pitchFamily="18" charset="-128"/>
                          <a:cs typeface="AoyagiKouzanFontT"/>
                        </a:rPr>
                        <a:t>日東電工社子会社</a:t>
                      </a:r>
                      <a:r>
                        <a:rPr lang="en-US" sz="1600" dirty="0">
                          <a:latin typeface="BIZ UDP明朝 Medium" panose="02020500000000000000" pitchFamily="18" charset="-128"/>
                          <a:ea typeface="BIZ UDP明朝 Medium" panose="02020500000000000000" pitchFamily="18" charset="-128"/>
                          <a:cs typeface="AoyagiKouzanFontT"/>
                        </a:rPr>
                        <a:t> </a:t>
                      </a:r>
                      <a:r>
                        <a:rPr sz="1600" dirty="0" err="1">
                          <a:latin typeface="BIZ UDP明朝 Medium" panose="02020500000000000000" pitchFamily="18" charset="-128"/>
                          <a:ea typeface="BIZ UDP明朝 Medium" panose="02020500000000000000" pitchFamily="18" charset="-128"/>
                          <a:cs typeface="Arial"/>
                        </a:rPr>
                        <a:t>Nit</a:t>
                      </a:r>
                      <a:r>
                        <a:rPr sz="1600" spc="5" dirty="0" err="1">
                          <a:latin typeface="BIZ UDP明朝 Medium" panose="02020500000000000000" pitchFamily="18" charset="-128"/>
                          <a:ea typeface="BIZ UDP明朝 Medium" panose="02020500000000000000" pitchFamily="18" charset="-128"/>
                          <a:cs typeface="Arial"/>
                        </a:rPr>
                        <a:t>t</a:t>
                      </a:r>
                      <a:r>
                        <a:rPr sz="1600" dirty="0" err="1">
                          <a:latin typeface="BIZ UDP明朝 Medium" panose="02020500000000000000" pitchFamily="18" charset="-128"/>
                          <a:ea typeface="BIZ UDP明朝 Medium" panose="02020500000000000000" pitchFamily="18" charset="-128"/>
                          <a:cs typeface="Arial"/>
                        </a:rPr>
                        <a:t>oPhase</a:t>
                      </a:r>
                      <a:r>
                        <a:rPr sz="1600" spc="-15" dirty="0" err="1">
                          <a:latin typeface="BIZ UDP明朝 Medium" panose="02020500000000000000" pitchFamily="18" charset="-128"/>
                          <a:ea typeface="BIZ UDP明朝 Medium" panose="02020500000000000000" pitchFamily="18" charset="-128"/>
                          <a:cs typeface="AoyagiKouzanFontT"/>
                        </a:rPr>
                        <a:t>の</a:t>
                      </a:r>
                      <a:r>
                        <a:rPr sz="1600" dirty="0" err="1">
                          <a:latin typeface="BIZ UDP明朝 Medium" panose="02020500000000000000" pitchFamily="18" charset="-128"/>
                          <a:ea typeface="BIZ UDP明朝 Medium" panose="02020500000000000000" pitchFamily="18" charset="-128"/>
                          <a:cs typeface="AoyagiKouzanFontT"/>
                        </a:rPr>
                        <a:t>ブランド名で生産に広く使わ</a:t>
                      </a:r>
                      <a:r>
                        <a:rPr sz="1600" spc="-15" dirty="0" err="1">
                          <a:latin typeface="BIZ UDP明朝 Medium" panose="02020500000000000000" pitchFamily="18" charset="-128"/>
                          <a:ea typeface="BIZ UDP明朝 Medium" panose="02020500000000000000" pitchFamily="18" charset="-128"/>
                          <a:cs typeface="AoyagiKouzanFontT"/>
                        </a:rPr>
                        <a:t>れ</a:t>
                      </a:r>
                      <a:r>
                        <a:rPr sz="1600" spc="5" dirty="0" err="1">
                          <a:latin typeface="BIZ UDP明朝 Medium" panose="02020500000000000000" pitchFamily="18" charset="-128"/>
                          <a:ea typeface="BIZ UDP明朝 Medium" panose="02020500000000000000" pitchFamily="18" charset="-128"/>
                          <a:cs typeface="AoyagiKouzanFontT"/>
                        </a:rPr>
                        <a:t>て</a:t>
                      </a:r>
                      <a:r>
                        <a:rPr sz="1600" spc="10" dirty="0" err="1">
                          <a:latin typeface="BIZ UDP明朝 Medium" panose="02020500000000000000" pitchFamily="18" charset="-128"/>
                          <a:ea typeface="BIZ UDP明朝 Medium" panose="02020500000000000000" pitchFamily="18" charset="-128"/>
                          <a:cs typeface="AoyagiKouzanFontT"/>
                        </a:rPr>
                        <a:t>いる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1"/>
                  </a:ext>
                </a:extLst>
              </a:tr>
              <a:tr h="648081">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GE</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ノンポ</a:t>
                      </a:r>
                      <a:r>
                        <a:rPr sz="1600" spc="-20" dirty="0" err="1">
                          <a:latin typeface="BIZ UDP明朝 Medium" panose="02020500000000000000" pitchFamily="18" charset="-128"/>
                          <a:ea typeface="BIZ UDP明朝 Medium" panose="02020500000000000000" pitchFamily="18" charset="-128"/>
                          <a:cs typeface="AoyagiKouzanFontT"/>
                        </a:rPr>
                        <a:t>ー</a:t>
                      </a:r>
                      <a:r>
                        <a:rPr sz="1600" spc="-15" dirty="0" err="1">
                          <a:latin typeface="BIZ UDP明朝 Medium" panose="02020500000000000000" pitchFamily="18" charset="-128"/>
                          <a:ea typeface="BIZ UDP明朝 Medium" panose="02020500000000000000" pitchFamily="18" charset="-128"/>
                          <a:cs typeface="AoyagiKouzanFontT"/>
                        </a:rPr>
                        <a:t>ラス</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l">
                        <a:lnSpc>
                          <a:spcPct val="100000"/>
                        </a:lnSpc>
                        <a:spcBef>
                          <a:spcPts val="150"/>
                        </a:spcBef>
                        <a:tabLst>
                          <a:tab pos="1692275" algn="l"/>
                        </a:tabLst>
                      </a:pPr>
                      <a:r>
                        <a:rPr sz="1600" spc="-10" dirty="0" err="1">
                          <a:latin typeface="BIZ UDP明朝 Medium" panose="02020500000000000000" pitchFamily="18" charset="-128"/>
                          <a:ea typeface="BIZ UDP明朝 Medium" panose="02020500000000000000" pitchFamily="18" charset="-128"/>
                          <a:cs typeface="AoyagiKouzanFontT"/>
                        </a:rPr>
                        <a:t>古くからの供給</a:t>
                      </a:r>
                      <a:r>
                        <a:rPr sz="1600" spc="-5" dirty="0" err="1">
                          <a:latin typeface="BIZ UDP明朝 Medium" panose="02020500000000000000" pitchFamily="18" charset="-128"/>
                          <a:ea typeface="BIZ UDP明朝 Medium" panose="02020500000000000000" pitchFamily="18" charset="-128"/>
                          <a:cs typeface="AoyagiKouzanFontT"/>
                        </a:rPr>
                        <a:t>者</a:t>
                      </a:r>
                      <a:r>
                        <a:rPr lang="ja-JP" altLang="en-US" sz="1600" spc="-5" dirty="0">
                          <a:latin typeface="BIZ UDP明朝 Medium" panose="02020500000000000000" pitchFamily="18" charset="-128"/>
                          <a:ea typeface="BIZ UDP明朝 Medium" panose="02020500000000000000" pitchFamily="18" charset="-128"/>
                          <a:cs typeface="AoyagiKouzanFontT"/>
                        </a:rPr>
                        <a:t>で</a:t>
                      </a:r>
                      <a:endParaRPr lang="en-US" altLang="ja-JP" sz="1600" spc="-5" dirty="0">
                        <a:latin typeface="BIZ UDP明朝 Medium" panose="02020500000000000000" pitchFamily="18" charset="-128"/>
                        <a:ea typeface="BIZ UDP明朝 Medium" panose="02020500000000000000" pitchFamily="18" charset="-128"/>
                        <a:cs typeface="AoyagiKouzanFontT"/>
                      </a:endParaRPr>
                    </a:p>
                    <a:p>
                      <a:pPr marL="92075" algn="l">
                        <a:lnSpc>
                          <a:spcPct val="100000"/>
                        </a:lnSpc>
                        <a:spcBef>
                          <a:spcPts val="150"/>
                        </a:spcBef>
                        <a:tabLst>
                          <a:tab pos="1692275" algn="l"/>
                        </a:tabLst>
                      </a:pPr>
                      <a:r>
                        <a:rPr sz="1600" spc="5" dirty="0">
                          <a:latin typeface="BIZ UDP明朝 Medium" panose="02020500000000000000" pitchFamily="18" charset="-128"/>
                          <a:ea typeface="BIZ UDP明朝 Medium" panose="02020500000000000000" pitchFamily="18" charset="-128"/>
                          <a:cs typeface="AoyagiKouzanFontT"/>
                        </a:rPr>
                        <a:t>最近高密度合</a:t>
                      </a:r>
                      <a:r>
                        <a:rPr sz="1600" spc="-10" dirty="0">
                          <a:latin typeface="BIZ UDP明朝 Medium" panose="02020500000000000000" pitchFamily="18" charset="-128"/>
                          <a:ea typeface="BIZ UDP明朝 Medium" panose="02020500000000000000" pitchFamily="18" charset="-128"/>
                          <a:cs typeface="AoyagiKouzanFontT"/>
                        </a:rPr>
                        <a:t>成</a:t>
                      </a:r>
                      <a:r>
                        <a:rPr sz="1600" spc="-35" dirty="0">
                          <a:latin typeface="BIZ UDP明朝 Medium" panose="02020500000000000000" pitchFamily="18" charset="-128"/>
                          <a:ea typeface="BIZ UDP明朝 Medium" panose="02020500000000000000" pitchFamily="18" charset="-128"/>
                          <a:cs typeface="AoyagiKouzanFontT"/>
                        </a:rPr>
                        <a:t>で</a:t>
                      </a:r>
                      <a:r>
                        <a:rPr sz="1600" spc="-15" dirty="0">
                          <a:latin typeface="BIZ UDP明朝 Medium" panose="02020500000000000000" pitchFamily="18" charset="-128"/>
                          <a:ea typeface="BIZ UDP明朝 Medium" panose="02020500000000000000" pitchFamily="18" charset="-128"/>
                          <a:cs typeface="AoyagiKouzanFontT"/>
                        </a:rPr>
                        <a:t>き</a:t>
                      </a:r>
                      <a:r>
                        <a:rPr sz="1600" dirty="0">
                          <a:latin typeface="BIZ UDP明朝 Medium" panose="02020500000000000000" pitchFamily="18" charset="-128"/>
                          <a:ea typeface="BIZ UDP明朝 Medium" panose="02020500000000000000" pitchFamily="18" charset="-128"/>
                          <a:cs typeface="AoyagiKouzanFontT"/>
                        </a:rPr>
                        <a:t>る</a:t>
                      </a:r>
                      <a:r>
                        <a:rPr sz="1600" spc="-5" dirty="0">
                          <a:latin typeface="BIZ UDP明朝 Medium" panose="02020500000000000000" pitchFamily="18" charset="-128"/>
                          <a:ea typeface="BIZ UDP明朝 Medium" panose="02020500000000000000" pitchFamily="18" charset="-128"/>
                          <a:cs typeface="Arial"/>
                        </a:rPr>
                        <a:t>5G</a:t>
                      </a:r>
                      <a:r>
                        <a:rPr sz="1600" spc="15" dirty="0">
                          <a:latin typeface="BIZ UDP明朝 Medium" panose="02020500000000000000" pitchFamily="18" charset="-128"/>
                          <a:ea typeface="BIZ UDP明朝 Medium" panose="02020500000000000000" pitchFamily="18" charset="-128"/>
                          <a:cs typeface="AoyagiKouzanFontT"/>
                        </a:rPr>
                        <a:t>を展開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2"/>
                  </a:ext>
                </a:extLst>
              </a:tr>
              <a:tr h="731519">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marR="905510" algn="l">
                        <a:lnSpc>
                          <a:spcPct val="100000"/>
                        </a:lnSpc>
                        <a:spcBef>
                          <a:spcPts val="320"/>
                        </a:spcBef>
                      </a:pPr>
                      <a:r>
                        <a:rPr sz="1600" dirty="0">
                          <a:latin typeface="BIZ UDP明朝 Medium" panose="02020500000000000000" pitchFamily="18" charset="-128"/>
                          <a:ea typeface="BIZ UDP明朝 Medium" panose="02020500000000000000" pitchFamily="18" charset="-128"/>
                          <a:cs typeface="Arial"/>
                        </a:rPr>
                        <a:t>LGC</a:t>
                      </a:r>
                      <a:r>
                        <a:rPr sz="1600" spc="-100" dirty="0">
                          <a:latin typeface="BIZ UDP明朝 Medium" panose="02020500000000000000" pitchFamily="18" charset="-128"/>
                          <a:ea typeface="BIZ UDP明朝 Medium" panose="02020500000000000000" pitchFamily="18" charset="-128"/>
                          <a:cs typeface="Arial"/>
                        </a:rPr>
                        <a:t> </a:t>
                      </a:r>
                      <a:r>
                        <a:rPr sz="1600" dirty="0">
                          <a:latin typeface="BIZ UDP明朝 Medium" panose="02020500000000000000" pitchFamily="18" charset="-128"/>
                          <a:ea typeface="BIZ UDP明朝 Medium" panose="02020500000000000000" pitchFamily="18" charset="-128"/>
                          <a:cs typeface="Arial"/>
                        </a:rPr>
                        <a:t>(Prime</a:t>
                      </a:r>
                      <a:r>
                        <a:rPr lang="en-US" sz="1600" dirty="0">
                          <a:latin typeface="BIZ UDP明朝 Medium" panose="02020500000000000000" pitchFamily="18" charset="-128"/>
                          <a:ea typeface="BIZ UDP明朝 Medium" panose="02020500000000000000" pitchFamily="18" charset="-128"/>
                          <a:cs typeface="Arial"/>
                        </a:rPr>
                        <a:t> </a:t>
                      </a:r>
                      <a:r>
                        <a:rPr sz="1600" spc="-5" dirty="0">
                          <a:latin typeface="BIZ UDP明朝 Medium" panose="02020500000000000000" pitchFamily="18" charset="-128"/>
                          <a:ea typeface="BIZ UDP明朝 Medium" panose="02020500000000000000" pitchFamily="18" charset="-128"/>
                          <a:cs typeface="Arial"/>
                        </a:rPr>
                        <a:t>Synthesis)</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CPG</a:t>
                      </a:r>
                      <a:r>
                        <a:rPr sz="1600" spc="-10" dirty="0">
                          <a:latin typeface="BIZ UDP明朝 Medium" panose="02020500000000000000" pitchFamily="18" charset="-128"/>
                          <a:ea typeface="BIZ UDP明朝 Medium" panose="02020500000000000000" pitchFamily="18" charset="-128"/>
                          <a:cs typeface="AoyagiKouzanFontT"/>
                        </a:rPr>
                        <a:t>最大のサプライヤー	</a:t>
                      </a:r>
                      <a:r>
                        <a:rPr sz="1600" dirty="0" err="1">
                          <a:latin typeface="BIZ UDP明朝 Medium" panose="02020500000000000000" pitchFamily="18" charset="-128"/>
                          <a:ea typeface="BIZ UDP明朝 Medium" panose="02020500000000000000" pitchFamily="18" charset="-128"/>
                          <a:cs typeface="AoyagiKouzanFontT"/>
                        </a:rPr>
                        <a:t>ここから購入して</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3</a:t>
                      </a:r>
                      <a:r>
                        <a:rPr sz="1600" dirty="0">
                          <a:latin typeface="BIZ UDP明朝 Medium" panose="02020500000000000000" pitchFamily="18" charset="-128"/>
                          <a:ea typeface="BIZ UDP明朝 Medium" panose="02020500000000000000" pitchFamily="18" charset="-128"/>
                          <a:cs typeface="Arial"/>
                        </a:rPr>
                        <a:t>’</a:t>
                      </a:r>
                      <a:r>
                        <a:rPr sz="1600" dirty="0">
                          <a:latin typeface="BIZ UDP明朝 Medium" panose="02020500000000000000" pitchFamily="18" charset="-128"/>
                          <a:ea typeface="BIZ UDP明朝 Medium" panose="02020500000000000000" pitchFamily="18" charset="-128"/>
                          <a:cs typeface="AoyagiKouzanFontT"/>
                        </a:rPr>
                        <a:t>モノマーを付</a:t>
                      </a:r>
                      <a:r>
                        <a:rPr sz="1600" spc="-15" dirty="0">
                          <a:latin typeface="BIZ UDP明朝 Medium" panose="02020500000000000000" pitchFamily="18" charset="-128"/>
                          <a:ea typeface="BIZ UDP明朝 Medium" panose="02020500000000000000" pitchFamily="18" charset="-128"/>
                          <a:cs typeface="AoyagiKouzanFontT"/>
                        </a:rPr>
                        <a:t>加</a:t>
                      </a:r>
                      <a:r>
                        <a:rPr sz="1600" dirty="0">
                          <a:latin typeface="BIZ UDP明朝 Medium" panose="02020500000000000000" pitchFamily="18" charset="-128"/>
                          <a:ea typeface="BIZ UDP明朝 Medium" panose="02020500000000000000" pitchFamily="18" charset="-128"/>
                          <a:cs typeface="AoyagiKouzanFontT"/>
                        </a:rPr>
                        <a:t>して</a:t>
                      </a:r>
                      <a:r>
                        <a:rPr sz="1600" spc="-15" dirty="0">
                          <a:latin typeface="BIZ UDP明朝 Medium" panose="02020500000000000000" pitchFamily="18" charset="-128"/>
                          <a:ea typeface="BIZ UDP明朝 Medium" panose="02020500000000000000" pitchFamily="18" charset="-128"/>
                          <a:cs typeface="AoyagiKouzanFontT"/>
                        </a:rPr>
                        <a:t>提</a:t>
                      </a:r>
                      <a:r>
                        <a:rPr sz="1600" dirty="0">
                          <a:latin typeface="BIZ UDP明朝 Medium" panose="02020500000000000000" pitchFamily="18" charset="-128"/>
                          <a:ea typeface="BIZ UDP明朝 Medium" panose="02020500000000000000" pitchFamily="18" charset="-128"/>
                          <a:cs typeface="AoyagiKouzanFontT"/>
                        </a:rPr>
                        <a:t>供す</a:t>
                      </a:r>
                      <a:r>
                        <a:rPr sz="1600" spc="-15" dirty="0">
                          <a:latin typeface="BIZ UDP明朝 Medium" panose="02020500000000000000" pitchFamily="18" charset="-128"/>
                          <a:ea typeface="BIZ UDP明朝 Medium" panose="02020500000000000000" pitchFamily="18" charset="-128"/>
                          <a:cs typeface="AoyagiKouzanFontT"/>
                        </a:rPr>
                        <a:t>る</a:t>
                      </a:r>
                      <a:r>
                        <a:rPr sz="1600" dirty="0">
                          <a:latin typeface="BIZ UDP明朝 Medium" panose="02020500000000000000" pitchFamily="18" charset="-128"/>
                          <a:ea typeface="BIZ UDP明朝 Medium" panose="02020500000000000000" pitchFamily="18" charset="-128"/>
                          <a:cs typeface="AoyagiKouzanFontT"/>
                        </a:rPr>
                        <a:t>会</a:t>
                      </a:r>
                      <a:r>
                        <a:rPr sz="1600" spc="-15" dirty="0">
                          <a:latin typeface="BIZ UDP明朝 Medium" panose="02020500000000000000" pitchFamily="18" charset="-128"/>
                          <a:ea typeface="BIZ UDP明朝 Medium" panose="02020500000000000000" pitchFamily="18" charset="-128"/>
                          <a:cs typeface="AoyagiKouzanFontT"/>
                        </a:rPr>
                        <a:t>社も多い</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3"/>
                  </a:ext>
                </a:extLst>
              </a:tr>
              <a:tr h="518160">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200"/>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82550" algn="l">
                        <a:lnSpc>
                          <a:spcPct val="102899"/>
                        </a:lnSpc>
                        <a:spcBef>
                          <a:spcPts val="105"/>
                        </a:spcBef>
                      </a:pPr>
                      <a:r>
                        <a:rPr sz="1600" dirty="0" err="1">
                          <a:latin typeface="BIZ UDP明朝 Medium" panose="02020500000000000000" pitchFamily="18" charset="-128"/>
                          <a:ea typeface="BIZ UDP明朝 Medium" panose="02020500000000000000" pitchFamily="18" charset="-128"/>
                          <a:cs typeface="AoyagiKouzanFontT"/>
                        </a:rPr>
                        <a:t>硝子からの成型を実施</a:t>
                      </a:r>
                      <a:r>
                        <a:rPr sz="1600" spc="-15" dirty="0" err="1">
                          <a:latin typeface="BIZ UDP明朝 Medium" panose="02020500000000000000" pitchFamily="18" charset="-128"/>
                          <a:ea typeface="BIZ UDP明朝 Medium" panose="02020500000000000000" pitchFamily="18" charset="-128"/>
                          <a:cs typeface="AoyagiKouzanFontT"/>
                        </a:rPr>
                        <a:t>し</a:t>
                      </a:r>
                      <a:r>
                        <a:rPr sz="1600" dirty="0" err="1">
                          <a:latin typeface="BIZ UDP明朝 Medium" panose="02020500000000000000" pitchFamily="18" charset="-128"/>
                          <a:ea typeface="BIZ UDP明朝 Medium" panose="02020500000000000000" pitchFamily="18" charset="-128"/>
                          <a:cs typeface="AoyagiKouzanFontT"/>
                        </a:rPr>
                        <a:t>てい</a:t>
                      </a:r>
                      <a:r>
                        <a:rPr sz="1600" spc="-15" dirty="0" err="1">
                          <a:latin typeface="BIZ UDP明朝 Medium" panose="02020500000000000000" pitchFamily="18" charset="-128"/>
                          <a:ea typeface="BIZ UDP明朝 Medium" panose="02020500000000000000" pitchFamily="18" charset="-128"/>
                          <a:cs typeface="AoyagiKouzanFontT"/>
                        </a:rPr>
                        <a:t>る</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marR="82550" algn="l">
                        <a:lnSpc>
                          <a:spcPct val="102899"/>
                        </a:lnSpc>
                        <a:spcBef>
                          <a:spcPts val="105"/>
                        </a:spcBef>
                      </a:pPr>
                      <a:r>
                        <a:rPr sz="1600" spc="-15" dirty="0">
                          <a:latin typeface="BIZ UDP明朝 Medium" panose="02020500000000000000" pitchFamily="18" charset="-128"/>
                          <a:ea typeface="BIZ UDP明朝 Medium" panose="02020500000000000000" pitchFamily="18" charset="-128"/>
                          <a:cs typeface="AoyagiKouzanFontT"/>
                        </a:rPr>
                        <a:t>オリジ</a:t>
                      </a:r>
                      <a:r>
                        <a:rPr sz="1600" dirty="0">
                          <a:latin typeface="BIZ UDP明朝 Medium" panose="02020500000000000000" pitchFamily="18" charset="-128"/>
                          <a:ea typeface="BIZ UDP明朝 Medium" panose="02020500000000000000" pitchFamily="18" charset="-128"/>
                          <a:cs typeface="AoyagiKouzanFontT"/>
                        </a:rPr>
                        <a:t>ナ</a:t>
                      </a:r>
                      <a:r>
                        <a:rPr sz="1600" spc="-5" dirty="0">
                          <a:latin typeface="BIZ UDP明朝 Medium" panose="02020500000000000000" pitchFamily="18" charset="-128"/>
                          <a:ea typeface="BIZ UDP明朝 Medium" panose="02020500000000000000" pitchFamily="18" charset="-128"/>
                          <a:cs typeface="AoyagiKouzanFontT"/>
                        </a:rPr>
                        <a:t>ルサイトの</a:t>
                      </a:r>
                      <a:r>
                        <a:rPr sz="1600" spc="-5" dirty="0">
                          <a:latin typeface="BIZ UDP明朝 Medium" panose="02020500000000000000" pitchFamily="18" charset="-128"/>
                          <a:ea typeface="BIZ UDP明朝 Medium" panose="02020500000000000000" pitchFamily="18" charset="-128"/>
                          <a:cs typeface="Arial"/>
                        </a:rPr>
                        <a:t>1</a:t>
                      </a:r>
                      <a:r>
                        <a:rPr sz="1600" spc="-40" dirty="0">
                          <a:latin typeface="BIZ UDP明朝 Medium" panose="02020500000000000000" pitchFamily="18" charset="-128"/>
                          <a:ea typeface="BIZ UDP明朝 Medium" panose="02020500000000000000" pitchFamily="18" charset="-128"/>
                          <a:cs typeface="AoyagiKouzanFontT"/>
                        </a:rPr>
                        <a:t>つ</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333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4"/>
                  </a:ext>
                </a:extLst>
              </a:tr>
              <a:tr h="1158239">
                <a:tc rowSpan="4">
                  <a:txBody>
                    <a:bodyPr/>
                    <a:lstStyle/>
                    <a:p>
                      <a:pPr marL="91440">
                        <a:lnSpc>
                          <a:spcPct val="100000"/>
                        </a:lnSpc>
                        <a:spcBef>
                          <a:spcPts val="155"/>
                        </a:spcBef>
                      </a:pPr>
                      <a:r>
                        <a:rPr sz="1600" dirty="0">
                          <a:latin typeface="BIZ UDP明朝 Medium" panose="02020500000000000000" pitchFamily="18" charset="-128"/>
                          <a:ea typeface="BIZ UDP明朝 Medium" panose="02020500000000000000" pitchFamily="18" charset="-128"/>
                          <a:cs typeface="AoyagiKouzanFontT"/>
                        </a:rPr>
                        <a:t>合成補助試薬</a:t>
                      </a:r>
                    </a:p>
                    <a:p>
                      <a:pPr marL="91440">
                        <a:lnSpc>
                          <a:spcPct val="100000"/>
                        </a:lnSpc>
                      </a:pP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酸化剤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キャップ剤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脱</a:t>
                      </a:r>
                      <a:r>
                        <a:rPr sz="1600" dirty="0" err="1">
                          <a:latin typeface="BIZ UDP明朝 Medium" panose="02020500000000000000" pitchFamily="18" charset="-128"/>
                          <a:ea typeface="BIZ UDP明朝 Medium" panose="02020500000000000000" pitchFamily="18" charset="-128"/>
                          <a:cs typeface="AoyagiKouzanFontT"/>
                        </a:rPr>
                        <a:t>トリチル剤な</a:t>
                      </a:r>
                      <a:r>
                        <a:rPr sz="1600" spc="10" dirty="0" err="1">
                          <a:latin typeface="BIZ UDP明朝 Medium" panose="02020500000000000000" pitchFamily="18" charset="-128"/>
                          <a:ea typeface="BIZ UDP明朝 Medium" panose="02020500000000000000" pitchFamily="18" charset="-128"/>
                          <a:cs typeface="AoyagiKouzanFontT"/>
                        </a:rPr>
                        <a:t>ど</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68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chemeClr val="accent2">
                        <a:lumMod val="20000"/>
                        <a:lumOff val="80000"/>
                      </a:schemeClr>
                    </a:solidFill>
                  </a:tcPr>
                </a:tc>
                <a:tc>
                  <a:txBody>
                    <a:bodyPr/>
                    <a:lstStyle/>
                    <a:p>
                      <a:pPr marL="91440" algn="l">
                        <a:lnSpc>
                          <a:spcPts val="1620"/>
                        </a:lnSpc>
                        <a:spcBef>
                          <a:spcPts val="320"/>
                        </a:spcBef>
                      </a:pPr>
                      <a:r>
                        <a:rPr sz="1600" spc="-5" dirty="0">
                          <a:latin typeface="BIZ UDP明朝 Medium" panose="02020500000000000000" pitchFamily="18" charset="-128"/>
                          <a:ea typeface="BIZ UDP明朝 Medium" panose="02020500000000000000" pitchFamily="18" charset="-128"/>
                          <a:cs typeface="Arial"/>
                        </a:rPr>
                        <a:t>TEDIA</a:t>
                      </a:r>
                      <a:endParaRPr sz="1600" dirty="0">
                        <a:latin typeface="BIZ UDP明朝 Medium" panose="02020500000000000000" pitchFamily="18" charset="-128"/>
                        <a:ea typeface="BIZ UDP明朝 Medium" panose="02020500000000000000" pitchFamily="18" charset="-128"/>
                        <a:cs typeface="Arial"/>
                      </a:endParaRPr>
                    </a:p>
                    <a:p>
                      <a:pPr marL="91440" algn="l">
                        <a:lnSpc>
                          <a:spcPts val="1620"/>
                        </a:lnSpc>
                      </a:pPr>
                      <a:r>
                        <a:rPr sz="1600" spc="-4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AIC</a:t>
                      </a:r>
                      <a:r>
                        <a:rPr sz="1600" spc="-40" dirty="0">
                          <a:latin typeface="BIZ UDP明朝 Medium" panose="02020500000000000000" pitchFamily="18" charset="-128"/>
                          <a:ea typeface="BIZ UDP明朝 Medium" panose="02020500000000000000" pitchFamily="18" charset="-128"/>
                          <a:cs typeface="AoyagiKouzanFontT"/>
                        </a:rPr>
                        <a:t>・</a:t>
                      </a:r>
                      <a:r>
                        <a:rPr sz="1600" spc="-5" dirty="0">
                          <a:latin typeface="BIZ UDP明朝 Medium" panose="02020500000000000000" pitchFamily="18" charset="-128"/>
                          <a:ea typeface="BIZ UDP明朝 Medium" panose="02020500000000000000" pitchFamily="18" charset="-128"/>
                          <a:cs typeface="Arial"/>
                        </a:rPr>
                        <a:t>emp</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北米・欧州で連携して</a:t>
                      </a:r>
                      <a:r>
                        <a:rPr sz="1600" spc="-15" dirty="0">
                          <a:latin typeface="BIZ UDP明朝 Medium" panose="02020500000000000000" pitchFamily="18" charset="-128"/>
                          <a:ea typeface="BIZ UDP明朝 Medium" panose="02020500000000000000" pitchFamily="18" charset="-128"/>
                          <a:cs typeface="AoyagiKouzanFontT"/>
                        </a:rPr>
                        <a:t>供</a:t>
                      </a:r>
                      <a:r>
                        <a:rPr sz="1600" dirty="0">
                          <a:latin typeface="BIZ UDP明朝 Medium" panose="02020500000000000000" pitchFamily="18" charset="-128"/>
                          <a:ea typeface="BIZ UDP明朝 Medium" panose="02020500000000000000" pitchFamily="18" charset="-128"/>
                          <a:cs typeface="AoyagiKouzanFontT"/>
                        </a:rPr>
                        <a:t>給</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5"/>
                  </a:ext>
                </a:extLst>
              </a:tr>
              <a:tr h="428713">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325"/>
                        </a:spcBef>
                      </a:pPr>
                      <a:r>
                        <a:rPr sz="1600" spc="-5" dirty="0">
                          <a:latin typeface="BIZ UDP明朝 Medium" panose="02020500000000000000" pitchFamily="18" charset="-128"/>
                          <a:ea typeface="BIZ UDP明朝 Medium" panose="02020500000000000000" pitchFamily="18" charset="-128"/>
                          <a:cs typeface="Arial"/>
                        </a:rPr>
                        <a:t>Honeywell</a:t>
                      </a:r>
                      <a:endParaRPr sz="1600" dirty="0">
                        <a:latin typeface="BIZ UDP明朝 Medium" panose="02020500000000000000" pitchFamily="18" charset="-128"/>
                        <a:ea typeface="BIZ UDP明朝 Medium" panose="02020500000000000000" pitchFamily="18" charset="-128"/>
                        <a:cs typeface="Arial"/>
                      </a:endParaRPr>
                    </a:p>
                  </a:txBody>
                  <a:tcPr marL="0" marR="0" marT="4127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北米を中心に展開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6"/>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欧州を中心に展開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7"/>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8ECF1"/>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和光純薬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日本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spc="-5" dirty="0" err="1">
                          <a:latin typeface="BIZ UDP明朝 Medium" panose="02020500000000000000" pitchFamily="18" charset="-128"/>
                          <a:ea typeface="BIZ UDP明朝 Medium" panose="02020500000000000000" pitchFamily="18" charset="-128"/>
                          <a:cs typeface="AoyagiKouzanFontT"/>
                        </a:rPr>
                        <a:t>日本で展開</a:t>
                      </a:r>
                      <a:endParaRPr sz="2000" dirty="0">
                        <a:latin typeface="BIZ UDP明朝 Medium" panose="02020500000000000000" pitchFamily="18" charset="-128"/>
                        <a:ea typeface="BIZ UDP明朝 Medium" panose="02020500000000000000" pitchFamily="18" charset="-128"/>
                        <a:cs typeface="Arial"/>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4838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188237"/>
            <a:ext cx="12192000" cy="461665"/>
          </a:xfrm>
          <a:prstGeom prst="rect">
            <a:avLst/>
          </a:prstGeom>
          <a:noFill/>
        </p:spPr>
        <p:txBody>
          <a:bodyPr wrap="square" rtlCol="0">
            <a:spAutoFit/>
          </a:bodyPr>
          <a:lstStyle/>
          <a:p>
            <a:pPr algn="ctr"/>
            <a:r>
              <a:rPr lang="ja-JP" altLang="en-US" sz="2400" dirty="0">
                <a:latin typeface="BIZ UDP明朝 Medium" panose="02020500000000000000" pitchFamily="18" charset="-128"/>
                <a:ea typeface="BIZ UDP明朝 Medium" panose="02020500000000000000" pitchFamily="18" charset="-128"/>
              </a:rPr>
              <a:t>核酸と</a:t>
            </a:r>
            <a:r>
              <a:rPr lang="en-US" altLang="ja-JP" sz="2400" dirty="0">
                <a:latin typeface="BIZ UDP明朝 Medium" panose="02020500000000000000" pitchFamily="18" charset="-128"/>
                <a:ea typeface="BIZ UDP明朝 Medium" panose="02020500000000000000" pitchFamily="18" charset="-128"/>
              </a:rPr>
              <a:t>DDS</a:t>
            </a:r>
            <a:r>
              <a:rPr lang="ja-JP" altLang="en-US" sz="2400" dirty="0">
                <a:latin typeface="BIZ UDP明朝 Medium" panose="02020500000000000000" pitchFamily="18" charset="-128"/>
                <a:ea typeface="BIZ UDP明朝 Medium" panose="02020500000000000000" pitchFamily="18" charset="-128"/>
              </a:rPr>
              <a:t>素材のコンジュゲーション</a:t>
            </a:r>
            <a:endParaRPr kumimoji="1" lang="ja-JP" altLang="en-US" sz="2400" dirty="0">
              <a:latin typeface="BIZ UDP明朝 Medium" panose="02020500000000000000" pitchFamily="18" charset="-128"/>
              <a:ea typeface="BIZ UDP明朝 Medium" panose="02020500000000000000" pitchFamily="18" charset="-128"/>
            </a:endParaRPr>
          </a:p>
        </p:txBody>
      </p:sp>
      <p:grpSp>
        <p:nvGrpSpPr>
          <p:cNvPr id="5" name="object 3">
            <a:extLst>
              <a:ext uri="{FF2B5EF4-FFF2-40B4-BE49-F238E27FC236}">
                <a16:creationId xmlns:a16="http://schemas.microsoft.com/office/drawing/2014/main" id="{7D30E528-24BC-4364-BC13-907FB3D00208}"/>
              </a:ext>
            </a:extLst>
          </p:cNvPr>
          <p:cNvGrpSpPr/>
          <p:nvPr/>
        </p:nvGrpSpPr>
        <p:grpSpPr>
          <a:xfrm>
            <a:off x="1851689" y="1356974"/>
            <a:ext cx="1678939" cy="1116330"/>
            <a:chOff x="242697" y="1743836"/>
            <a:chExt cx="1678939" cy="1116330"/>
          </a:xfrm>
        </p:grpSpPr>
        <p:sp>
          <p:nvSpPr>
            <p:cNvPr id="6" name="object 4">
              <a:extLst>
                <a:ext uri="{FF2B5EF4-FFF2-40B4-BE49-F238E27FC236}">
                  <a16:creationId xmlns:a16="http://schemas.microsoft.com/office/drawing/2014/main" id="{0465A37A-3F56-466D-BDA1-D7036DEEAF5F}"/>
                </a:ext>
              </a:extLst>
            </p:cNvPr>
            <p:cNvSpPr/>
            <p:nvPr/>
          </p:nvSpPr>
          <p:spPr>
            <a:xfrm>
              <a:off x="252222" y="1753361"/>
              <a:ext cx="1659889" cy="1097280"/>
            </a:xfrm>
            <a:custGeom>
              <a:avLst/>
              <a:gdLst/>
              <a:ahLst/>
              <a:cxnLst/>
              <a:rect l="l" t="t" r="r" b="b"/>
              <a:pathLst>
                <a:path w="1659889" h="1097280">
                  <a:moveTo>
                    <a:pt x="1476755" y="0"/>
                  </a:moveTo>
                  <a:lnTo>
                    <a:pt x="182879" y="0"/>
                  </a:lnTo>
                  <a:lnTo>
                    <a:pt x="134262" y="6535"/>
                  </a:lnTo>
                  <a:lnTo>
                    <a:pt x="90576" y="24976"/>
                  </a:lnTo>
                  <a:lnTo>
                    <a:pt x="53563" y="53578"/>
                  </a:lnTo>
                  <a:lnTo>
                    <a:pt x="24968" y="90593"/>
                  </a:lnTo>
                  <a:lnTo>
                    <a:pt x="6532" y="134276"/>
                  </a:lnTo>
                  <a:lnTo>
                    <a:pt x="0" y="182879"/>
                  </a:lnTo>
                  <a:lnTo>
                    <a:pt x="0" y="914400"/>
                  </a:lnTo>
                  <a:lnTo>
                    <a:pt x="6532" y="963003"/>
                  </a:lnTo>
                  <a:lnTo>
                    <a:pt x="24968" y="1006686"/>
                  </a:lnTo>
                  <a:lnTo>
                    <a:pt x="53563" y="1043701"/>
                  </a:lnTo>
                  <a:lnTo>
                    <a:pt x="90576" y="1072303"/>
                  </a:lnTo>
                  <a:lnTo>
                    <a:pt x="134262" y="1090744"/>
                  </a:lnTo>
                  <a:lnTo>
                    <a:pt x="182879" y="1097279"/>
                  </a:lnTo>
                  <a:lnTo>
                    <a:pt x="1476755" y="1097279"/>
                  </a:lnTo>
                  <a:lnTo>
                    <a:pt x="1525359" y="1090744"/>
                  </a:lnTo>
                  <a:lnTo>
                    <a:pt x="1569042" y="1072303"/>
                  </a:lnTo>
                  <a:lnTo>
                    <a:pt x="1606057" y="1043701"/>
                  </a:lnTo>
                  <a:lnTo>
                    <a:pt x="1634659" y="1006686"/>
                  </a:lnTo>
                  <a:lnTo>
                    <a:pt x="1653100" y="963003"/>
                  </a:lnTo>
                  <a:lnTo>
                    <a:pt x="1659636" y="914400"/>
                  </a:lnTo>
                  <a:lnTo>
                    <a:pt x="1659636" y="182879"/>
                  </a:lnTo>
                  <a:lnTo>
                    <a:pt x="1653100" y="134276"/>
                  </a:lnTo>
                  <a:lnTo>
                    <a:pt x="1634659" y="90593"/>
                  </a:lnTo>
                  <a:lnTo>
                    <a:pt x="1606057" y="53578"/>
                  </a:lnTo>
                  <a:lnTo>
                    <a:pt x="1569042" y="24976"/>
                  </a:lnTo>
                  <a:lnTo>
                    <a:pt x="1525359" y="6535"/>
                  </a:lnTo>
                  <a:lnTo>
                    <a:pt x="1476755" y="0"/>
                  </a:lnTo>
                  <a:close/>
                </a:path>
              </a:pathLst>
            </a:custGeom>
            <a:solidFill>
              <a:srgbClr val="4189B3"/>
            </a:solidFill>
          </p:spPr>
          <p:txBody>
            <a:bodyPr wrap="square" lIns="0" tIns="0" rIns="0" bIns="0" rtlCol="0"/>
            <a:lstStyle/>
            <a:p>
              <a:endParaRPr/>
            </a:p>
          </p:txBody>
        </p:sp>
        <p:sp>
          <p:nvSpPr>
            <p:cNvPr id="7" name="object 5">
              <a:extLst>
                <a:ext uri="{FF2B5EF4-FFF2-40B4-BE49-F238E27FC236}">
                  <a16:creationId xmlns:a16="http://schemas.microsoft.com/office/drawing/2014/main" id="{AD391C06-DEFD-4673-B713-0B78379E5CE5}"/>
                </a:ext>
              </a:extLst>
            </p:cNvPr>
            <p:cNvSpPr/>
            <p:nvPr/>
          </p:nvSpPr>
          <p:spPr>
            <a:xfrm>
              <a:off x="252222" y="1753361"/>
              <a:ext cx="1659889" cy="1097280"/>
            </a:xfrm>
            <a:custGeom>
              <a:avLst/>
              <a:gdLst/>
              <a:ahLst/>
              <a:cxnLst/>
              <a:rect l="l" t="t" r="r" b="b"/>
              <a:pathLst>
                <a:path w="1659889" h="1097280">
                  <a:moveTo>
                    <a:pt x="0" y="182879"/>
                  </a:moveTo>
                  <a:lnTo>
                    <a:pt x="6532" y="134276"/>
                  </a:lnTo>
                  <a:lnTo>
                    <a:pt x="24968" y="90593"/>
                  </a:lnTo>
                  <a:lnTo>
                    <a:pt x="53563" y="53578"/>
                  </a:lnTo>
                  <a:lnTo>
                    <a:pt x="90576" y="24976"/>
                  </a:lnTo>
                  <a:lnTo>
                    <a:pt x="134262" y="6535"/>
                  </a:lnTo>
                  <a:lnTo>
                    <a:pt x="182879" y="0"/>
                  </a:lnTo>
                  <a:lnTo>
                    <a:pt x="1476755" y="0"/>
                  </a:lnTo>
                  <a:lnTo>
                    <a:pt x="1525359" y="6535"/>
                  </a:lnTo>
                  <a:lnTo>
                    <a:pt x="1569042" y="24976"/>
                  </a:lnTo>
                  <a:lnTo>
                    <a:pt x="1606057" y="53578"/>
                  </a:lnTo>
                  <a:lnTo>
                    <a:pt x="1634659" y="90593"/>
                  </a:lnTo>
                  <a:lnTo>
                    <a:pt x="1653100" y="134276"/>
                  </a:lnTo>
                  <a:lnTo>
                    <a:pt x="1659636" y="182879"/>
                  </a:lnTo>
                  <a:lnTo>
                    <a:pt x="1659636" y="914400"/>
                  </a:lnTo>
                  <a:lnTo>
                    <a:pt x="1653100" y="963003"/>
                  </a:lnTo>
                  <a:lnTo>
                    <a:pt x="1634659" y="1006686"/>
                  </a:lnTo>
                  <a:lnTo>
                    <a:pt x="1606057" y="1043701"/>
                  </a:lnTo>
                  <a:lnTo>
                    <a:pt x="1569042" y="1072303"/>
                  </a:lnTo>
                  <a:lnTo>
                    <a:pt x="1525359" y="1090744"/>
                  </a:lnTo>
                  <a:lnTo>
                    <a:pt x="1476755" y="1097279"/>
                  </a:lnTo>
                  <a:lnTo>
                    <a:pt x="182879" y="1097279"/>
                  </a:lnTo>
                  <a:lnTo>
                    <a:pt x="134262" y="1090744"/>
                  </a:lnTo>
                  <a:lnTo>
                    <a:pt x="90576" y="1072303"/>
                  </a:lnTo>
                  <a:lnTo>
                    <a:pt x="53563" y="1043701"/>
                  </a:lnTo>
                  <a:lnTo>
                    <a:pt x="24968" y="1006686"/>
                  </a:lnTo>
                  <a:lnTo>
                    <a:pt x="6532" y="963003"/>
                  </a:lnTo>
                  <a:lnTo>
                    <a:pt x="0" y="914400"/>
                  </a:lnTo>
                  <a:lnTo>
                    <a:pt x="0" y="182879"/>
                  </a:lnTo>
                  <a:close/>
                </a:path>
              </a:pathLst>
            </a:custGeom>
            <a:ln w="19050">
              <a:solidFill>
                <a:srgbClr val="2C6383"/>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E8A9A854-08F4-441B-9550-B3596A594035}"/>
              </a:ext>
            </a:extLst>
          </p:cNvPr>
          <p:cNvSpPr txBox="1"/>
          <p:nvPr/>
        </p:nvSpPr>
        <p:spPr>
          <a:xfrm>
            <a:off x="2318363" y="1389614"/>
            <a:ext cx="744220" cy="1038860"/>
          </a:xfrm>
          <a:prstGeom prst="rect">
            <a:avLst/>
          </a:prstGeom>
        </p:spPr>
        <p:txBody>
          <a:bodyPr vert="horz" wrap="square" lIns="0" tIns="13335" rIns="0" bIns="0" rtlCol="0">
            <a:spAutoFit/>
          </a:bodyPr>
          <a:lstStyle/>
          <a:p>
            <a:pPr marL="55244" marR="5080" indent="-43180"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9017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9" name="object 7">
            <a:extLst>
              <a:ext uri="{FF2B5EF4-FFF2-40B4-BE49-F238E27FC236}">
                <a16:creationId xmlns:a16="http://schemas.microsoft.com/office/drawing/2014/main" id="{886AFBEA-B588-47A9-9DEE-81F71D45D97A}"/>
              </a:ext>
            </a:extLst>
          </p:cNvPr>
          <p:cNvGrpSpPr/>
          <p:nvPr/>
        </p:nvGrpSpPr>
        <p:grpSpPr>
          <a:xfrm>
            <a:off x="4110256" y="1651107"/>
            <a:ext cx="1413510" cy="551180"/>
            <a:chOff x="2501264" y="2037969"/>
            <a:chExt cx="1413510" cy="551180"/>
          </a:xfrm>
        </p:grpSpPr>
        <p:sp>
          <p:nvSpPr>
            <p:cNvPr id="10" name="object 8">
              <a:extLst>
                <a:ext uri="{FF2B5EF4-FFF2-40B4-BE49-F238E27FC236}">
                  <a16:creationId xmlns:a16="http://schemas.microsoft.com/office/drawing/2014/main" id="{569087A8-3AE2-42F2-BCE3-E93081906B01}"/>
                </a:ext>
              </a:extLst>
            </p:cNvPr>
            <p:cNvSpPr/>
            <p:nvPr/>
          </p:nvSpPr>
          <p:spPr>
            <a:xfrm>
              <a:off x="2510789" y="2047494"/>
              <a:ext cx="1394460" cy="532130"/>
            </a:xfrm>
            <a:custGeom>
              <a:avLst/>
              <a:gdLst/>
              <a:ahLst/>
              <a:cxnLst/>
              <a:rect l="l" t="t" r="r" b="b"/>
              <a:pathLst>
                <a:path w="1394460" h="532130">
                  <a:moveTo>
                    <a:pt x="1305814" y="0"/>
                  </a:moveTo>
                  <a:lnTo>
                    <a:pt x="88646" y="0"/>
                  </a:lnTo>
                  <a:lnTo>
                    <a:pt x="54167" y="6975"/>
                  </a:lnTo>
                  <a:lnTo>
                    <a:pt x="25987" y="25987"/>
                  </a:lnTo>
                  <a:lnTo>
                    <a:pt x="6975" y="54167"/>
                  </a:lnTo>
                  <a:lnTo>
                    <a:pt x="0" y="88645"/>
                  </a:lnTo>
                  <a:lnTo>
                    <a:pt x="0" y="443229"/>
                  </a:lnTo>
                  <a:lnTo>
                    <a:pt x="6975" y="477708"/>
                  </a:lnTo>
                  <a:lnTo>
                    <a:pt x="25987" y="505888"/>
                  </a:lnTo>
                  <a:lnTo>
                    <a:pt x="54167" y="524900"/>
                  </a:lnTo>
                  <a:lnTo>
                    <a:pt x="88646" y="531876"/>
                  </a:lnTo>
                  <a:lnTo>
                    <a:pt x="1305814" y="531876"/>
                  </a:lnTo>
                  <a:lnTo>
                    <a:pt x="1340292" y="524900"/>
                  </a:lnTo>
                  <a:lnTo>
                    <a:pt x="1368472" y="505888"/>
                  </a:lnTo>
                  <a:lnTo>
                    <a:pt x="1387484" y="477708"/>
                  </a:lnTo>
                  <a:lnTo>
                    <a:pt x="1394460" y="443229"/>
                  </a:lnTo>
                  <a:lnTo>
                    <a:pt x="1394460" y="88645"/>
                  </a:lnTo>
                  <a:lnTo>
                    <a:pt x="1387484" y="54167"/>
                  </a:lnTo>
                  <a:lnTo>
                    <a:pt x="1368472" y="25987"/>
                  </a:lnTo>
                  <a:lnTo>
                    <a:pt x="1340292" y="6975"/>
                  </a:lnTo>
                  <a:lnTo>
                    <a:pt x="1305814" y="0"/>
                  </a:lnTo>
                  <a:close/>
                </a:path>
              </a:pathLst>
            </a:custGeom>
            <a:solidFill>
              <a:srgbClr val="838383"/>
            </a:solidFill>
          </p:spPr>
          <p:txBody>
            <a:bodyPr wrap="square" lIns="0" tIns="0" rIns="0" bIns="0" rtlCol="0"/>
            <a:lstStyle/>
            <a:p>
              <a:endParaRPr/>
            </a:p>
          </p:txBody>
        </p:sp>
        <p:sp>
          <p:nvSpPr>
            <p:cNvPr id="11" name="object 9">
              <a:extLst>
                <a:ext uri="{FF2B5EF4-FFF2-40B4-BE49-F238E27FC236}">
                  <a16:creationId xmlns:a16="http://schemas.microsoft.com/office/drawing/2014/main" id="{3F1B0058-E05F-4974-9B47-015A002D6D25}"/>
                </a:ext>
              </a:extLst>
            </p:cNvPr>
            <p:cNvSpPr/>
            <p:nvPr/>
          </p:nvSpPr>
          <p:spPr>
            <a:xfrm>
              <a:off x="2510789" y="2047494"/>
              <a:ext cx="1394460" cy="532130"/>
            </a:xfrm>
            <a:custGeom>
              <a:avLst/>
              <a:gdLst/>
              <a:ahLst/>
              <a:cxnLst/>
              <a:rect l="l" t="t" r="r" b="b"/>
              <a:pathLst>
                <a:path w="1394460" h="532130">
                  <a:moveTo>
                    <a:pt x="0" y="88645"/>
                  </a:moveTo>
                  <a:lnTo>
                    <a:pt x="6975" y="54167"/>
                  </a:lnTo>
                  <a:lnTo>
                    <a:pt x="25987" y="25987"/>
                  </a:lnTo>
                  <a:lnTo>
                    <a:pt x="54167" y="6975"/>
                  </a:lnTo>
                  <a:lnTo>
                    <a:pt x="88646" y="0"/>
                  </a:lnTo>
                  <a:lnTo>
                    <a:pt x="1305814" y="0"/>
                  </a:lnTo>
                  <a:lnTo>
                    <a:pt x="1340292" y="6975"/>
                  </a:lnTo>
                  <a:lnTo>
                    <a:pt x="1368472" y="25987"/>
                  </a:lnTo>
                  <a:lnTo>
                    <a:pt x="1387484" y="54167"/>
                  </a:lnTo>
                  <a:lnTo>
                    <a:pt x="1394460" y="88645"/>
                  </a:lnTo>
                  <a:lnTo>
                    <a:pt x="1394460" y="443229"/>
                  </a:lnTo>
                  <a:lnTo>
                    <a:pt x="1387484" y="477708"/>
                  </a:lnTo>
                  <a:lnTo>
                    <a:pt x="1368472" y="505888"/>
                  </a:lnTo>
                  <a:lnTo>
                    <a:pt x="1340292" y="524900"/>
                  </a:lnTo>
                  <a:lnTo>
                    <a:pt x="1305814" y="531876"/>
                  </a:lnTo>
                  <a:lnTo>
                    <a:pt x="88646" y="531876"/>
                  </a:lnTo>
                  <a:lnTo>
                    <a:pt x="54167" y="524900"/>
                  </a:lnTo>
                  <a:lnTo>
                    <a:pt x="25987" y="505888"/>
                  </a:lnTo>
                  <a:lnTo>
                    <a:pt x="6975" y="477708"/>
                  </a:lnTo>
                  <a:lnTo>
                    <a:pt x="0" y="443229"/>
                  </a:lnTo>
                  <a:lnTo>
                    <a:pt x="0" y="88645"/>
                  </a:lnTo>
                  <a:close/>
                </a:path>
              </a:pathLst>
            </a:custGeom>
            <a:ln w="19049">
              <a:solidFill>
                <a:srgbClr val="5F5F5F"/>
              </a:solidFill>
            </a:ln>
          </p:spPr>
          <p:txBody>
            <a:bodyPr wrap="square" lIns="0" tIns="0" rIns="0" bIns="0" rtlCol="0"/>
            <a:lstStyle/>
            <a:p>
              <a:endParaRPr/>
            </a:p>
          </p:txBody>
        </p:sp>
      </p:grpSp>
      <p:sp>
        <p:nvSpPr>
          <p:cNvPr id="12" name="object 10">
            <a:extLst>
              <a:ext uri="{FF2B5EF4-FFF2-40B4-BE49-F238E27FC236}">
                <a16:creationId xmlns:a16="http://schemas.microsoft.com/office/drawing/2014/main" id="{A8A41958-43E3-4A84-B28D-D56E03D5C1AB}"/>
              </a:ext>
            </a:extLst>
          </p:cNvPr>
          <p:cNvSpPr txBox="1"/>
          <p:nvPr/>
        </p:nvSpPr>
        <p:spPr>
          <a:xfrm>
            <a:off x="4514752" y="1780088"/>
            <a:ext cx="602615" cy="280035"/>
          </a:xfrm>
          <a:prstGeom prst="rect">
            <a:avLst/>
          </a:prstGeom>
        </p:spPr>
        <p:txBody>
          <a:bodyPr vert="horz" wrap="square" lIns="0" tIns="15240" rIns="0" bIns="0" rtlCol="0">
            <a:spAutoFit/>
          </a:bodyPr>
          <a:lstStyle/>
          <a:p>
            <a:pPr marL="12700">
              <a:lnSpc>
                <a:spcPct val="100000"/>
              </a:lnSpc>
              <a:spcBef>
                <a:spcPts val="120"/>
              </a:spcBef>
            </a:pPr>
            <a:r>
              <a:rPr sz="1650" spc="5" dirty="0">
                <a:solidFill>
                  <a:srgbClr val="FFFFFF"/>
                </a:solidFill>
                <a:latin typeface="Arial"/>
                <a:cs typeface="Arial"/>
              </a:rPr>
              <a:t>Li</a:t>
            </a:r>
            <a:r>
              <a:rPr sz="1650" dirty="0">
                <a:solidFill>
                  <a:srgbClr val="FFFFFF"/>
                </a:solidFill>
                <a:latin typeface="Arial"/>
                <a:cs typeface="Arial"/>
              </a:rPr>
              <a:t>n</a:t>
            </a:r>
            <a:r>
              <a:rPr sz="1650" spc="5" dirty="0">
                <a:solidFill>
                  <a:srgbClr val="FFFFFF"/>
                </a:solidFill>
                <a:latin typeface="Arial"/>
                <a:cs typeface="Arial"/>
              </a:rPr>
              <a:t>ker</a:t>
            </a:r>
            <a:endParaRPr sz="1650">
              <a:latin typeface="Arial"/>
              <a:cs typeface="Arial"/>
            </a:endParaRPr>
          </a:p>
        </p:txBody>
      </p:sp>
      <p:grpSp>
        <p:nvGrpSpPr>
          <p:cNvPr id="14" name="object 11">
            <a:extLst>
              <a:ext uri="{FF2B5EF4-FFF2-40B4-BE49-F238E27FC236}">
                <a16:creationId xmlns:a16="http://schemas.microsoft.com/office/drawing/2014/main" id="{423B253F-E20F-4A5F-807B-7860751E5D08}"/>
              </a:ext>
            </a:extLst>
          </p:cNvPr>
          <p:cNvGrpSpPr/>
          <p:nvPr/>
        </p:nvGrpSpPr>
        <p:grpSpPr>
          <a:xfrm>
            <a:off x="3820277" y="2894135"/>
            <a:ext cx="2883535" cy="643890"/>
            <a:chOff x="2211285" y="3280997"/>
            <a:chExt cx="2883535" cy="643890"/>
          </a:xfrm>
        </p:grpSpPr>
        <p:sp>
          <p:nvSpPr>
            <p:cNvPr id="15" name="object 12">
              <a:extLst>
                <a:ext uri="{FF2B5EF4-FFF2-40B4-BE49-F238E27FC236}">
                  <a16:creationId xmlns:a16="http://schemas.microsoft.com/office/drawing/2014/main" id="{85FF4685-50D0-4EF2-B635-D48CC9E8C230}"/>
                </a:ext>
              </a:extLst>
            </p:cNvPr>
            <p:cNvSpPr/>
            <p:nvPr/>
          </p:nvSpPr>
          <p:spPr>
            <a:xfrm>
              <a:off x="2211285" y="3280997"/>
              <a:ext cx="2883484" cy="643465"/>
            </a:xfrm>
            <a:prstGeom prst="rect">
              <a:avLst/>
            </a:prstGeom>
            <a:blipFill>
              <a:blip r:embed="rId2"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id="{F55387F3-B936-4C67-B33B-33F7C773D53A}"/>
                </a:ext>
              </a:extLst>
            </p:cNvPr>
            <p:cNvSpPr/>
            <p:nvPr/>
          </p:nvSpPr>
          <p:spPr>
            <a:xfrm>
              <a:off x="2292096" y="3332987"/>
              <a:ext cx="2726436" cy="530351"/>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B9B4DC42-EAB0-474F-9A6A-683DE8ADBB10}"/>
                </a:ext>
              </a:extLst>
            </p:cNvPr>
            <p:cNvSpPr/>
            <p:nvPr/>
          </p:nvSpPr>
          <p:spPr>
            <a:xfrm>
              <a:off x="2292096" y="3332987"/>
              <a:ext cx="2726690" cy="530860"/>
            </a:xfrm>
            <a:custGeom>
              <a:avLst/>
              <a:gdLst/>
              <a:ahLst/>
              <a:cxnLst/>
              <a:rect l="l" t="t" r="r" b="b"/>
              <a:pathLst>
                <a:path w="2726690" h="530860">
                  <a:moveTo>
                    <a:pt x="0" y="88391"/>
                  </a:moveTo>
                  <a:lnTo>
                    <a:pt x="6953" y="54006"/>
                  </a:lnTo>
                  <a:lnTo>
                    <a:pt x="25908" y="25908"/>
                  </a:lnTo>
                  <a:lnTo>
                    <a:pt x="54006" y="6953"/>
                  </a:lnTo>
                  <a:lnTo>
                    <a:pt x="88392" y="0"/>
                  </a:lnTo>
                  <a:lnTo>
                    <a:pt x="2638044" y="0"/>
                  </a:lnTo>
                  <a:lnTo>
                    <a:pt x="2672429" y="6953"/>
                  </a:lnTo>
                  <a:lnTo>
                    <a:pt x="2700528" y="25908"/>
                  </a:lnTo>
                  <a:lnTo>
                    <a:pt x="2719482" y="54006"/>
                  </a:lnTo>
                  <a:lnTo>
                    <a:pt x="2726436" y="88391"/>
                  </a:lnTo>
                  <a:lnTo>
                    <a:pt x="2726436" y="441960"/>
                  </a:lnTo>
                  <a:lnTo>
                    <a:pt x="2719482" y="476345"/>
                  </a:lnTo>
                  <a:lnTo>
                    <a:pt x="2700528" y="504444"/>
                  </a:lnTo>
                  <a:lnTo>
                    <a:pt x="2672429" y="523398"/>
                  </a:lnTo>
                  <a:lnTo>
                    <a:pt x="2638044" y="530351"/>
                  </a:lnTo>
                  <a:lnTo>
                    <a:pt x="88392" y="530351"/>
                  </a:lnTo>
                  <a:lnTo>
                    <a:pt x="54006" y="523398"/>
                  </a:lnTo>
                  <a:lnTo>
                    <a:pt x="25907" y="504444"/>
                  </a:lnTo>
                  <a:lnTo>
                    <a:pt x="6953" y="476345"/>
                  </a:lnTo>
                  <a:lnTo>
                    <a:pt x="0" y="441960"/>
                  </a:lnTo>
                  <a:lnTo>
                    <a:pt x="0" y="88391"/>
                  </a:lnTo>
                  <a:close/>
                </a:path>
              </a:pathLst>
            </a:custGeom>
            <a:ln w="12700">
              <a:solidFill>
                <a:srgbClr val="DF5227"/>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3052CD4F-9088-4750-99B1-2DC825EC3158}"/>
              </a:ext>
            </a:extLst>
          </p:cNvPr>
          <p:cNvSpPr txBox="1"/>
          <p:nvPr/>
        </p:nvSpPr>
        <p:spPr>
          <a:xfrm>
            <a:off x="4521737" y="3067284"/>
            <a:ext cx="1484630" cy="280035"/>
          </a:xfrm>
          <a:prstGeom prst="rect">
            <a:avLst/>
          </a:prstGeom>
        </p:spPr>
        <p:txBody>
          <a:bodyPr vert="horz" wrap="square" lIns="0" tIns="14604" rIns="0" bIns="0" rtlCol="0">
            <a:spAutoFit/>
          </a:bodyPr>
          <a:lstStyle/>
          <a:p>
            <a:pPr marL="12700">
              <a:lnSpc>
                <a:spcPct val="100000"/>
              </a:lnSpc>
              <a:spcBef>
                <a:spcPts val="114"/>
              </a:spcBef>
            </a:pPr>
            <a:r>
              <a:rPr sz="1650" spc="5" dirty="0">
                <a:latin typeface="Arial"/>
                <a:cs typeface="Arial"/>
              </a:rPr>
              <a:t>Oligonucleotide</a:t>
            </a:r>
            <a:endParaRPr sz="1650">
              <a:latin typeface="Arial"/>
              <a:cs typeface="Arial"/>
            </a:endParaRPr>
          </a:p>
        </p:txBody>
      </p:sp>
      <p:grpSp>
        <p:nvGrpSpPr>
          <p:cNvPr id="19" name="object 16">
            <a:extLst>
              <a:ext uri="{FF2B5EF4-FFF2-40B4-BE49-F238E27FC236}">
                <a16:creationId xmlns:a16="http://schemas.microsoft.com/office/drawing/2014/main" id="{F534A592-86C9-4A94-A9F8-3B882B1F3D56}"/>
              </a:ext>
            </a:extLst>
          </p:cNvPr>
          <p:cNvGrpSpPr/>
          <p:nvPr/>
        </p:nvGrpSpPr>
        <p:grpSpPr>
          <a:xfrm>
            <a:off x="3513737" y="1908027"/>
            <a:ext cx="5551805" cy="1993264"/>
            <a:chOff x="1904745" y="2294889"/>
            <a:chExt cx="5551805" cy="1993264"/>
          </a:xfrm>
        </p:grpSpPr>
        <p:sp>
          <p:nvSpPr>
            <p:cNvPr id="20" name="object 17">
              <a:extLst>
                <a:ext uri="{FF2B5EF4-FFF2-40B4-BE49-F238E27FC236}">
                  <a16:creationId xmlns:a16="http://schemas.microsoft.com/office/drawing/2014/main" id="{11DF68BD-F231-4B14-8992-2F92126E31A1}"/>
                </a:ext>
              </a:extLst>
            </p:cNvPr>
            <p:cNvSpPr/>
            <p:nvPr/>
          </p:nvSpPr>
          <p:spPr>
            <a:xfrm>
              <a:off x="1911095" y="2301239"/>
              <a:ext cx="2221230" cy="1297305"/>
            </a:xfrm>
            <a:custGeom>
              <a:avLst/>
              <a:gdLst/>
              <a:ahLst/>
              <a:cxnLst/>
              <a:rect l="l" t="t" r="r" b="b"/>
              <a:pathLst>
                <a:path w="2221229" h="1297304">
                  <a:moveTo>
                    <a:pt x="0" y="0"/>
                  </a:moveTo>
                  <a:lnTo>
                    <a:pt x="74236" y="229"/>
                  </a:lnTo>
                  <a:lnTo>
                    <a:pt x="144309" y="865"/>
                  </a:lnTo>
                  <a:lnTo>
                    <a:pt x="206057" y="1825"/>
                  </a:lnTo>
                  <a:lnTo>
                    <a:pt x="255317" y="3029"/>
                  </a:lnTo>
                  <a:lnTo>
                    <a:pt x="299720" y="5842"/>
                  </a:lnTo>
                  <a:lnTo>
                    <a:pt x="311505" y="7288"/>
                  </a:lnTo>
                  <a:lnTo>
                    <a:pt x="344090" y="8654"/>
                  </a:lnTo>
                  <a:lnTo>
                    <a:pt x="393319" y="9858"/>
                  </a:lnTo>
                  <a:lnTo>
                    <a:pt x="455036" y="10818"/>
                  </a:lnTo>
                  <a:lnTo>
                    <a:pt x="525086" y="11454"/>
                  </a:lnTo>
                  <a:lnTo>
                    <a:pt x="599313" y="11684"/>
                  </a:lnTo>
                </a:path>
                <a:path w="2221229" h="1297304">
                  <a:moveTo>
                    <a:pt x="1992376" y="10668"/>
                  </a:moveTo>
                  <a:lnTo>
                    <a:pt x="2030319" y="16406"/>
                  </a:lnTo>
                  <a:lnTo>
                    <a:pt x="2067321" y="32740"/>
                  </a:lnTo>
                  <a:lnTo>
                    <a:pt x="2102442" y="58344"/>
                  </a:lnTo>
                  <a:lnTo>
                    <a:pt x="2134741" y="91895"/>
                  </a:lnTo>
                  <a:lnTo>
                    <a:pt x="2163277" y="132067"/>
                  </a:lnTo>
                  <a:lnTo>
                    <a:pt x="2187109" y="177536"/>
                  </a:lnTo>
                  <a:lnTo>
                    <a:pt x="2205296" y="226979"/>
                  </a:lnTo>
                  <a:lnTo>
                    <a:pt x="2216899" y="279070"/>
                  </a:lnTo>
                  <a:lnTo>
                    <a:pt x="2220976" y="332486"/>
                  </a:lnTo>
                  <a:lnTo>
                    <a:pt x="2218319" y="352587"/>
                  </a:lnTo>
                  <a:lnTo>
                    <a:pt x="2197744" y="392512"/>
                  </a:lnTo>
                  <a:lnTo>
                    <a:pt x="2158315" y="431599"/>
                  </a:lnTo>
                  <a:lnTo>
                    <a:pt x="2101827" y="469288"/>
                  </a:lnTo>
                  <a:lnTo>
                    <a:pt x="2067748" y="487435"/>
                  </a:lnTo>
                  <a:lnTo>
                    <a:pt x="2030077" y="505023"/>
                  </a:lnTo>
                  <a:lnTo>
                    <a:pt x="1989039" y="521982"/>
                  </a:lnTo>
                  <a:lnTo>
                    <a:pt x="1944859" y="538243"/>
                  </a:lnTo>
                  <a:lnTo>
                    <a:pt x="1897761" y="553735"/>
                  </a:lnTo>
                  <a:lnTo>
                    <a:pt x="1847969" y="568390"/>
                  </a:lnTo>
                  <a:lnTo>
                    <a:pt x="1795708" y="582137"/>
                  </a:lnTo>
                  <a:lnTo>
                    <a:pt x="1741203" y="594905"/>
                  </a:lnTo>
                  <a:lnTo>
                    <a:pt x="1684678" y="606627"/>
                  </a:lnTo>
                  <a:lnTo>
                    <a:pt x="1626357" y="617231"/>
                  </a:lnTo>
                  <a:lnTo>
                    <a:pt x="1566465" y="626647"/>
                  </a:lnTo>
                  <a:lnTo>
                    <a:pt x="1505226" y="634807"/>
                  </a:lnTo>
                  <a:lnTo>
                    <a:pt x="1442865" y="641639"/>
                  </a:lnTo>
                  <a:lnTo>
                    <a:pt x="1379606" y="647075"/>
                  </a:lnTo>
                  <a:lnTo>
                    <a:pt x="1315674" y="651044"/>
                  </a:lnTo>
                  <a:lnTo>
                    <a:pt x="1251293" y="653477"/>
                  </a:lnTo>
                  <a:lnTo>
                    <a:pt x="1186688" y="654304"/>
                  </a:lnTo>
                  <a:lnTo>
                    <a:pt x="1122082" y="655129"/>
                  </a:lnTo>
                  <a:lnTo>
                    <a:pt x="1057701" y="657558"/>
                  </a:lnTo>
                  <a:lnTo>
                    <a:pt x="993769" y="661521"/>
                  </a:lnTo>
                  <a:lnTo>
                    <a:pt x="930510" y="666948"/>
                  </a:lnTo>
                  <a:lnTo>
                    <a:pt x="868149" y="673771"/>
                  </a:lnTo>
                  <a:lnTo>
                    <a:pt x="806910" y="681918"/>
                  </a:lnTo>
                  <a:lnTo>
                    <a:pt x="747018" y="691321"/>
                  </a:lnTo>
                  <a:lnTo>
                    <a:pt x="688697" y="701910"/>
                  </a:lnTo>
                  <a:lnTo>
                    <a:pt x="632172" y="713614"/>
                  </a:lnTo>
                  <a:lnTo>
                    <a:pt x="577667" y="726366"/>
                  </a:lnTo>
                  <a:lnTo>
                    <a:pt x="525406" y="740094"/>
                  </a:lnTo>
                  <a:lnTo>
                    <a:pt x="475614" y="754729"/>
                  </a:lnTo>
                  <a:lnTo>
                    <a:pt x="428516" y="770201"/>
                  </a:lnTo>
                  <a:lnTo>
                    <a:pt x="384336" y="786441"/>
                  </a:lnTo>
                  <a:lnTo>
                    <a:pt x="343298" y="803380"/>
                  </a:lnTo>
                  <a:lnTo>
                    <a:pt x="305627" y="820946"/>
                  </a:lnTo>
                  <a:lnTo>
                    <a:pt x="271548" y="839072"/>
                  </a:lnTo>
                  <a:lnTo>
                    <a:pt x="215060" y="876720"/>
                  </a:lnTo>
                  <a:lnTo>
                    <a:pt x="175631" y="915767"/>
                  </a:lnTo>
                  <a:lnTo>
                    <a:pt x="155056" y="955655"/>
                  </a:lnTo>
                  <a:lnTo>
                    <a:pt x="152400" y="975740"/>
                  </a:lnTo>
                  <a:lnTo>
                    <a:pt x="156476" y="1029110"/>
                  </a:lnTo>
                  <a:lnTo>
                    <a:pt x="168079" y="1081148"/>
                  </a:lnTo>
                  <a:lnTo>
                    <a:pt x="186266" y="1130535"/>
                  </a:lnTo>
                  <a:lnTo>
                    <a:pt x="210098" y="1175948"/>
                  </a:lnTo>
                  <a:lnTo>
                    <a:pt x="238634" y="1216068"/>
                  </a:lnTo>
                  <a:lnTo>
                    <a:pt x="270933" y="1249571"/>
                  </a:lnTo>
                  <a:lnTo>
                    <a:pt x="306054" y="1275138"/>
                  </a:lnTo>
                  <a:lnTo>
                    <a:pt x="343056" y="1291448"/>
                  </a:lnTo>
                  <a:lnTo>
                    <a:pt x="381000" y="1297177"/>
                  </a:lnTo>
                </a:path>
              </a:pathLst>
            </a:custGeom>
            <a:ln w="12700">
              <a:solidFill>
                <a:srgbClr val="4189B3"/>
              </a:solidFill>
            </a:ln>
          </p:spPr>
          <p:txBody>
            <a:bodyPr wrap="square" lIns="0" tIns="0" rIns="0" bIns="0" rtlCol="0"/>
            <a:lstStyle/>
            <a:p>
              <a:endParaRPr/>
            </a:p>
          </p:txBody>
        </p:sp>
        <p:sp>
          <p:nvSpPr>
            <p:cNvPr id="21" name="object 18">
              <a:extLst>
                <a:ext uri="{FF2B5EF4-FFF2-40B4-BE49-F238E27FC236}">
                  <a16:creationId xmlns:a16="http://schemas.microsoft.com/office/drawing/2014/main" id="{2295FC30-162C-4E58-85E8-80D312B30613}"/>
                </a:ext>
              </a:extLst>
            </p:cNvPr>
            <p:cNvSpPr/>
            <p:nvPr/>
          </p:nvSpPr>
          <p:spPr>
            <a:xfrm>
              <a:off x="5653277" y="3746753"/>
              <a:ext cx="1793875" cy="532130"/>
            </a:xfrm>
            <a:custGeom>
              <a:avLst/>
              <a:gdLst/>
              <a:ahLst/>
              <a:cxnLst/>
              <a:rect l="l" t="t" r="r" b="b"/>
              <a:pathLst>
                <a:path w="1793875" h="532129">
                  <a:moveTo>
                    <a:pt x="1705102" y="0"/>
                  </a:moveTo>
                  <a:lnTo>
                    <a:pt x="88646" y="0"/>
                  </a:lnTo>
                  <a:lnTo>
                    <a:pt x="54167" y="6975"/>
                  </a:lnTo>
                  <a:lnTo>
                    <a:pt x="25987" y="25987"/>
                  </a:lnTo>
                  <a:lnTo>
                    <a:pt x="6975" y="54167"/>
                  </a:lnTo>
                  <a:lnTo>
                    <a:pt x="0" y="88646"/>
                  </a:lnTo>
                  <a:lnTo>
                    <a:pt x="0" y="443230"/>
                  </a:lnTo>
                  <a:lnTo>
                    <a:pt x="6975" y="477708"/>
                  </a:lnTo>
                  <a:lnTo>
                    <a:pt x="25987" y="505888"/>
                  </a:lnTo>
                  <a:lnTo>
                    <a:pt x="54167" y="524900"/>
                  </a:lnTo>
                  <a:lnTo>
                    <a:pt x="88646" y="531876"/>
                  </a:lnTo>
                  <a:lnTo>
                    <a:pt x="1705102" y="531876"/>
                  </a:lnTo>
                  <a:lnTo>
                    <a:pt x="1739580" y="524900"/>
                  </a:lnTo>
                  <a:lnTo>
                    <a:pt x="1767760" y="505888"/>
                  </a:lnTo>
                  <a:lnTo>
                    <a:pt x="1786772" y="477708"/>
                  </a:lnTo>
                  <a:lnTo>
                    <a:pt x="1793748" y="443230"/>
                  </a:lnTo>
                  <a:lnTo>
                    <a:pt x="1793748" y="88646"/>
                  </a:lnTo>
                  <a:lnTo>
                    <a:pt x="1786772" y="54167"/>
                  </a:lnTo>
                  <a:lnTo>
                    <a:pt x="1767760" y="25987"/>
                  </a:lnTo>
                  <a:lnTo>
                    <a:pt x="1739580" y="6975"/>
                  </a:lnTo>
                  <a:lnTo>
                    <a:pt x="1705102" y="0"/>
                  </a:lnTo>
                  <a:close/>
                </a:path>
              </a:pathLst>
            </a:custGeom>
            <a:solidFill>
              <a:srgbClr val="838383"/>
            </a:solidFill>
          </p:spPr>
          <p:txBody>
            <a:bodyPr wrap="square" lIns="0" tIns="0" rIns="0" bIns="0" rtlCol="0"/>
            <a:lstStyle/>
            <a:p>
              <a:endParaRPr/>
            </a:p>
          </p:txBody>
        </p:sp>
        <p:sp>
          <p:nvSpPr>
            <p:cNvPr id="22" name="object 19">
              <a:extLst>
                <a:ext uri="{FF2B5EF4-FFF2-40B4-BE49-F238E27FC236}">
                  <a16:creationId xmlns:a16="http://schemas.microsoft.com/office/drawing/2014/main" id="{766224D1-D948-4816-9B40-4DA7F7FEF1F2}"/>
                </a:ext>
              </a:extLst>
            </p:cNvPr>
            <p:cNvSpPr/>
            <p:nvPr/>
          </p:nvSpPr>
          <p:spPr>
            <a:xfrm>
              <a:off x="5653277" y="3746753"/>
              <a:ext cx="1793875" cy="532130"/>
            </a:xfrm>
            <a:custGeom>
              <a:avLst/>
              <a:gdLst/>
              <a:ahLst/>
              <a:cxnLst/>
              <a:rect l="l" t="t" r="r" b="b"/>
              <a:pathLst>
                <a:path w="1793875" h="532129">
                  <a:moveTo>
                    <a:pt x="0" y="88646"/>
                  </a:moveTo>
                  <a:lnTo>
                    <a:pt x="6975" y="54167"/>
                  </a:lnTo>
                  <a:lnTo>
                    <a:pt x="25987" y="25987"/>
                  </a:lnTo>
                  <a:lnTo>
                    <a:pt x="54167" y="6975"/>
                  </a:lnTo>
                  <a:lnTo>
                    <a:pt x="88646" y="0"/>
                  </a:lnTo>
                  <a:lnTo>
                    <a:pt x="1705102" y="0"/>
                  </a:lnTo>
                  <a:lnTo>
                    <a:pt x="1739580" y="6975"/>
                  </a:lnTo>
                  <a:lnTo>
                    <a:pt x="1767760" y="25987"/>
                  </a:lnTo>
                  <a:lnTo>
                    <a:pt x="1786772" y="54167"/>
                  </a:lnTo>
                  <a:lnTo>
                    <a:pt x="1793748" y="88646"/>
                  </a:lnTo>
                  <a:lnTo>
                    <a:pt x="1793748" y="443230"/>
                  </a:lnTo>
                  <a:lnTo>
                    <a:pt x="1786772" y="477708"/>
                  </a:lnTo>
                  <a:lnTo>
                    <a:pt x="1767760" y="505888"/>
                  </a:lnTo>
                  <a:lnTo>
                    <a:pt x="1739580" y="524900"/>
                  </a:lnTo>
                  <a:lnTo>
                    <a:pt x="1705102" y="531876"/>
                  </a:lnTo>
                  <a:lnTo>
                    <a:pt x="88646" y="531876"/>
                  </a:lnTo>
                  <a:lnTo>
                    <a:pt x="54167" y="524900"/>
                  </a:lnTo>
                  <a:lnTo>
                    <a:pt x="25987" y="505888"/>
                  </a:lnTo>
                  <a:lnTo>
                    <a:pt x="6975" y="477708"/>
                  </a:lnTo>
                  <a:lnTo>
                    <a:pt x="0" y="443230"/>
                  </a:lnTo>
                  <a:lnTo>
                    <a:pt x="0" y="88646"/>
                  </a:lnTo>
                  <a:close/>
                </a:path>
              </a:pathLst>
            </a:custGeom>
            <a:ln w="19050">
              <a:solidFill>
                <a:srgbClr val="5F5F5F"/>
              </a:solidFill>
            </a:ln>
          </p:spPr>
          <p:txBody>
            <a:bodyPr wrap="square" lIns="0" tIns="0" rIns="0" bIns="0" rtlCol="0"/>
            <a:lstStyle/>
            <a:p>
              <a:endParaRPr/>
            </a:p>
          </p:txBody>
        </p:sp>
      </p:grpSp>
      <p:sp>
        <p:nvSpPr>
          <p:cNvPr id="23" name="object 20">
            <a:extLst>
              <a:ext uri="{FF2B5EF4-FFF2-40B4-BE49-F238E27FC236}">
                <a16:creationId xmlns:a16="http://schemas.microsoft.com/office/drawing/2014/main" id="{09164998-8FA1-4652-9748-EF7CD161208D}"/>
              </a:ext>
            </a:extLst>
          </p:cNvPr>
          <p:cNvSpPr txBox="1"/>
          <p:nvPr/>
        </p:nvSpPr>
        <p:spPr>
          <a:xfrm>
            <a:off x="7858407" y="3480288"/>
            <a:ext cx="602615" cy="280035"/>
          </a:xfrm>
          <a:prstGeom prst="rect">
            <a:avLst/>
          </a:prstGeom>
        </p:spPr>
        <p:txBody>
          <a:bodyPr vert="horz" wrap="square" lIns="0" tIns="14604" rIns="0" bIns="0" rtlCol="0">
            <a:spAutoFit/>
          </a:bodyPr>
          <a:lstStyle/>
          <a:p>
            <a:pPr marL="12700">
              <a:lnSpc>
                <a:spcPct val="100000"/>
              </a:lnSpc>
              <a:spcBef>
                <a:spcPts val="114"/>
              </a:spcBef>
            </a:pPr>
            <a:r>
              <a:rPr sz="1650" spc="5" dirty="0">
                <a:solidFill>
                  <a:srgbClr val="FFFFFF"/>
                </a:solidFill>
                <a:latin typeface="Arial"/>
                <a:cs typeface="Arial"/>
              </a:rPr>
              <a:t>Li</a:t>
            </a:r>
            <a:r>
              <a:rPr sz="1650" dirty="0">
                <a:solidFill>
                  <a:srgbClr val="FFFFFF"/>
                </a:solidFill>
                <a:latin typeface="Arial"/>
                <a:cs typeface="Arial"/>
              </a:rPr>
              <a:t>n</a:t>
            </a:r>
            <a:r>
              <a:rPr sz="1650" spc="10" dirty="0">
                <a:solidFill>
                  <a:srgbClr val="FFFFFF"/>
                </a:solidFill>
                <a:latin typeface="Arial"/>
                <a:cs typeface="Arial"/>
              </a:rPr>
              <a:t>k</a:t>
            </a:r>
            <a:r>
              <a:rPr sz="1650" spc="5" dirty="0">
                <a:solidFill>
                  <a:srgbClr val="FFFFFF"/>
                </a:solidFill>
                <a:latin typeface="Arial"/>
                <a:cs typeface="Arial"/>
              </a:rPr>
              <a:t>er</a:t>
            </a:r>
            <a:endParaRPr sz="1650">
              <a:latin typeface="Arial"/>
              <a:cs typeface="Arial"/>
            </a:endParaRPr>
          </a:p>
        </p:txBody>
      </p:sp>
      <p:grpSp>
        <p:nvGrpSpPr>
          <p:cNvPr id="24" name="object 21">
            <a:extLst>
              <a:ext uri="{FF2B5EF4-FFF2-40B4-BE49-F238E27FC236}">
                <a16:creationId xmlns:a16="http://schemas.microsoft.com/office/drawing/2014/main" id="{5A43D4E7-6B37-4C9A-BB4B-16B51C9405AF}"/>
              </a:ext>
            </a:extLst>
          </p:cNvPr>
          <p:cNvGrpSpPr/>
          <p:nvPr/>
        </p:nvGrpSpPr>
        <p:grpSpPr>
          <a:xfrm>
            <a:off x="6621174" y="3204952"/>
            <a:ext cx="4049395" cy="2426335"/>
            <a:chOff x="5012182" y="3591814"/>
            <a:chExt cx="4049395" cy="2426335"/>
          </a:xfrm>
        </p:grpSpPr>
        <p:sp>
          <p:nvSpPr>
            <p:cNvPr id="25" name="object 22">
              <a:extLst>
                <a:ext uri="{FF2B5EF4-FFF2-40B4-BE49-F238E27FC236}">
                  <a16:creationId xmlns:a16="http://schemas.microsoft.com/office/drawing/2014/main" id="{5BE22A6E-6B44-4325-AE39-706A670A9488}"/>
                </a:ext>
              </a:extLst>
            </p:cNvPr>
            <p:cNvSpPr/>
            <p:nvPr/>
          </p:nvSpPr>
          <p:spPr>
            <a:xfrm>
              <a:off x="5018532" y="3598164"/>
              <a:ext cx="634365" cy="413384"/>
            </a:xfrm>
            <a:custGeom>
              <a:avLst/>
              <a:gdLst/>
              <a:ahLst/>
              <a:cxnLst/>
              <a:rect l="l" t="t" r="r" b="b"/>
              <a:pathLst>
                <a:path w="634364" h="413385">
                  <a:moveTo>
                    <a:pt x="0" y="0"/>
                  </a:moveTo>
                  <a:lnTo>
                    <a:pt x="52614" y="3682"/>
                  </a:lnTo>
                  <a:lnTo>
                    <a:pt x="103924" y="14161"/>
                  </a:lnTo>
                  <a:lnTo>
                    <a:pt x="152625" y="30588"/>
                  </a:lnTo>
                  <a:lnTo>
                    <a:pt x="197413" y="52110"/>
                  </a:lnTo>
                  <a:lnTo>
                    <a:pt x="236983" y="77876"/>
                  </a:lnTo>
                  <a:lnTo>
                    <a:pt x="270030" y="107037"/>
                  </a:lnTo>
                  <a:lnTo>
                    <a:pt x="295250" y="138741"/>
                  </a:lnTo>
                  <a:lnTo>
                    <a:pt x="316991" y="206375"/>
                  </a:lnTo>
                  <a:lnTo>
                    <a:pt x="322644" y="240650"/>
                  </a:lnTo>
                  <a:lnTo>
                    <a:pt x="338734" y="274075"/>
                  </a:lnTo>
                  <a:lnTo>
                    <a:pt x="363958" y="305801"/>
                  </a:lnTo>
                  <a:lnTo>
                    <a:pt x="397012" y="334978"/>
                  </a:lnTo>
                  <a:lnTo>
                    <a:pt x="436592" y="360755"/>
                  </a:lnTo>
                  <a:lnTo>
                    <a:pt x="481395" y="382284"/>
                  </a:lnTo>
                  <a:lnTo>
                    <a:pt x="530119" y="398713"/>
                  </a:lnTo>
                  <a:lnTo>
                    <a:pt x="581458" y="409194"/>
                  </a:lnTo>
                  <a:lnTo>
                    <a:pt x="634110" y="412877"/>
                  </a:lnTo>
                </a:path>
              </a:pathLst>
            </a:custGeom>
            <a:ln w="12700">
              <a:solidFill>
                <a:srgbClr val="4189B3"/>
              </a:solidFill>
            </a:ln>
          </p:spPr>
          <p:txBody>
            <a:bodyPr wrap="square" lIns="0" tIns="0" rIns="0" bIns="0" rtlCol="0"/>
            <a:lstStyle/>
            <a:p>
              <a:endParaRPr/>
            </a:p>
          </p:txBody>
        </p:sp>
        <p:sp>
          <p:nvSpPr>
            <p:cNvPr id="26" name="object 23">
              <a:extLst>
                <a:ext uri="{FF2B5EF4-FFF2-40B4-BE49-F238E27FC236}">
                  <a16:creationId xmlns:a16="http://schemas.microsoft.com/office/drawing/2014/main" id="{435A9C35-DCC0-4F46-8F99-B145F56C329A}"/>
                </a:ext>
              </a:extLst>
            </p:cNvPr>
            <p:cNvSpPr/>
            <p:nvPr/>
          </p:nvSpPr>
          <p:spPr>
            <a:xfrm>
              <a:off x="7256526" y="4993386"/>
              <a:ext cx="1795780" cy="1015365"/>
            </a:xfrm>
            <a:custGeom>
              <a:avLst/>
              <a:gdLst/>
              <a:ahLst/>
              <a:cxnLst/>
              <a:rect l="l" t="t" r="r" b="b"/>
              <a:pathLst>
                <a:path w="1795779" h="1015364">
                  <a:moveTo>
                    <a:pt x="1626107" y="0"/>
                  </a:moveTo>
                  <a:lnTo>
                    <a:pt x="169164" y="0"/>
                  </a:lnTo>
                  <a:lnTo>
                    <a:pt x="124177" y="6039"/>
                  </a:lnTo>
                  <a:lnTo>
                    <a:pt x="83763" y="23085"/>
                  </a:lnTo>
                  <a:lnTo>
                    <a:pt x="49529" y="49530"/>
                  </a:lnTo>
                  <a:lnTo>
                    <a:pt x="23085" y="83763"/>
                  </a:lnTo>
                  <a:lnTo>
                    <a:pt x="6039" y="124177"/>
                  </a:lnTo>
                  <a:lnTo>
                    <a:pt x="0" y="169163"/>
                  </a:lnTo>
                  <a:lnTo>
                    <a:pt x="0" y="845819"/>
                  </a:lnTo>
                  <a:lnTo>
                    <a:pt x="6039" y="890788"/>
                  </a:lnTo>
                  <a:lnTo>
                    <a:pt x="23085" y="931197"/>
                  </a:lnTo>
                  <a:lnTo>
                    <a:pt x="49530" y="965434"/>
                  </a:lnTo>
                  <a:lnTo>
                    <a:pt x="83763" y="991886"/>
                  </a:lnTo>
                  <a:lnTo>
                    <a:pt x="124177" y="1008940"/>
                  </a:lnTo>
                  <a:lnTo>
                    <a:pt x="169164" y="1014983"/>
                  </a:lnTo>
                  <a:lnTo>
                    <a:pt x="1626107" y="1014983"/>
                  </a:lnTo>
                  <a:lnTo>
                    <a:pt x="1671094" y="1008940"/>
                  </a:lnTo>
                  <a:lnTo>
                    <a:pt x="1711508" y="991886"/>
                  </a:lnTo>
                  <a:lnTo>
                    <a:pt x="1745742" y="965434"/>
                  </a:lnTo>
                  <a:lnTo>
                    <a:pt x="1772186" y="931197"/>
                  </a:lnTo>
                  <a:lnTo>
                    <a:pt x="1789232" y="890788"/>
                  </a:lnTo>
                  <a:lnTo>
                    <a:pt x="1795272" y="845819"/>
                  </a:lnTo>
                  <a:lnTo>
                    <a:pt x="1795272" y="169163"/>
                  </a:lnTo>
                  <a:lnTo>
                    <a:pt x="1789232" y="124177"/>
                  </a:lnTo>
                  <a:lnTo>
                    <a:pt x="1772186" y="83763"/>
                  </a:lnTo>
                  <a:lnTo>
                    <a:pt x="1745741" y="49530"/>
                  </a:lnTo>
                  <a:lnTo>
                    <a:pt x="1711508" y="23085"/>
                  </a:lnTo>
                  <a:lnTo>
                    <a:pt x="1671094" y="6039"/>
                  </a:lnTo>
                  <a:lnTo>
                    <a:pt x="1626107" y="0"/>
                  </a:lnTo>
                  <a:close/>
                </a:path>
              </a:pathLst>
            </a:custGeom>
            <a:solidFill>
              <a:srgbClr val="4189B3"/>
            </a:solidFill>
          </p:spPr>
          <p:txBody>
            <a:bodyPr wrap="square" lIns="0" tIns="0" rIns="0" bIns="0" rtlCol="0"/>
            <a:lstStyle/>
            <a:p>
              <a:endParaRPr/>
            </a:p>
          </p:txBody>
        </p:sp>
        <p:sp>
          <p:nvSpPr>
            <p:cNvPr id="27" name="object 24">
              <a:extLst>
                <a:ext uri="{FF2B5EF4-FFF2-40B4-BE49-F238E27FC236}">
                  <a16:creationId xmlns:a16="http://schemas.microsoft.com/office/drawing/2014/main" id="{2B5EB934-67DA-4EA9-B33D-2462FFC41CE5}"/>
                </a:ext>
              </a:extLst>
            </p:cNvPr>
            <p:cNvSpPr/>
            <p:nvPr/>
          </p:nvSpPr>
          <p:spPr>
            <a:xfrm>
              <a:off x="7256526" y="4993386"/>
              <a:ext cx="1795780" cy="1015365"/>
            </a:xfrm>
            <a:custGeom>
              <a:avLst/>
              <a:gdLst/>
              <a:ahLst/>
              <a:cxnLst/>
              <a:rect l="l" t="t" r="r" b="b"/>
              <a:pathLst>
                <a:path w="1795779" h="1015364">
                  <a:moveTo>
                    <a:pt x="0" y="169163"/>
                  </a:moveTo>
                  <a:lnTo>
                    <a:pt x="6039" y="124177"/>
                  </a:lnTo>
                  <a:lnTo>
                    <a:pt x="23085" y="83763"/>
                  </a:lnTo>
                  <a:lnTo>
                    <a:pt x="49529" y="49530"/>
                  </a:lnTo>
                  <a:lnTo>
                    <a:pt x="83763" y="23085"/>
                  </a:lnTo>
                  <a:lnTo>
                    <a:pt x="124177" y="6039"/>
                  </a:lnTo>
                  <a:lnTo>
                    <a:pt x="169164" y="0"/>
                  </a:lnTo>
                  <a:lnTo>
                    <a:pt x="1626107" y="0"/>
                  </a:lnTo>
                  <a:lnTo>
                    <a:pt x="1671094" y="6039"/>
                  </a:lnTo>
                  <a:lnTo>
                    <a:pt x="1711508" y="23085"/>
                  </a:lnTo>
                  <a:lnTo>
                    <a:pt x="1745741" y="49530"/>
                  </a:lnTo>
                  <a:lnTo>
                    <a:pt x="1772186" y="83763"/>
                  </a:lnTo>
                  <a:lnTo>
                    <a:pt x="1789232" y="124177"/>
                  </a:lnTo>
                  <a:lnTo>
                    <a:pt x="1795272" y="169163"/>
                  </a:lnTo>
                  <a:lnTo>
                    <a:pt x="1795272" y="845819"/>
                  </a:lnTo>
                  <a:lnTo>
                    <a:pt x="1789232" y="890788"/>
                  </a:lnTo>
                  <a:lnTo>
                    <a:pt x="1772186" y="931197"/>
                  </a:lnTo>
                  <a:lnTo>
                    <a:pt x="1745742" y="965434"/>
                  </a:lnTo>
                  <a:lnTo>
                    <a:pt x="1711508" y="991886"/>
                  </a:lnTo>
                  <a:lnTo>
                    <a:pt x="1671094" y="1008940"/>
                  </a:lnTo>
                  <a:lnTo>
                    <a:pt x="1626107" y="1014983"/>
                  </a:lnTo>
                  <a:lnTo>
                    <a:pt x="169164" y="1014983"/>
                  </a:lnTo>
                  <a:lnTo>
                    <a:pt x="124177" y="1008940"/>
                  </a:lnTo>
                  <a:lnTo>
                    <a:pt x="83763" y="991886"/>
                  </a:lnTo>
                  <a:lnTo>
                    <a:pt x="49530" y="965434"/>
                  </a:lnTo>
                  <a:lnTo>
                    <a:pt x="23085" y="931197"/>
                  </a:lnTo>
                  <a:lnTo>
                    <a:pt x="6039" y="890788"/>
                  </a:lnTo>
                  <a:lnTo>
                    <a:pt x="0" y="845819"/>
                  </a:lnTo>
                  <a:lnTo>
                    <a:pt x="0" y="169163"/>
                  </a:lnTo>
                  <a:close/>
                </a:path>
              </a:pathLst>
            </a:custGeom>
            <a:ln w="19050">
              <a:solidFill>
                <a:srgbClr val="2C6383"/>
              </a:solidFill>
            </a:ln>
          </p:spPr>
          <p:txBody>
            <a:bodyPr wrap="square" lIns="0" tIns="0" rIns="0" bIns="0" rtlCol="0"/>
            <a:lstStyle/>
            <a:p>
              <a:endParaRPr/>
            </a:p>
          </p:txBody>
        </p:sp>
      </p:grpSp>
      <p:sp>
        <p:nvSpPr>
          <p:cNvPr id="28" name="object 25">
            <a:extLst>
              <a:ext uri="{FF2B5EF4-FFF2-40B4-BE49-F238E27FC236}">
                <a16:creationId xmlns:a16="http://schemas.microsoft.com/office/drawing/2014/main" id="{295BBEEC-FE60-4AE0-9E48-9EEBB5F355A5}"/>
              </a:ext>
            </a:extLst>
          </p:cNvPr>
          <p:cNvSpPr txBox="1"/>
          <p:nvPr/>
        </p:nvSpPr>
        <p:spPr>
          <a:xfrm>
            <a:off x="9392186" y="4589378"/>
            <a:ext cx="744220" cy="1038860"/>
          </a:xfrm>
          <a:prstGeom prst="rect">
            <a:avLst/>
          </a:prstGeom>
        </p:spPr>
        <p:txBody>
          <a:bodyPr vert="horz" wrap="square" lIns="0" tIns="13335" rIns="0" bIns="0" rtlCol="0">
            <a:spAutoFit/>
          </a:bodyPr>
          <a:lstStyle/>
          <a:p>
            <a:pPr marL="53340" marR="5080" indent="-41275"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8890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29" name="object 26">
            <a:extLst>
              <a:ext uri="{FF2B5EF4-FFF2-40B4-BE49-F238E27FC236}">
                <a16:creationId xmlns:a16="http://schemas.microsoft.com/office/drawing/2014/main" id="{D8837970-25E2-41FA-AAB3-92E13AE3910F}"/>
              </a:ext>
            </a:extLst>
          </p:cNvPr>
          <p:cNvGrpSpPr/>
          <p:nvPr/>
        </p:nvGrpSpPr>
        <p:grpSpPr>
          <a:xfrm>
            <a:off x="1779632" y="3617955"/>
            <a:ext cx="7510145" cy="1501775"/>
            <a:chOff x="170640" y="4004817"/>
            <a:chExt cx="7510145" cy="1501775"/>
          </a:xfrm>
        </p:grpSpPr>
        <p:sp>
          <p:nvSpPr>
            <p:cNvPr id="30" name="object 27">
              <a:extLst>
                <a:ext uri="{FF2B5EF4-FFF2-40B4-BE49-F238E27FC236}">
                  <a16:creationId xmlns:a16="http://schemas.microsoft.com/office/drawing/2014/main" id="{263183F8-87A7-432F-A939-3D873B75C8B3}"/>
                </a:ext>
              </a:extLst>
            </p:cNvPr>
            <p:cNvSpPr/>
            <p:nvPr/>
          </p:nvSpPr>
          <p:spPr>
            <a:xfrm>
              <a:off x="7027163" y="4011167"/>
              <a:ext cx="647065" cy="1489075"/>
            </a:xfrm>
            <a:custGeom>
              <a:avLst/>
              <a:gdLst/>
              <a:ahLst/>
              <a:cxnLst/>
              <a:rect l="l" t="t" r="r" b="b"/>
              <a:pathLst>
                <a:path w="647065" h="1489075">
                  <a:moveTo>
                    <a:pt x="228600" y="1488820"/>
                  </a:moveTo>
                  <a:lnTo>
                    <a:pt x="166941" y="1468670"/>
                  </a:lnTo>
                  <a:lnTo>
                    <a:pt x="109405" y="1413417"/>
                  </a:lnTo>
                  <a:lnTo>
                    <a:pt x="83470" y="1375062"/>
                  </a:lnTo>
                  <a:lnTo>
                    <a:pt x="60112" y="1330855"/>
                  </a:lnTo>
                  <a:lnTo>
                    <a:pt x="39846" y="1281769"/>
                  </a:lnTo>
                  <a:lnTo>
                    <a:pt x="23186" y="1228779"/>
                  </a:lnTo>
                  <a:lnTo>
                    <a:pt x="10648" y="1172860"/>
                  </a:lnTo>
                  <a:lnTo>
                    <a:pt x="2748" y="1114986"/>
                  </a:lnTo>
                  <a:lnTo>
                    <a:pt x="0" y="1056131"/>
                  </a:lnTo>
                  <a:lnTo>
                    <a:pt x="2798" y="1006319"/>
                  </a:lnTo>
                  <a:lnTo>
                    <a:pt x="10899" y="957097"/>
                  </a:lnTo>
                  <a:lnTo>
                    <a:pt x="23860" y="909056"/>
                  </a:lnTo>
                  <a:lnTo>
                    <a:pt x="41241" y="862788"/>
                  </a:lnTo>
                  <a:lnTo>
                    <a:pt x="62598" y="818882"/>
                  </a:lnTo>
                  <a:lnTo>
                    <a:pt x="87490" y="777929"/>
                  </a:lnTo>
                  <a:lnTo>
                    <a:pt x="115475" y="740521"/>
                  </a:lnTo>
                  <a:lnTo>
                    <a:pt x="146111" y="707247"/>
                  </a:lnTo>
                  <a:lnTo>
                    <a:pt x="178957" y="678698"/>
                  </a:lnTo>
                  <a:lnTo>
                    <a:pt x="213570" y="655465"/>
                  </a:lnTo>
                  <a:lnTo>
                    <a:pt x="249509" y="638139"/>
                  </a:lnTo>
                  <a:lnTo>
                    <a:pt x="286331" y="627310"/>
                  </a:lnTo>
                  <a:lnTo>
                    <a:pt x="367569" y="619820"/>
                  </a:lnTo>
                  <a:lnTo>
                    <a:pt x="410819" y="609041"/>
                  </a:lnTo>
                  <a:lnTo>
                    <a:pt x="452615" y="591936"/>
                  </a:lnTo>
                  <a:lnTo>
                    <a:pt x="492228" y="569208"/>
                  </a:lnTo>
                  <a:lnTo>
                    <a:pt x="528928" y="541561"/>
                  </a:lnTo>
                  <a:lnTo>
                    <a:pt x="561984" y="509699"/>
                  </a:lnTo>
                  <a:lnTo>
                    <a:pt x="590666" y="474325"/>
                  </a:lnTo>
                  <a:lnTo>
                    <a:pt x="614246" y="436143"/>
                  </a:lnTo>
                  <a:lnTo>
                    <a:pt x="631992" y="395857"/>
                  </a:lnTo>
                  <a:lnTo>
                    <a:pt x="643175" y="354169"/>
                  </a:lnTo>
                  <a:lnTo>
                    <a:pt x="647064" y="311784"/>
                  </a:lnTo>
                  <a:lnTo>
                    <a:pt x="642988" y="260017"/>
                  </a:lnTo>
                  <a:lnTo>
                    <a:pt x="631385" y="209541"/>
                  </a:lnTo>
                  <a:lnTo>
                    <a:pt x="613198" y="161638"/>
                  </a:lnTo>
                  <a:lnTo>
                    <a:pt x="589366" y="117588"/>
                  </a:lnTo>
                  <a:lnTo>
                    <a:pt x="560830" y="78673"/>
                  </a:lnTo>
                  <a:lnTo>
                    <a:pt x="528531" y="46176"/>
                  </a:lnTo>
                  <a:lnTo>
                    <a:pt x="493410" y="21377"/>
                  </a:lnTo>
                  <a:lnTo>
                    <a:pt x="456408" y="5557"/>
                  </a:lnTo>
                  <a:lnTo>
                    <a:pt x="418464" y="0"/>
                  </a:lnTo>
                </a:path>
              </a:pathLst>
            </a:custGeom>
            <a:ln w="12700">
              <a:solidFill>
                <a:srgbClr val="4189B3"/>
              </a:solidFill>
            </a:ln>
          </p:spPr>
          <p:txBody>
            <a:bodyPr wrap="square" lIns="0" tIns="0" rIns="0" bIns="0" rtlCol="0"/>
            <a:lstStyle/>
            <a:p>
              <a:endParaRPr/>
            </a:p>
          </p:txBody>
        </p:sp>
        <p:sp>
          <p:nvSpPr>
            <p:cNvPr id="31" name="object 28">
              <a:extLst>
                <a:ext uri="{FF2B5EF4-FFF2-40B4-BE49-F238E27FC236}">
                  <a16:creationId xmlns:a16="http://schemas.microsoft.com/office/drawing/2014/main" id="{75FB8D39-4D15-4C31-9808-7DCD87ABFD80}"/>
                </a:ext>
              </a:extLst>
            </p:cNvPr>
            <p:cNvSpPr/>
            <p:nvPr/>
          </p:nvSpPr>
          <p:spPr>
            <a:xfrm>
              <a:off x="170640" y="4692274"/>
              <a:ext cx="2881979" cy="644895"/>
            </a:xfrm>
            <a:prstGeom prst="rect">
              <a:avLst/>
            </a:prstGeom>
            <a:blipFill>
              <a:blip r:embed="rId4"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AA342EDA-6B92-4246-A2CE-524655FF1897}"/>
                </a:ext>
              </a:extLst>
            </p:cNvPr>
            <p:cNvSpPr/>
            <p:nvPr/>
          </p:nvSpPr>
          <p:spPr>
            <a:xfrm>
              <a:off x="251459" y="4744211"/>
              <a:ext cx="2724912" cy="531876"/>
            </a:xfrm>
            <a:prstGeom prst="rect">
              <a:avLst/>
            </a:prstGeom>
            <a:blipFill>
              <a:blip r:embed="rId5"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EC9F0E9A-3E02-43BC-99DF-D6FC70A7F6B9}"/>
                </a:ext>
              </a:extLst>
            </p:cNvPr>
            <p:cNvSpPr/>
            <p:nvPr/>
          </p:nvSpPr>
          <p:spPr>
            <a:xfrm>
              <a:off x="251459" y="4744211"/>
              <a:ext cx="2725420" cy="532130"/>
            </a:xfrm>
            <a:custGeom>
              <a:avLst/>
              <a:gdLst/>
              <a:ahLst/>
              <a:cxnLst/>
              <a:rect l="l" t="t" r="r" b="b"/>
              <a:pathLst>
                <a:path w="2725420" h="532129">
                  <a:moveTo>
                    <a:pt x="0" y="88645"/>
                  </a:moveTo>
                  <a:lnTo>
                    <a:pt x="6966" y="54167"/>
                  </a:lnTo>
                  <a:lnTo>
                    <a:pt x="25963" y="25987"/>
                  </a:lnTo>
                  <a:lnTo>
                    <a:pt x="54140" y="6975"/>
                  </a:lnTo>
                  <a:lnTo>
                    <a:pt x="88646" y="0"/>
                  </a:lnTo>
                  <a:lnTo>
                    <a:pt x="2636266" y="0"/>
                  </a:lnTo>
                  <a:lnTo>
                    <a:pt x="2670744" y="6975"/>
                  </a:lnTo>
                  <a:lnTo>
                    <a:pt x="2698924" y="25987"/>
                  </a:lnTo>
                  <a:lnTo>
                    <a:pt x="2717936" y="54167"/>
                  </a:lnTo>
                  <a:lnTo>
                    <a:pt x="2724912" y="88645"/>
                  </a:lnTo>
                  <a:lnTo>
                    <a:pt x="2724912" y="443230"/>
                  </a:lnTo>
                  <a:lnTo>
                    <a:pt x="2717936" y="477708"/>
                  </a:lnTo>
                  <a:lnTo>
                    <a:pt x="2698924" y="505888"/>
                  </a:lnTo>
                  <a:lnTo>
                    <a:pt x="2670744" y="524900"/>
                  </a:lnTo>
                  <a:lnTo>
                    <a:pt x="2636266" y="531876"/>
                  </a:lnTo>
                  <a:lnTo>
                    <a:pt x="88646" y="531876"/>
                  </a:lnTo>
                  <a:lnTo>
                    <a:pt x="54140" y="524900"/>
                  </a:lnTo>
                  <a:lnTo>
                    <a:pt x="25963" y="505888"/>
                  </a:lnTo>
                  <a:lnTo>
                    <a:pt x="6966" y="477708"/>
                  </a:lnTo>
                  <a:lnTo>
                    <a:pt x="0" y="443230"/>
                  </a:lnTo>
                  <a:lnTo>
                    <a:pt x="0" y="88645"/>
                  </a:lnTo>
                  <a:close/>
                </a:path>
              </a:pathLst>
            </a:custGeom>
            <a:ln w="12700">
              <a:solidFill>
                <a:srgbClr val="DF5227"/>
              </a:solidFill>
            </a:ln>
          </p:spPr>
          <p:txBody>
            <a:bodyPr wrap="square" lIns="0" tIns="0" rIns="0" bIns="0" rtlCol="0"/>
            <a:lstStyle/>
            <a:p>
              <a:endParaRPr/>
            </a:p>
          </p:txBody>
        </p:sp>
      </p:grpSp>
      <p:sp>
        <p:nvSpPr>
          <p:cNvPr id="34" name="object 31">
            <a:extLst>
              <a:ext uri="{FF2B5EF4-FFF2-40B4-BE49-F238E27FC236}">
                <a16:creationId xmlns:a16="http://schemas.microsoft.com/office/drawing/2014/main" id="{5FE0588C-7134-4AAD-8722-3F3EE20F262C}"/>
              </a:ext>
            </a:extLst>
          </p:cNvPr>
          <p:cNvSpPr txBox="1"/>
          <p:nvPr/>
        </p:nvSpPr>
        <p:spPr>
          <a:xfrm>
            <a:off x="2481126" y="4478457"/>
            <a:ext cx="1484630" cy="280035"/>
          </a:xfrm>
          <a:prstGeom prst="rect">
            <a:avLst/>
          </a:prstGeom>
        </p:spPr>
        <p:txBody>
          <a:bodyPr vert="horz" wrap="square" lIns="0" tIns="15240" rIns="0" bIns="0" rtlCol="0">
            <a:spAutoFit/>
          </a:bodyPr>
          <a:lstStyle/>
          <a:p>
            <a:pPr marL="12700">
              <a:lnSpc>
                <a:spcPct val="100000"/>
              </a:lnSpc>
              <a:spcBef>
                <a:spcPts val="120"/>
              </a:spcBef>
            </a:pPr>
            <a:r>
              <a:rPr sz="1650" spc="5" dirty="0">
                <a:latin typeface="Arial"/>
                <a:cs typeface="Arial"/>
              </a:rPr>
              <a:t>Oligonucleotide</a:t>
            </a:r>
            <a:endParaRPr sz="1650">
              <a:latin typeface="Arial"/>
              <a:cs typeface="Arial"/>
            </a:endParaRPr>
          </a:p>
        </p:txBody>
      </p:sp>
      <p:grpSp>
        <p:nvGrpSpPr>
          <p:cNvPr id="35" name="object 32">
            <a:extLst>
              <a:ext uri="{FF2B5EF4-FFF2-40B4-BE49-F238E27FC236}">
                <a16:creationId xmlns:a16="http://schemas.microsoft.com/office/drawing/2014/main" id="{591A6A89-2E98-4FF0-9D55-7BF3EA91E6BC}"/>
              </a:ext>
            </a:extLst>
          </p:cNvPr>
          <p:cNvGrpSpPr/>
          <p:nvPr/>
        </p:nvGrpSpPr>
        <p:grpSpPr>
          <a:xfrm>
            <a:off x="4585364" y="3633437"/>
            <a:ext cx="817244" cy="780415"/>
            <a:chOff x="2976372" y="4020299"/>
            <a:chExt cx="817244" cy="780415"/>
          </a:xfrm>
        </p:grpSpPr>
        <p:sp>
          <p:nvSpPr>
            <p:cNvPr id="36" name="object 33">
              <a:extLst>
                <a:ext uri="{FF2B5EF4-FFF2-40B4-BE49-F238E27FC236}">
                  <a16:creationId xmlns:a16="http://schemas.microsoft.com/office/drawing/2014/main" id="{FCC156C7-647B-4890-B548-D20EA4837286}"/>
                </a:ext>
              </a:extLst>
            </p:cNvPr>
            <p:cNvSpPr/>
            <p:nvPr/>
          </p:nvSpPr>
          <p:spPr>
            <a:xfrm>
              <a:off x="2976372" y="4020299"/>
              <a:ext cx="816876" cy="780300"/>
            </a:xfrm>
            <a:prstGeom prst="rect">
              <a:avLst/>
            </a:prstGeom>
            <a:blipFill>
              <a:blip r:embed="rId6" cstate="print"/>
              <a:stretch>
                <a:fillRect/>
              </a:stretch>
            </a:blipFill>
          </p:spPr>
          <p:txBody>
            <a:bodyPr wrap="square" lIns="0" tIns="0" rIns="0" bIns="0" rtlCol="0"/>
            <a:lstStyle/>
            <a:p>
              <a:endParaRPr/>
            </a:p>
          </p:txBody>
        </p:sp>
        <p:sp>
          <p:nvSpPr>
            <p:cNvPr id="37" name="object 34">
              <a:extLst>
                <a:ext uri="{FF2B5EF4-FFF2-40B4-BE49-F238E27FC236}">
                  <a16:creationId xmlns:a16="http://schemas.microsoft.com/office/drawing/2014/main" id="{9F078BF6-9DA4-46F5-9D2D-B651408F091F}"/>
                </a:ext>
              </a:extLst>
            </p:cNvPr>
            <p:cNvSpPr/>
            <p:nvPr/>
          </p:nvSpPr>
          <p:spPr>
            <a:xfrm>
              <a:off x="3058287" y="4092447"/>
              <a:ext cx="656082" cy="626363"/>
            </a:xfrm>
            <a:prstGeom prst="rect">
              <a:avLst/>
            </a:prstGeom>
            <a:blipFill>
              <a:blip r:embed="rId7"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E84DA99D-FFEE-4925-A522-AB12403B43E3}"/>
                </a:ext>
              </a:extLst>
            </p:cNvPr>
            <p:cNvSpPr/>
            <p:nvPr/>
          </p:nvSpPr>
          <p:spPr>
            <a:xfrm>
              <a:off x="3058287" y="4092447"/>
              <a:ext cx="656590" cy="626745"/>
            </a:xfrm>
            <a:custGeom>
              <a:avLst/>
              <a:gdLst/>
              <a:ahLst/>
              <a:cxnLst/>
              <a:rect l="l" t="t" r="r" b="b"/>
              <a:pathLst>
                <a:path w="656589" h="626745">
                  <a:moveTo>
                    <a:pt x="656082" y="484504"/>
                  </a:moveTo>
                  <a:lnTo>
                    <a:pt x="530351" y="0"/>
                  </a:lnTo>
                  <a:lnTo>
                    <a:pt x="30606" y="27685"/>
                  </a:lnTo>
                  <a:lnTo>
                    <a:pt x="186944" y="141858"/>
                  </a:lnTo>
                  <a:lnTo>
                    <a:pt x="0" y="397890"/>
                  </a:lnTo>
                  <a:lnTo>
                    <a:pt x="312674" y="626363"/>
                  </a:lnTo>
                  <a:lnTo>
                    <a:pt x="499745" y="370331"/>
                  </a:lnTo>
                  <a:lnTo>
                    <a:pt x="656082" y="484504"/>
                  </a:lnTo>
                </a:path>
              </a:pathLst>
            </a:custGeom>
            <a:ln w="12700">
              <a:solidFill>
                <a:srgbClr val="838383"/>
              </a:solidFill>
            </a:ln>
          </p:spPr>
          <p:txBody>
            <a:bodyPr wrap="square" lIns="0" tIns="0" rIns="0" bIns="0" rtlCol="0"/>
            <a:lstStyle/>
            <a:p>
              <a:endParaRPr/>
            </a:p>
          </p:txBody>
        </p:sp>
      </p:grpSp>
      <p:sp>
        <p:nvSpPr>
          <p:cNvPr id="39" name="object 36">
            <a:extLst>
              <a:ext uri="{FF2B5EF4-FFF2-40B4-BE49-F238E27FC236}">
                <a16:creationId xmlns:a16="http://schemas.microsoft.com/office/drawing/2014/main" id="{B7ADFA71-54D4-47B4-A4B2-6FE1F39AB055}"/>
              </a:ext>
            </a:extLst>
          </p:cNvPr>
          <p:cNvSpPr txBox="1"/>
          <p:nvPr/>
        </p:nvSpPr>
        <p:spPr>
          <a:xfrm>
            <a:off x="3468399" y="3853286"/>
            <a:ext cx="967105" cy="280035"/>
          </a:xfrm>
          <a:prstGeom prst="rect">
            <a:avLst/>
          </a:prstGeom>
        </p:spPr>
        <p:txBody>
          <a:bodyPr vert="horz" wrap="square" lIns="0" tIns="14604" rIns="0" bIns="0" rtlCol="0">
            <a:spAutoFit/>
          </a:bodyPr>
          <a:lstStyle/>
          <a:p>
            <a:pPr marL="12700">
              <a:lnSpc>
                <a:spcPct val="100000"/>
              </a:lnSpc>
              <a:spcBef>
                <a:spcPts val="114"/>
              </a:spcBef>
            </a:pPr>
            <a:r>
              <a:rPr sz="1650" spc="10" dirty="0">
                <a:latin typeface="Arial"/>
                <a:cs typeface="Arial"/>
              </a:rPr>
              <a:t>Ann</a:t>
            </a:r>
            <a:r>
              <a:rPr sz="1650" spc="-5" dirty="0">
                <a:latin typeface="Arial"/>
                <a:cs typeface="Arial"/>
              </a:rPr>
              <a:t>e</a:t>
            </a:r>
            <a:r>
              <a:rPr sz="1650" spc="5" dirty="0">
                <a:latin typeface="Arial"/>
                <a:cs typeface="Arial"/>
              </a:rPr>
              <a:t>aling</a:t>
            </a:r>
            <a:endParaRPr sz="1650">
              <a:latin typeface="Arial"/>
              <a:cs typeface="Arial"/>
            </a:endParaRPr>
          </a:p>
        </p:txBody>
      </p:sp>
    </p:spTree>
    <p:extLst>
      <p:ext uri="{BB962C8B-B14F-4D97-AF65-F5344CB8AC3E}">
        <p14:creationId xmlns:p14="http://schemas.microsoft.com/office/powerpoint/2010/main" val="3706359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FCDA2EF-4C5C-4706-8B3B-60694292471D}"/>
              </a:ext>
            </a:extLst>
          </p:cNvPr>
          <p:cNvSpPr/>
          <p:nvPr/>
        </p:nvSpPr>
        <p:spPr>
          <a:xfrm>
            <a:off x="545123" y="1200089"/>
            <a:ext cx="5257800" cy="397120"/>
          </a:xfrm>
          <a:prstGeom prst="roundRect">
            <a:avLst>
              <a:gd name="adj" fmla="val 36593"/>
            </a:avLst>
          </a:prstGeom>
          <a:solidFill>
            <a:schemeClr val="accent4">
              <a:lumMod val="60000"/>
              <a:lumOff val="40000"/>
            </a:schemeClr>
          </a:solidFill>
          <a:ln>
            <a:solidFill>
              <a:schemeClr val="accent2">
                <a:lumMod val="60000"/>
                <a:lumOff val="40000"/>
              </a:schemeClr>
            </a:solidFill>
            <a:prstDash val="sysDot"/>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19" name="四角形: 角を丸くする 118">
            <a:extLst>
              <a:ext uri="{FF2B5EF4-FFF2-40B4-BE49-F238E27FC236}">
                <a16:creationId xmlns:a16="http://schemas.microsoft.com/office/drawing/2014/main" id="{8C292961-98F4-4AE3-AE46-EEFD09D39709}"/>
              </a:ext>
            </a:extLst>
          </p:cNvPr>
          <p:cNvSpPr/>
          <p:nvPr/>
        </p:nvSpPr>
        <p:spPr>
          <a:xfrm>
            <a:off x="545123" y="185398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目的断片の</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PCR</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増幅と</a:t>
            </a:r>
            <a:r>
              <a:rPr kumimoji="1" lang="en-US" altLang="ja-JP" sz="1600" b="1" dirty="0" err="1">
                <a:solidFill>
                  <a:schemeClr val="tx1">
                    <a:lumMod val="95000"/>
                    <a:lumOff val="5000"/>
                  </a:schemeClr>
                </a:solidFill>
                <a:latin typeface="BIZ UDP明朝 Medium" panose="02020500000000000000" pitchFamily="18" charset="-128"/>
                <a:ea typeface="BIZ UDP明朝 Medium" panose="02020500000000000000" pitchFamily="18" charset="-128"/>
              </a:rPr>
              <a:t>PolyT</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の付加</a:t>
            </a:r>
          </a:p>
        </p:txBody>
      </p:sp>
      <p:sp>
        <p:nvSpPr>
          <p:cNvPr id="120" name="四角形: 角を丸くする 119">
            <a:extLst>
              <a:ext uri="{FF2B5EF4-FFF2-40B4-BE49-F238E27FC236}">
                <a16:creationId xmlns:a16="http://schemas.microsoft.com/office/drawing/2014/main" id="{34946367-C0D4-4D0C-AE03-E0C35678FD76}"/>
              </a:ext>
            </a:extLst>
          </p:cNvPr>
          <p:cNvSpPr/>
          <p:nvPr/>
        </p:nvSpPr>
        <p:spPr>
          <a:xfrm>
            <a:off x="539290" y="2484983"/>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21" name="四角形: 角を丸くする 120">
            <a:extLst>
              <a:ext uri="{FF2B5EF4-FFF2-40B4-BE49-F238E27FC236}">
                <a16:creationId xmlns:a16="http://schemas.microsoft.com/office/drawing/2014/main" id="{639F86A0-48F5-443E-B1C4-9E69AFB3A8FF}"/>
              </a:ext>
            </a:extLst>
          </p:cNvPr>
          <p:cNvSpPr/>
          <p:nvPr/>
        </p:nvSpPr>
        <p:spPr>
          <a:xfrm>
            <a:off x="521305" y="309140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キャップ付加反応</a:t>
            </a:r>
          </a:p>
        </p:txBody>
      </p:sp>
      <p:sp>
        <p:nvSpPr>
          <p:cNvPr id="5" name="テキスト ボックス 4">
            <a:extLst>
              <a:ext uri="{FF2B5EF4-FFF2-40B4-BE49-F238E27FC236}">
                <a16:creationId xmlns:a16="http://schemas.microsoft.com/office/drawing/2014/main" id="{C072B158-97DC-490B-B433-24ACC15217D5}"/>
              </a:ext>
            </a:extLst>
          </p:cNvPr>
          <p:cNvSpPr txBox="1"/>
          <p:nvPr/>
        </p:nvSpPr>
        <p:spPr>
          <a:xfrm>
            <a:off x="951688" y="702369"/>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BioNTec</a:t>
            </a:r>
            <a:r>
              <a:rPr kumimoji="1" lang="en-US" altLang="ja-JP" b="1" dirty="0">
                <a:latin typeface="BIZ UDP明朝 Medium" panose="02020500000000000000" pitchFamily="18" charset="-128"/>
                <a:ea typeface="BIZ UDP明朝 Medium" panose="02020500000000000000" pitchFamily="18" charset="-128"/>
              </a:rPr>
              <a:t> IMS</a:t>
            </a:r>
            <a:r>
              <a:rPr kumimoji="1" lang="ja-JP" altLang="en-US" b="1" dirty="0">
                <a:latin typeface="BIZ UDP明朝 Medium" panose="02020500000000000000" pitchFamily="18" charset="-128"/>
                <a:ea typeface="BIZ UDP明朝 Medium" panose="02020500000000000000" pitchFamily="18" charset="-128"/>
              </a:rPr>
              <a:t>社、</a:t>
            </a:r>
            <a:r>
              <a:rPr kumimoji="1" lang="en-US" altLang="ja-JP" b="1" dirty="0" err="1">
                <a:latin typeface="BIZ UDP明朝 Medium" panose="02020500000000000000" pitchFamily="18" charset="-128"/>
                <a:ea typeface="BIZ UDP明朝 Medium" panose="02020500000000000000" pitchFamily="18" charset="-128"/>
              </a:rPr>
              <a:t>AmpTec</a:t>
            </a:r>
            <a:r>
              <a:rPr kumimoji="1" lang="ja-JP" altLang="en-US" b="1" dirty="0">
                <a:latin typeface="BIZ UDP明朝 Medium" panose="02020500000000000000" pitchFamily="18" charset="-128"/>
                <a:ea typeface="BIZ UDP明朝 Medium" panose="02020500000000000000" pitchFamily="18" charset="-128"/>
              </a:rPr>
              <a:t>社など</a:t>
            </a:r>
          </a:p>
        </p:txBody>
      </p:sp>
      <p:sp>
        <p:nvSpPr>
          <p:cNvPr id="171" name="四角形: 角を丸くする 170">
            <a:extLst>
              <a:ext uri="{FF2B5EF4-FFF2-40B4-BE49-F238E27FC236}">
                <a16:creationId xmlns:a16="http://schemas.microsoft.com/office/drawing/2014/main" id="{9E042FE7-2F50-4EF8-A13F-2297FB5BDE98}"/>
              </a:ext>
            </a:extLst>
          </p:cNvPr>
          <p:cNvSpPr/>
          <p:nvPr/>
        </p:nvSpPr>
        <p:spPr>
          <a:xfrm>
            <a:off x="6581626" y="1225829"/>
            <a:ext cx="5257800" cy="397120"/>
          </a:xfrm>
          <a:prstGeom prst="roundRect">
            <a:avLst>
              <a:gd name="adj" fmla="val 36593"/>
            </a:avLst>
          </a:prstGeom>
          <a:solidFill>
            <a:schemeClr val="accent6">
              <a:lumMod val="40000"/>
              <a:lumOff val="60000"/>
            </a:schemeClr>
          </a:solidFill>
          <a:ln>
            <a:solidFill>
              <a:schemeClr val="accent2">
                <a:lumMod val="60000"/>
                <a:lumOff val="40000"/>
              </a:schemeClr>
            </a:solidFill>
            <a:prstDash val="sysDo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72" name="四角形: 角を丸くする 171">
            <a:extLst>
              <a:ext uri="{FF2B5EF4-FFF2-40B4-BE49-F238E27FC236}">
                <a16:creationId xmlns:a16="http://schemas.microsoft.com/office/drawing/2014/main" id="{211B4DBE-0057-4978-A261-5F129943F4C1}"/>
              </a:ext>
            </a:extLst>
          </p:cNvPr>
          <p:cNvSpPr/>
          <p:nvPr/>
        </p:nvSpPr>
        <p:spPr>
          <a:xfrm>
            <a:off x="6581626" y="187972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プラスミドの直鎖化</a:t>
            </a:r>
          </a:p>
        </p:txBody>
      </p:sp>
      <p:sp>
        <p:nvSpPr>
          <p:cNvPr id="173" name="四角形: 角を丸くする 172">
            <a:extLst>
              <a:ext uri="{FF2B5EF4-FFF2-40B4-BE49-F238E27FC236}">
                <a16:creationId xmlns:a16="http://schemas.microsoft.com/office/drawing/2014/main" id="{65D4CBE0-AD03-4CD7-B969-2C5CA0D93899}"/>
              </a:ext>
            </a:extLst>
          </p:cNvPr>
          <p:cNvSpPr/>
          <p:nvPr/>
        </p:nvSpPr>
        <p:spPr>
          <a:xfrm>
            <a:off x="6575793" y="2510723"/>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Cap</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74" name="四角形: 角を丸くする 173">
            <a:extLst>
              <a:ext uri="{FF2B5EF4-FFF2-40B4-BE49-F238E27FC236}">
                <a16:creationId xmlns:a16="http://schemas.microsoft.com/office/drawing/2014/main" id="{83C65B0D-1157-4B4E-8EB0-1556C4642FB6}"/>
              </a:ext>
            </a:extLst>
          </p:cNvPr>
          <p:cNvSpPr/>
          <p:nvPr/>
        </p:nvSpPr>
        <p:spPr>
          <a:xfrm>
            <a:off x="6557808" y="311714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ポリ</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付加（酵素）</a:t>
            </a:r>
          </a:p>
        </p:txBody>
      </p:sp>
      <p:sp>
        <p:nvSpPr>
          <p:cNvPr id="175" name="四角形: 角を丸くする 174">
            <a:extLst>
              <a:ext uri="{FF2B5EF4-FFF2-40B4-BE49-F238E27FC236}">
                <a16:creationId xmlns:a16="http://schemas.microsoft.com/office/drawing/2014/main" id="{7446FDAA-52B7-4E07-86A4-C5258BC8D0F7}"/>
              </a:ext>
            </a:extLst>
          </p:cNvPr>
          <p:cNvSpPr/>
          <p:nvPr/>
        </p:nvSpPr>
        <p:spPr>
          <a:xfrm>
            <a:off x="3401369" y="38967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精製</a:t>
            </a:r>
          </a:p>
        </p:txBody>
      </p:sp>
      <p:sp>
        <p:nvSpPr>
          <p:cNvPr id="176" name="四角形: 角を丸くする 175">
            <a:extLst>
              <a:ext uri="{FF2B5EF4-FFF2-40B4-BE49-F238E27FC236}">
                <a16:creationId xmlns:a16="http://schemas.microsoft.com/office/drawing/2014/main" id="{5962DD60-626E-42BD-90A5-56F5DFE21583}"/>
              </a:ext>
            </a:extLst>
          </p:cNvPr>
          <p:cNvSpPr/>
          <p:nvPr/>
        </p:nvSpPr>
        <p:spPr>
          <a:xfrm>
            <a:off x="3401369" y="4527789"/>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（必要に応じ） ５</a:t>
            </a:r>
            <a:r>
              <a:rPr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t>
            </a: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末端リン酸の除去（酵素）と精製</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7" name="四角形: 角を丸くする 176">
            <a:extLst>
              <a:ext uri="{FF2B5EF4-FFF2-40B4-BE49-F238E27FC236}">
                <a16:creationId xmlns:a16="http://schemas.microsoft.com/office/drawing/2014/main" id="{7E7BFD20-B770-407A-BFCE-788C6E3A4C9B}"/>
              </a:ext>
            </a:extLst>
          </p:cNvPr>
          <p:cNvSpPr/>
          <p:nvPr/>
        </p:nvSpPr>
        <p:spPr>
          <a:xfrm>
            <a:off x="3401369" y="5110190"/>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原薬の完成（水溶液）</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8" name="四角形: 角を丸くする 177">
            <a:extLst>
              <a:ext uri="{FF2B5EF4-FFF2-40B4-BE49-F238E27FC236}">
                <a16:creationId xmlns:a16="http://schemas.microsoft.com/office/drawing/2014/main" id="{8BCAC328-40B6-460D-9C09-EAA017561B1F}"/>
              </a:ext>
            </a:extLst>
          </p:cNvPr>
          <p:cNvSpPr/>
          <p:nvPr/>
        </p:nvSpPr>
        <p:spPr>
          <a:xfrm>
            <a:off x="3419354" y="56925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品質評価</a:t>
            </a:r>
          </a:p>
        </p:txBody>
      </p:sp>
      <p:sp>
        <p:nvSpPr>
          <p:cNvPr id="179" name="四角形: 角を丸くする 178">
            <a:extLst>
              <a:ext uri="{FF2B5EF4-FFF2-40B4-BE49-F238E27FC236}">
                <a16:creationId xmlns:a16="http://schemas.microsoft.com/office/drawing/2014/main" id="{8FD69812-A1B0-4444-8C41-43A13DB27A73}"/>
              </a:ext>
            </a:extLst>
          </p:cNvPr>
          <p:cNvSpPr/>
          <p:nvPr/>
        </p:nvSpPr>
        <p:spPr>
          <a:xfrm>
            <a:off x="3387756" y="6268417"/>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リリース試験</a:t>
            </a:r>
          </a:p>
        </p:txBody>
      </p:sp>
      <p:sp>
        <p:nvSpPr>
          <p:cNvPr id="180" name="テキスト ボックス 179">
            <a:extLst>
              <a:ext uri="{FF2B5EF4-FFF2-40B4-BE49-F238E27FC236}">
                <a16:creationId xmlns:a16="http://schemas.microsoft.com/office/drawing/2014/main" id="{0165E079-EBB8-4B86-BE61-2AA33D5EC2A8}"/>
              </a:ext>
            </a:extLst>
          </p:cNvPr>
          <p:cNvSpPr txBox="1"/>
          <p:nvPr/>
        </p:nvSpPr>
        <p:spPr>
          <a:xfrm>
            <a:off x="6894422" y="672687"/>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Trilink</a:t>
            </a:r>
            <a:r>
              <a:rPr kumimoji="1" lang="ja-JP" altLang="en-US" b="1" dirty="0">
                <a:latin typeface="BIZ UDP明朝 Medium" panose="02020500000000000000" pitchFamily="18" charset="-128"/>
                <a:ea typeface="BIZ UDP明朝 Medium" panose="02020500000000000000" pitchFamily="18" charset="-128"/>
              </a:rPr>
              <a:t>社</a:t>
            </a:r>
          </a:p>
        </p:txBody>
      </p:sp>
      <p:cxnSp>
        <p:nvCxnSpPr>
          <p:cNvPr id="9" name="直線コネクタ 8">
            <a:extLst>
              <a:ext uri="{FF2B5EF4-FFF2-40B4-BE49-F238E27FC236}">
                <a16:creationId xmlns:a16="http://schemas.microsoft.com/office/drawing/2014/main" id="{DFE7FD39-6D57-4C13-86DE-7B07514D5F27}"/>
              </a:ext>
            </a:extLst>
          </p:cNvPr>
          <p:cNvCxnSpPr/>
          <p:nvPr/>
        </p:nvCxnSpPr>
        <p:spPr>
          <a:xfrm>
            <a:off x="149469" y="3640015"/>
            <a:ext cx="1187840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1" name="object 2">
            <a:extLst>
              <a:ext uri="{FF2B5EF4-FFF2-40B4-BE49-F238E27FC236}">
                <a16:creationId xmlns:a16="http://schemas.microsoft.com/office/drawing/2014/main" id="{04410BF1-7787-4766-A6E2-784E76D6E160}"/>
              </a:ext>
            </a:extLst>
          </p:cNvPr>
          <p:cNvSpPr txBox="1">
            <a:spLocks noGrp="1"/>
          </p:cNvSpPr>
          <p:nvPr>
            <p:ph type="title"/>
          </p:nvPr>
        </p:nvSpPr>
        <p:spPr>
          <a:xfrm>
            <a:off x="1994544" y="87379"/>
            <a:ext cx="8202912" cy="320601"/>
          </a:xfrm>
          <a:prstGeom prst="rect">
            <a:avLst/>
          </a:prstGeom>
        </p:spPr>
        <p:txBody>
          <a:bodyPr vert="horz" wrap="square" lIns="0" tIns="12700" rIns="0" bIns="0" rtlCol="0">
            <a:spAutoFit/>
          </a:bodyPr>
          <a:lstStyle/>
          <a:p>
            <a:pPr marL="12700" algn="ctr">
              <a:lnSpc>
                <a:spcPct val="100000"/>
              </a:lnSpc>
              <a:spcBef>
                <a:spcPts val="100"/>
              </a:spcBef>
            </a:pPr>
            <a:r>
              <a:rPr sz="2000" b="1" spc="-20" dirty="0">
                <a:latin typeface="BIZ UDP明朝 Medium" panose="02020500000000000000" pitchFamily="18" charset="-128"/>
                <a:ea typeface="BIZ UDP明朝 Medium" panose="02020500000000000000" pitchFamily="18" charset="-128"/>
                <a:cs typeface="Arial"/>
              </a:rPr>
              <a:t>mRNA</a:t>
            </a:r>
            <a:r>
              <a:rPr sz="2000" dirty="0">
                <a:latin typeface="BIZ UDP明朝 Medium" panose="02020500000000000000" pitchFamily="18" charset="-128"/>
                <a:ea typeface="BIZ UDP明朝 Medium" panose="02020500000000000000" pitchFamily="18" charset="-128"/>
              </a:rPr>
              <a:t>の生産</a:t>
            </a:r>
            <a:r>
              <a:rPr sz="2000" b="1" dirty="0">
                <a:latin typeface="BIZ UDP明朝 Medium" panose="02020500000000000000" pitchFamily="18" charset="-128"/>
                <a:ea typeface="BIZ UDP明朝 Medium" panose="02020500000000000000" pitchFamily="18" charset="-128"/>
                <a:cs typeface="Arial"/>
              </a:rPr>
              <a:t>-</a:t>
            </a:r>
            <a:r>
              <a:rPr sz="2000" dirty="0">
                <a:latin typeface="BIZ UDP明朝 Medium" panose="02020500000000000000" pitchFamily="18" charset="-128"/>
                <a:ea typeface="BIZ UDP明朝 Medium" panose="02020500000000000000" pitchFamily="18" charset="-128"/>
              </a:rPr>
              <a:t>転写酵素を用いた</a:t>
            </a:r>
            <a:r>
              <a:rPr sz="2000" b="1" i="1" dirty="0">
                <a:latin typeface="BIZ UDP明朝 Medium" panose="02020500000000000000" pitchFamily="18" charset="-128"/>
                <a:ea typeface="BIZ UDP明朝 Medium" panose="02020500000000000000" pitchFamily="18" charset="-128"/>
                <a:cs typeface="Arial"/>
              </a:rPr>
              <a:t>in</a:t>
            </a:r>
            <a:r>
              <a:rPr sz="2000" b="1" i="1" spc="10" dirty="0">
                <a:latin typeface="BIZ UDP明朝 Medium" panose="02020500000000000000" pitchFamily="18" charset="-128"/>
                <a:ea typeface="BIZ UDP明朝 Medium" panose="02020500000000000000" pitchFamily="18" charset="-128"/>
                <a:cs typeface="Arial"/>
              </a:rPr>
              <a:t> </a:t>
            </a:r>
            <a:r>
              <a:rPr sz="2000" b="1" i="1" dirty="0">
                <a:latin typeface="BIZ UDP明朝 Medium" panose="02020500000000000000" pitchFamily="18" charset="-128"/>
                <a:ea typeface="BIZ UDP明朝 Medium" panose="02020500000000000000" pitchFamily="18" charset="-128"/>
                <a:cs typeface="Arial"/>
              </a:rPr>
              <a:t>vitro</a:t>
            </a:r>
            <a:r>
              <a:rPr sz="2000" b="1" i="1" spc="-35"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transcription</a:t>
            </a:r>
            <a:r>
              <a:rPr sz="2000" dirty="0">
                <a:latin typeface="BIZ UDP明朝 Medium" panose="02020500000000000000" pitchFamily="18" charset="-128"/>
                <a:ea typeface="BIZ UDP明朝 Medium" panose="02020500000000000000" pitchFamily="18" charset="-128"/>
              </a:rPr>
              <a:t>（</a:t>
            </a:r>
            <a:r>
              <a:rPr sz="2000" b="1" dirty="0">
                <a:latin typeface="BIZ UDP明朝 Medium" panose="02020500000000000000" pitchFamily="18" charset="-128"/>
                <a:ea typeface="BIZ UDP明朝 Medium" panose="02020500000000000000" pitchFamily="18" charset="-128"/>
                <a:cs typeface="Arial"/>
              </a:rPr>
              <a:t>IVT</a:t>
            </a:r>
            <a:r>
              <a:rPr sz="2000" dirty="0">
                <a:latin typeface="BIZ UDP明朝 Medium" panose="02020500000000000000" pitchFamily="18" charset="-128"/>
                <a:ea typeface="BIZ UDP明朝 Medium" panose="02020500000000000000" pitchFamily="18" charset="-128"/>
              </a:rPr>
              <a:t>）</a:t>
            </a:r>
            <a:endParaRPr sz="2000" dirty="0">
              <a:latin typeface="BIZ UDP明朝 Medium" panose="02020500000000000000" pitchFamily="18" charset="-128"/>
              <a:ea typeface="BIZ UDP明朝 Medium" panose="02020500000000000000" pitchFamily="18" charset="-128"/>
              <a:cs typeface="Arial"/>
            </a:endParaRPr>
          </a:p>
        </p:txBody>
      </p:sp>
    </p:spTree>
    <p:extLst>
      <p:ext uri="{BB962C8B-B14F-4D97-AF65-F5344CB8AC3E}">
        <p14:creationId xmlns:p14="http://schemas.microsoft.com/office/powerpoint/2010/main" val="361895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BNT162</a:t>
            </a:r>
            <a:r>
              <a:rPr kumimoji="1" lang="ja-JP" altLang="en-US" sz="2400" dirty="0">
                <a:solidFill>
                  <a:srgbClr val="FFC000"/>
                </a:solidFill>
                <a:latin typeface="BIZ UDPゴシック" panose="020B0400000000000000" pitchFamily="50" charset="-128"/>
                <a:ea typeface="BIZ UDPゴシック" panose="020B0400000000000000" pitchFamily="50" charset="-128"/>
              </a:rPr>
              <a:t>ｂ１と ＢＮＴ１６２ｂ２</a:t>
            </a:r>
          </a:p>
        </p:txBody>
      </p:sp>
      <p:pic>
        <p:nvPicPr>
          <p:cNvPr id="6" name="図 5">
            <a:extLst>
              <a:ext uri="{FF2B5EF4-FFF2-40B4-BE49-F238E27FC236}">
                <a16:creationId xmlns:a16="http://schemas.microsoft.com/office/drawing/2014/main" id="{B4C74541-2188-44CA-85BB-02CE9C6B92CE}"/>
              </a:ext>
            </a:extLst>
          </p:cNvPr>
          <p:cNvPicPr>
            <a:picLocks noChangeAspect="1"/>
          </p:cNvPicPr>
          <p:nvPr/>
        </p:nvPicPr>
        <p:blipFill>
          <a:blip r:embed="rId2"/>
          <a:stretch>
            <a:fillRect/>
          </a:stretch>
        </p:blipFill>
        <p:spPr>
          <a:xfrm>
            <a:off x="-382" y="927279"/>
            <a:ext cx="12192382" cy="5878470"/>
          </a:xfrm>
          <a:prstGeom prst="rect">
            <a:avLst/>
          </a:prstGeom>
        </p:spPr>
      </p:pic>
      <p:sp>
        <p:nvSpPr>
          <p:cNvPr id="25" name="テキスト ボックス 24">
            <a:extLst>
              <a:ext uri="{FF2B5EF4-FFF2-40B4-BE49-F238E27FC236}">
                <a16:creationId xmlns:a16="http://schemas.microsoft.com/office/drawing/2014/main" id="{94EBAD49-78D4-4F20-8F14-2EA16F1248D3}"/>
              </a:ext>
            </a:extLst>
          </p:cNvPr>
          <p:cNvSpPr txBox="1"/>
          <p:nvPr/>
        </p:nvSpPr>
        <p:spPr>
          <a:xfrm>
            <a:off x="270458" y="6286864"/>
            <a:ext cx="9105362" cy="261610"/>
          </a:xfrm>
          <a:prstGeom prst="rect">
            <a:avLst/>
          </a:prstGeom>
          <a:solidFill>
            <a:schemeClr val="bg1"/>
          </a:solid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hlinkClick r:id="rId3"/>
              </a:rPr>
              <a:t>ビオンテック</a:t>
            </a:r>
            <a:r>
              <a:rPr lang="en-US" altLang="ja-JP" sz="1100" dirty="0">
                <a:latin typeface="BIZ UDPゴシック" panose="020B0400000000000000" pitchFamily="50" charset="-128"/>
                <a:ea typeface="BIZ UDPゴシック" panose="020B0400000000000000" pitchFamily="50" charset="-128"/>
                <a:hlinkClick r:id="rId3"/>
              </a:rPr>
              <a:t>:COVID-19</a:t>
            </a:r>
            <a:r>
              <a:rPr lang="ja-JP" altLang="en-US" sz="1100" dirty="0">
                <a:latin typeface="BIZ UDPゴシック" panose="020B0400000000000000" pitchFamily="50" charset="-128"/>
                <a:ea typeface="BIZ UDPゴシック" panose="020B0400000000000000" pitchFamily="50" charset="-128"/>
                <a:hlinkClick r:id="rId3"/>
              </a:rPr>
              <a:t>の初期データを有望だが、まだまだ長い道のり</a:t>
            </a:r>
            <a:r>
              <a:rPr lang="en-US" altLang="ja-JP" sz="1100" dirty="0">
                <a:latin typeface="BIZ UDPゴシック" panose="020B0400000000000000" pitchFamily="50" charset="-128"/>
                <a:ea typeface="BIZ UDPゴシック" panose="020B0400000000000000" pitchFamily="50" charset="-128"/>
                <a:hlinkClick r:id="rId3"/>
              </a:rPr>
              <a:t>(NASDAQ:BNTX) |</a:t>
            </a:r>
            <a:r>
              <a:rPr lang="ja-JP" altLang="en-US" sz="1100" dirty="0">
                <a:latin typeface="BIZ UDPゴシック" panose="020B0400000000000000" pitchFamily="50" charset="-128"/>
                <a:ea typeface="BIZ UDPゴシック" panose="020B0400000000000000" pitchFamily="50" charset="-128"/>
                <a:hlinkClick r:id="rId3"/>
              </a:rPr>
              <a:t>アルファを求めて </a:t>
            </a:r>
            <a:r>
              <a:rPr lang="en-US" altLang="ja-JP" sz="1100" dirty="0">
                <a:latin typeface="BIZ UDPゴシック" panose="020B0400000000000000" pitchFamily="50" charset="-128"/>
                <a:ea typeface="BIZ UDPゴシック" panose="020B0400000000000000" pitchFamily="50" charset="-128"/>
                <a:hlinkClick r:id="rId3"/>
              </a:rPr>
              <a:t>(seekingalpha.com)</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9814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新型コロナウイルスSARS-CoV-2の感染メカニズムの図">
            <a:extLst>
              <a:ext uri="{FF2B5EF4-FFF2-40B4-BE49-F238E27FC236}">
                <a16:creationId xmlns:a16="http://schemas.microsoft.com/office/drawing/2014/main" id="{599F2459-9EA2-4040-AC32-8F0A76D9F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1" y="179717"/>
            <a:ext cx="4754064" cy="6678328"/>
          </a:xfrm>
          <a:prstGeom prst="rect">
            <a:avLst/>
          </a:prstGeom>
          <a:noFill/>
          <a:extLst>
            <a:ext uri="{909E8E84-426E-40DD-AFC4-6F175D3DCCD1}">
              <a14:hiddenFill xmlns:a14="http://schemas.microsoft.com/office/drawing/2010/main">
                <a:solidFill>
                  <a:srgbClr val="FFFFFF"/>
                </a:solidFill>
              </a14:hiddenFill>
            </a:ext>
          </a:extLst>
        </p:spPr>
      </p:pic>
      <p:sp>
        <p:nvSpPr>
          <p:cNvPr id="21" name="楕円 20">
            <a:extLst>
              <a:ext uri="{FF2B5EF4-FFF2-40B4-BE49-F238E27FC236}">
                <a16:creationId xmlns:a16="http://schemas.microsoft.com/office/drawing/2014/main" id="{9CF73FC1-5F5E-457A-9808-682E74D5198C}"/>
              </a:ext>
            </a:extLst>
          </p:cNvPr>
          <p:cNvSpPr/>
          <p:nvPr/>
        </p:nvSpPr>
        <p:spPr>
          <a:xfrm>
            <a:off x="5379876" y="206024"/>
            <a:ext cx="4953740" cy="752781"/>
          </a:xfrm>
          <a:prstGeom prst="ellipse">
            <a:avLst/>
          </a:prstGeom>
          <a:solidFill>
            <a:schemeClr val="accent2">
              <a:lumMod val="60000"/>
              <a:lumOff val="40000"/>
            </a:schemeClr>
          </a:solidFill>
          <a:ln>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柱 19">
            <a:extLst>
              <a:ext uri="{FF2B5EF4-FFF2-40B4-BE49-F238E27FC236}">
                <a16:creationId xmlns:a16="http://schemas.microsoft.com/office/drawing/2014/main" id="{55A51789-5167-4BB4-81B8-D3C371B3CCF0}"/>
              </a:ext>
            </a:extLst>
          </p:cNvPr>
          <p:cNvSpPr/>
          <p:nvPr/>
        </p:nvSpPr>
        <p:spPr>
          <a:xfrm>
            <a:off x="7625513" y="666848"/>
            <a:ext cx="726752" cy="844999"/>
          </a:xfrm>
          <a:prstGeom prst="can">
            <a:avLst>
              <a:gd name="adj" fmla="val 650"/>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SARS-CoV-2</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のスパイクタンパク質の模式図</a:t>
            </a:r>
            <a:r>
              <a:rPr kumimoji="1" lang="ja-JP" altLang="en-US" sz="1200" dirty="0">
                <a:solidFill>
                  <a:srgbClr val="FFC000"/>
                </a:solidFill>
                <a:latin typeface="BIZ UDPゴシック" panose="020B0400000000000000" pitchFamily="50" charset="-128"/>
                <a:ea typeface="BIZ UDPゴシック" panose="020B0400000000000000" pitchFamily="50" charset="-128"/>
              </a:rPr>
              <a:t>？</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9A5E15E6-9B62-44FC-9CEE-68490FCE2535}"/>
              </a:ext>
            </a:extLst>
          </p:cNvPr>
          <p:cNvSpPr/>
          <p:nvPr/>
        </p:nvSpPr>
        <p:spPr>
          <a:xfrm>
            <a:off x="7223801" y="3524250"/>
            <a:ext cx="1624097" cy="1544714"/>
          </a:xfrm>
          <a:prstGeom prst="roundRect">
            <a:avLst>
              <a:gd name="adj" fmla="val 33260"/>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latin typeface="BIZ UDPゴシック" panose="020B0400000000000000" pitchFamily="50" charset="-128"/>
                <a:ea typeface="BIZ UDPゴシック" panose="020B0400000000000000" pitchFamily="50" charset="-128"/>
              </a:rPr>
              <a:t>S2</a:t>
            </a:r>
            <a:endParaRPr kumimoji="1" lang="ja-JP" altLang="en-US" sz="40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83277102-E021-4B45-A5C8-A5BC544BBF95}"/>
              </a:ext>
            </a:extLst>
          </p:cNvPr>
          <p:cNvSpPr/>
          <p:nvPr/>
        </p:nvSpPr>
        <p:spPr>
          <a:xfrm>
            <a:off x="7398068" y="5193406"/>
            <a:ext cx="1337568" cy="1544714"/>
          </a:xfrm>
          <a:prstGeom prst="roundRect">
            <a:avLst>
              <a:gd name="adj" fmla="val 36578"/>
            </a:avLst>
          </a:prstGeom>
          <a:solidFill>
            <a:schemeClr val="accent4">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latin typeface="BIZ UDPゴシック" panose="020B0400000000000000" pitchFamily="50" charset="-128"/>
                <a:ea typeface="BIZ UDPゴシック" panose="020B0400000000000000" pitchFamily="50" charset="-128"/>
              </a:rPr>
              <a:t>S1</a:t>
            </a:r>
            <a:endParaRPr kumimoji="1" lang="ja-JP" altLang="en-US" sz="3600" b="1" dirty="0">
              <a:latin typeface="BIZ UDPゴシック" panose="020B0400000000000000" pitchFamily="50" charset="-128"/>
              <a:ea typeface="BIZ UDPゴシック" panose="020B0400000000000000" pitchFamily="50" charset="-128"/>
            </a:endParaRPr>
          </a:p>
        </p:txBody>
      </p:sp>
      <p:sp>
        <p:nvSpPr>
          <p:cNvPr id="6" name="斜め縞 5">
            <a:extLst>
              <a:ext uri="{FF2B5EF4-FFF2-40B4-BE49-F238E27FC236}">
                <a16:creationId xmlns:a16="http://schemas.microsoft.com/office/drawing/2014/main" id="{99A47144-C89D-41AF-869B-9AAB354106C4}"/>
              </a:ext>
            </a:extLst>
          </p:cNvPr>
          <p:cNvSpPr/>
          <p:nvPr/>
        </p:nvSpPr>
        <p:spPr>
          <a:xfrm>
            <a:off x="8561437" y="2747035"/>
            <a:ext cx="1702212" cy="1736192"/>
          </a:xfrm>
          <a:prstGeom prst="diagStripe">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斜め縞 8">
            <a:extLst>
              <a:ext uri="{FF2B5EF4-FFF2-40B4-BE49-F238E27FC236}">
                <a16:creationId xmlns:a16="http://schemas.microsoft.com/office/drawing/2014/main" id="{F1547720-8F28-4D78-8C17-25E96F4FC3B1}"/>
              </a:ext>
            </a:extLst>
          </p:cNvPr>
          <p:cNvSpPr/>
          <p:nvPr/>
        </p:nvSpPr>
        <p:spPr>
          <a:xfrm rot="5400000">
            <a:off x="5707519" y="2696675"/>
            <a:ext cx="1855436" cy="1726174"/>
          </a:xfrm>
          <a:prstGeom prst="diagStripe">
            <a:avLst>
              <a:gd name="adj" fmla="val 52817"/>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部分円 7">
            <a:extLst>
              <a:ext uri="{FF2B5EF4-FFF2-40B4-BE49-F238E27FC236}">
                <a16:creationId xmlns:a16="http://schemas.microsoft.com/office/drawing/2014/main" id="{56DA5AAD-BA6F-4504-9F15-69D076076844}"/>
              </a:ext>
            </a:extLst>
          </p:cNvPr>
          <p:cNvSpPr/>
          <p:nvPr/>
        </p:nvSpPr>
        <p:spPr>
          <a:xfrm rot="18784572">
            <a:off x="7119594" y="1678919"/>
            <a:ext cx="1871235" cy="1865009"/>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B5DE5439-60D9-40AA-A33D-C0BD728A9CDA}"/>
              </a:ext>
            </a:extLst>
          </p:cNvPr>
          <p:cNvSpPr txBox="1"/>
          <p:nvPr/>
        </p:nvSpPr>
        <p:spPr>
          <a:xfrm>
            <a:off x="7419176" y="2611423"/>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RBD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ED4EFC5B-5EA8-428B-9257-60490BF4BADD}"/>
              </a:ext>
            </a:extLst>
          </p:cNvPr>
          <p:cNvSpPr txBox="1"/>
          <p:nvPr/>
        </p:nvSpPr>
        <p:spPr>
          <a:xfrm>
            <a:off x="8741799" y="5532532"/>
            <a:ext cx="3444754" cy="307777"/>
          </a:xfrm>
          <a:prstGeom prst="rect">
            <a:avLst/>
          </a:prstGeom>
          <a:noFill/>
        </p:spPr>
        <p:txBody>
          <a:bodyPr wrap="square">
            <a:spAutoFit/>
          </a:bodyPr>
          <a:lstStyle/>
          <a:p>
            <a:r>
              <a:rPr lang="en-US" altLang="ja-JP" sz="1400" b="0" i="0" dirty="0">
                <a:solidFill>
                  <a:srgbClr val="080000"/>
                </a:solidFill>
                <a:effectLst/>
                <a:latin typeface="Gill Sans Ultra Bold Condensed" panose="020B0A06020104020203" pitchFamily="34" charset="0"/>
              </a:rPr>
              <a:t>Paired basic Amino acid Cleaving Enzyme</a:t>
            </a:r>
            <a:endParaRPr lang="ja-JP" altLang="en-US" sz="1400" dirty="0">
              <a:latin typeface="Gill Sans Ultra Bold Condensed" panose="020B0A06020104020203" pitchFamily="34" charset="0"/>
            </a:endParaRPr>
          </a:p>
        </p:txBody>
      </p:sp>
      <p:sp>
        <p:nvSpPr>
          <p:cNvPr id="12" name="円柱 11">
            <a:extLst>
              <a:ext uri="{FF2B5EF4-FFF2-40B4-BE49-F238E27FC236}">
                <a16:creationId xmlns:a16="http://schemas.microsoft.com/office/drawing/2014/main" id="{CF80AC38-ED24-42E0-B9EC-01313B72417B}"/>
              </a:ext>
            </a:extLst>
          </p:cNvPr>
          <p:cNvSpPr/>
          <p:nvPr/>
        </p:nvSpPr>
        <p:spPr>
          <a:xfrm>
            <a:off x="7466325" y="4929646"/>
            <a:ext cx="1165541" cy="405813"/>
          </a:xfrm>
          <a:prstGeom prst="can">
            <a:avLst/>
          </a:prstGeom>
          <a:solidFill>
            <a:srgbClr val="C00000"/>
          </a:solidFill>
          <a:ln>
            <a:solidFill>
              <a:srgbClr val="C0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6656C41-1649-48BF-87A7-D418B3F6D77F}"/>
              </a:ext>
            </a:extLst>
          </p:cNvPr>
          <p:cNvSpPr txBox="1"/>
          <p:nvPr/>
        </p:nvSpPr>
        <p:spPr>
          <a:xfrm>
            <a:off x="8631866" y="4959618"/>
            <a:ext cx="3578607" cy="584775"/>
          </a:xfrm>
          <a:prstGeom prst="rect">
            <a:avLst/>
          </a:prstGeom>
          <a:noFill/>
        </p:spPr>
        <p:txBody>
          <a:bodyPr wrap="square" rtlCol="0">
            <a:spAutoFit/>
          </a:bodyPr>
          <a:lstStyle/>
          <a:p>
            <a:r>
              <a:rPr kumimoji="1" lang="ja-JP" altLang="en-US" sz="1600" b="1" dirty="0">
                <a:latin typeface="BIZ UDP明朝 Medium" panose="02020500000000000000" pitchFamily="18" charset="-128"/>
                <a:ea typeface="BIZ UDP明朝 Medium" panose="02020500000000000000" pitchFamily="18" charset="-128"/>
              </a:rPr>
              <a:t>←フーリン切断部位</a:t>
            </a:r>
            <a:endParaRPr kumimoji="1" lang="en-US" altLang="ja-JP" sz="1600" b="1"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（人為的に導入されている）</a:t>
            </a:r>
          </a:p>
        </p:txBody>
      </p:sp>
      <p:sp>
        <p:nvSpPr>
          <p:cNvPr id="16" name="テキスト ボックス 15">
            <a:extLst>
              <a:ext uri="{FF2B5EF4-FFF2-40B4-BE49-F238E27FC236}">
                <a16:creationId xmlns:a16="http://schemas.microsoft.com/office/drawing/2014/main" id="{083BC84E-507F-403C-B0F4-C42B58DD8995}"/>
              </a:ext>
            </a:extLst>
          </p:cNvPr>
          <p:cNvSpPr txBox="1"/>
          <p:nvPr/>
        </p:nvSpPr>
        <p:spPr>
          <a:xfrm rot="2755874">
            <a:off x="6131780" y="2990326"/>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78E2EEF-5EC5-4D4C-8B3E-139C1AC608F3}"/>
              </a:ext>
            </a:extLst>
          </p:cNvPr>
          <p:cNvSpPr txBox="1"/>
          <p:nvPr/>
        </p:nvSpPr>
        <p:spPr>
          <a:xfrm rot="18892489">
            <a:off x="8552367" y="3020971"/>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B46FD955-1C48-4B50-8EC6-53146EA750F9}"/>
              </a:ext>
            </a:extLst>
          </p:cNvPr>
          <p:cNvSpPr txBox="1"/>
          <p:nvPr/>
        </p:nvSpPr>
        <p:spPr>
          <a:xfrm>
            <a:off x="7421935" y="5007879"/>
            <a:ext cx="1337568" cy="307777"/>
          </a:xfrm>
          <a:prstGeom prst="rect">
            <a:avLst/>
          </a:prstGeom>
          <a:noFill/>
        </p:spPr>
        <p:txBody>
          <a:bodyPr wrap="square" rtlCol="0">
            <a:spAutoFit/>
          </a:bodyPr>
          <a:lstStyle/>
          <a:p>
            <a:pPr algn="ctr"/>
            <a:r>
              <a:rPr lang="en-US" altLang="ja-JP" sz="1400" b="1" dirty="0">
                <a:solidFill>
                  <a:schemeClr val="bg1">
                    <a:lumMod val="95000"/>
                  </a:schemeClr>
                </a:solidFill>
                <a:latin typeface="BIZ UDPゴシック" panose="020B0400000000000000" pitchFamily="50" charset="-128"/>
                <a:ea typeface="BIZ UDPゴシック" panose="020B0400000000000000" pitchFamily="50" charset="-128"/>
              </a:rPr>
              <a:t>PACE</a:t>
            </a:r>
            <a:endParaRPr kumimoji="1" lang="ja-JP" altLang="en-US" sz="14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9" name="スマイル 18">
            <a:extLst>
              <a:ext uri="{FF2B5EF4-FFF2-40B4-BE49-F238E27FC236}">
                <a16:creationId xmlns:a16="http://schemas.microsoft.com/office/drawing/2014/main" id="{C0DDDBD1-1E9F-4C32-B884-87FE1FFEB0E5}"/>
              </a:ext>
            </a:extLst>
          </p:cNvPr>
          <p:cNvSpPr/>
          <p:nvPr/>
        </p:nvSpPr>
        <p:spPr>
          <a:xfrm>
            <a:off x="7484475" y="1255419"/>
            <a:ext cx="978054" cy="871400"/>
          </a:xfrm>
          <a:prstGeom prst="smileyFace">
            <a:avLst/>
          </a:prstGeom>
          <a:solidFill>
            <a:srgbClr val="FFC000"/>
          </a:solidFill>
          <a:ln>
            <a:solidFill>
              <a:srgbClr val="C0000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CD06EDE-F28D-4205-B528-520CEA9180A2}"/>
              </a:ext>
            </a:extLst>
          </p:cNvPr>
          <p:cNvSpPr txBox="1"/>
          <p:nvPr/>
        </p:nvSpPr>
        <p:spPr>
          <a:xfrm>
            <a:off x="8087960" y="1413437"/>
            <a:ext cx="2920753"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 </a:t>
            </a:r>
            <a:r>
              <a:rPr kumimoji="1" lang="en-US" altLang="ja-JP" sz="2000" b="1" dirty="0">
                <a:latin typeface="BIZ UDPゴシック" panose="020B0400000000000000" pitchFamily="50" charset="-128"/>
                <a:ea typeface="BIZ UDPゴシック" panose="020B0400000000000000" pitchFamily="50" charset="-128"/>
              </a:rPr>
              <a:t>ACE</a:t>
            </a:r>
            <a:r>
              <a:rPr kumimoji="1" lang="ja-JP" altLang="en-US" sz="2000" b="1" dirty="0">
                <a:latin typeface="BIZ UDPゴシック" panose="020B0400000000000000" pitchFamily="50" charset="-128"/>
                <a:ea typeface="BIZ UDPゴシック" panose="020B0400000000000000" pitchFamily="50" charset="-128"/>
              </a:rPr>
              <a:t>２</a:t>
            </a:r>
            <a:r>
              <a:rPr kumimoji="1" lang="en-US" altLang="ja-JP" sz="2000" b="1" baseline="30000" dirty="0">
                <a:latin typeface="BIZ UDPゴシック" panose="020B0400000000000000" pitchFamily="50" charset="-128"/>
                <a:ea typeface="BIZ UDPゴシック" panose="020B0400000000000000" pitchFamily="50" charset="-128"/>
              </a:rPr>
              <a:t>※</a:t>
            </a:r>
            <a:r>
              <a:rPr kumimoji="1" lang="ja-JP" altLang="en-US" sz="2000" b="1" dirty="0">
                <a:latin typeface="BIZ UDPゴシック" panose="020B0400000000000000" pitchFamily="50" charset="-128"/>
                <a:ea typeface="BIZ UDPゴシック" panose="020B0400000000000000" pitchFamily="50" charset="-128"/>
              </a:rPr>
              <a:t>受容体</a:t>
            </a:r>
            <a:r>
              <a:rPr kumimoji="1" lang="ja-JP" altLang="en-US" sz="500" b="1" dirty="0">
                <a:latin typeface="BIZ UDPゴシック" panose="020B0400000000000000" pitchFamily="50" charset="-128"/>
                <a:ea typeface="BIZ UDPゴシック" panose="020B0400000000000000" pitchFamily="50" charset="-128"/>
              </a:rPr>
              <a:t>のつもり</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6DE74AF4-9BF6-4423-98AD-88598278D82F}"/>
              </a:ext>
            </a:extLst>
          </p:cNvPr>
          <p:cNvSpPr txBox="1"/>
          <p:nvPr/>
        </p:nvSpPr>
        <p:spPr>
          <a:xfrm>
            <a:off x="6783081" y="513156"/>
            <a:ext cx="2402557" cy="369332"/>
          </a:xfrm>
          <a:prstGeom prst="rect">
            <a:avLst/>
          </a:prstGeom>
          <a:noFill/>
          <a:effectLst>
            <a:glow rad="228600">
              <a:schemeClr val="accent4">
                <a:satMod val="175000"/>
                <a:alpha val="40000"/>
              </a:schemeClr>
            </a:glow>
          </a:effectLst>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ヒト細胞表面</a:t>
            </a:r>
            <a:endParaRPr kumimoji="1" lang="ja-JP" altLang="en-US" b="1"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8F69E35F-3101-40E2-A697-83E7D42F6844}"/>
              </a:ext>
            </a:extLst>
          </p:cNvPr>
          <p:cNvSpPr txBox="1"/>
          <p:nvPr/>
        </p:nvSpPr>
        <p:spPr>
          <a:xfrm rot="20619099">
            <a:off x="8214018" y="2131835"/>
            <a:ext cx="3953979" cy="369332"/>
          </a:xfrm>
          <a:prstGeom prst="rect">
            <a:avLst/>
          </a:prstGeom>
          <a:noFill/>
        </p:spPr>
        <p:txBody>
          <a:bodyPr wrap="square">
            <a:spAutoFit/>
          </a:bodyPr>
          <a:lstStyle/>
          <a:p>
            <a:r>
              <a:rPr lang="ja-JP" altLang="en-US" b="1" i="0" dirty="0">
                <a:effectLst/>
                <a:latin typeface="Verdana Pro SemiBold" panose="020B0604020202020204" pitchFamily="34" charset="0"/>
                <a:ea typeface="Meiryo" panose="020B0604030504040204" pitchFamily="50" charset="-128"/>
              </a:rPr>
              <a:t>　</a:t>
            </a:r>
            <a:r>
              <a:rPr lang="ja-JP" altLang="en-US" b="1" i="0" dirty="0">
                <a:solidFill>
                  <a:schemeClr val="bg1"/>
                </a:solidFill>
                <a:effectLst/>
                <a:latin typeface="Verdana Pro SemiBold" panose="020B0604020202020204" pitchFamily="34" charset="0"/>
                <a:ea typeface="Meiryo" panose="020B0604030504040204" pitchFamily="50" charset="-128"/>
              </a:rPr>
              <a:t>←</a:t>
            </a:r>
            <a:r>
              <a:rPr lang="en-US" altLang="ja-JP" b="1" i="0" dirty="0">
                <a:solidFill>
                  <a:schemeClr val="bg1"/>
                </a:solidFill>
                <a:effectLst/>
                <a:latin typeface="Verdana Pro SemiBold" panose="020B0604020202020204" pitchFamily="34" charset="0"/>
                <a:ea typeface="Meiryo" panose="020B0604030504040204" pitchFamily="50" charset="-128"/>
              </a:rPr>
              <a:t>R</a:t>
            </a:r>
            <a:r>
              <a:rPr lang="en-US" altLang="ja-JP" b="1" i="0" dirty="0">
                <a:effectLst/>
                <a:latin typeface="Verdana Pro SemiBold" panose="020B0604020202020204" pitchFamily="34" charset="0"/>
                <a:ea typeface="Meiryo" panose="020B0604030504040204" pitchFamily="50" charset="-128"/>
              </a:rPr>
              <a:t>eceptor Binding Domain</a:t>
            </a:r>
            <a:endParaRPr lang="ja-JP" altLang="en-US" dirty="0">
              <a:latin typeface="Verdana Pro SemiBold" panose="020B0604020202020204" pitchFamily="34" charset="0"/>
            </a:endParaRPr>
          </a:p>
        </p:txBody>
      </p:sp>
      <p:sp>
        <p:nvSpPr>
          <p:cNvPr id="27" name="テキスト ボックス 26">
            <a:extLst>
              <a:ext uri="{FF2B5EF4-FFF2-40B4-BE49-F238E27FC236}">
                <a16:creationId xmlns:a16="http://schemas.microsoft.com/office/drawing/2014/main" id="{374A8FF9-498F-42D6-AE82-A8371283CFA5}"/>
              </a:ext>
            </a:extLst>
          </p:cNvPr>
          <p:cNvSpPr txBox="1"/>
          <p:nvPr/>
        </p:nvSpPr>
        <p:spPr>
          <a:xfrm rot="18948523">
            <a:off x="8541619" y="3298528"/>
            <a:ext cx="2550803" cy="369332"/>
          </a:xfrm>
          <a:prstGeom prst="rect">
            <a:avLst/>
          </a:prstGeom>
          <a:noFill/>
        </p:spPr>
        <p:txBody>
          <a:bodyPr wrap="square">
            <a:spAutoFit/>
          </a:bodyPr>
          <a:lstStyle/>
          <a:p>
            <a:r>
              <a:rPr lang="en-US" altLang="ja-JP" b="1" i="0" dirty="0">
                <a:effectLst/>
                <a:latin typeface="Meiryo" panose="020B0604030504040204" pitchFamily="50" charset="-128"/>
                <a:ea typeface="Meiryo" panose="020B0604030504040204" pitchFamily="50" charset="-128"/>
              </a:rPr>
              <a:t>N-Terminal Domain</a:t>
            </a:r>
            <a:endParaRPr lang="ja-JP" altLang="en-US" dirty="0"/>
          </a:p>
        </p:txBody>
      </p:sp>
      <p:sp>
        <p:nvSpPr>
          <p:cNvPr id="29" name="テキスト ボックス 28">
            <a:extLst>
              <a:ext uri="{FF2B5EF4-FFF2-40B4-BE49-F238E27FC236}">
                <a16:creationId xmlns:a16="http://schemas.microsoft.com/office/drawing/2014/main" id="{9E05DDF9-B583-4D79-9ABF-55FFF9E11727}"/>
              </a:ext>
            </a:extLst>
          </p:cNvPr>
          <p:cNvSpPr txBox="1"/>
          <p:nvPr/>
        </p:nvSpPr>
        <p:spPr>
          <a:xfrm>
            <a:off x="9903270" y="888749"/>
            <a:ext cx="2402558" cy="200055"/>
          </a:xfrm>
          <a:prstGeom prst="rect">
            <a:avLst/>
          </a:prstGeom>
          <a:noFill/>
        </p:spPr>
        <p:txBody>
          <a:bodyPr wrap="square">
            <a:spAutoFit/>
          </a:bodyPr>
          <a:lstStyle/>
          <a:p>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※ACE</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２：アンジオテンシン変換酵素</a:t>
            </a:r>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II</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（血圧調整機能）</a:t>
            </a:r>
            <a:endParaRPr lang="ja-JP" altLang="en-US" sz="7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5C03A818-D54C-4019-9331-71B0137EC9E4}"/>
              </a:ext>
            </a:extLst>
          </p:cNvPr>
          <p:cNvSpPr txBox="1"/>
          <p:nvPr/>
        </p:nvSpPr>
        <p:spPr>
          <a:xfrm>
            <a:off x="1814249" y="6642556"/>
            <a:ext cx="1337568" cy="215444"/>
          </a:xfrm>
          <a:prstGeom prst="rect">
            <a:avLst/>
          </a:prstGeom>
          <a:noFill/>
        </p:spPr>
        <p:txBody>
          <a:bodyPr wrap="square">
            <a:spAutoFit/>
          </a:bodyPr>
          <a:lstStyle/>
          <a:p>
            <a:pPr algn="ctr"/>
            <a:r>
              <a:rPr lang="ja-JP" altLang="en-US" sz="800" dirty="0">
                <a:latin typeface="BIZ UDP明朝 Medium" panose="02020500000000000000" pitchFamily="18" charset="-128"/>
                <a:ea typeface="BIZ UDP明朝 Medium" panose="02020500000000000000" pitchFamily="18" charset="-128"/>
              </a:rPr>
              <a:t>（出所）理化学研究所</a:t>
            </a:r>
          </a:p>
        </p:txBody>
      </p:sp>
    </p:spTree>
    <p:extLst>
      <p:ext uri="{BB962C8B-B14F-4D97-AF65-F5344CB8AC3E}">
        <p14:creationId xmlns:p14="http://schemas.microsoft.com/office/powerpoint/2010/main" val="3293850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F552887-90BE-4DBD-830B-37D3F56B5FFE}"/>
              </a:ext>
            </a:extLst>
          </p:cNvPr>
          <p:cNvPicPr>
            <a:picLocks noChangeAspect="1"/>
          </p:cNvPicPr>
          <p:nvPr/>
        </p:nvPicPr>
        <p:blipFill>
          <a:blip r:embed="rId2"/>
          <a:stretch>
            <a:fillRect/>
          </a:stretch>
        </p:blipFill>
        <p:spPr>
          <a:xfrm>
            <a:off x="566684" y="602463"/>
            <a:ext cx="3533775" cy="6219825"/>
          </a:xfrm>
          <a:prstGeom prst="rect">
            <a:avLst/>
          </a:prstGeom>
        </p:spPr>
      </p:pic>
      <p:pic>
        <p:nvPicPr>
          <p:cNvPr id="5" name="図 4">
            <a:extLst>
              <a:ext uri="{FF2B5EF4-FFF2-40B4-BE49-F238E27FC236}">
                <a16:creationId xmlns:a16="http://schemas.microsoft.com/office/drawing/2014/main" id="{2EE68F72-7042-47D6-945C-A09C9F35A907}"/>
              </a:ext>
            </a:extLst>
          </p:cNvPr>
          <p:cNvPicPr>
            <a:picLocks noChangeAspect="1"/>
          </p:cNvPicPr>
          <p:nvPr/>
        </p:nvPicPr>
        <p:blipFill>
          <a:blip r:embed="rId3"/>
          <a:stretch>
            <a:fillRect/>
          </a:stretch>
        </p:blipFill>
        <p:spPr>
          <a:xfrm>
            <a:off x="4279705" y="1439704"/>
            <a:ext cx="7488812" cy="5382584"/>
          </a:xfrm>
          <a:prstGeom prst="rect">
            <a:avLst/>
          </a:prstGeom>
        </p:spPr>
      </p:pic>
      <p:sp>
        <p:nvSpPr>
          <p:cNvPr id="6" name="テキスト ボックス 5">
            <a:extLst>
              <a:ext uri="{FF2B5EF4-FFF2-40B4-BE49-F238E27FC236}">
                <a16:creationId xmlns:a16="http://schemas.microsoft.com/office/drawing/2014/main" id="{6A07A8C4-154B-4F9A-82C6-E0E314D533BB}"/>
              </a:ext>
            </a:extLst>
          </p:cNvPr>
          <p:cNvSpPr txBox="1"/>
          <p:nvPr/>
        </p:nvSpPr>
        <p:spPr>
          <a:xfrm>
            <a:off x="4613081" y="670614"/>
            <a:ext cx="3200400" cy="369332"/>
          </a:xfrm>
          <a:prstGeom prst="rect">
            <a:avLst/>
          </a:prstGeom>
          <a:noFill/>
        </p:spPr>
        <p:txBody>
          <a:bodyPr wrap="square" rtlCol="0">
            <a:spAutoFit/>
          </a:bodyPr>
          <a:lstStyle/>
          <a:p>
            <a:r>
              <a:rPr lang="ja-JP" altLang="en-US" dirty="0">
                <a:latin typeface="UD デジタル 教科書体 NK-B" panose="02020700000000000000" pitchFamily="18" charset="-128"/>
                <a:ea typeface="UD デジタル 教科書体 NK-B" panose="02020700000000000000" pitchFamily="18" charset="-128"/>
              </a:rPr>
              <a:t>濃い青の部分が「糖鎖」です～</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8" name="直線矢印コネクタ 7">
            <a:extLst>
              <a:ext uri="{FF2B5EF4-FFF2-40B4-BE49-F238E27FC236}">
                <a16:creationId xmlns:a16="http://schemas.microsoft.com/office/drawing/2014/main" id="{CD589DE2-646A-471B-AC24-B42CA7FC96F5}"/>
              </a:ext>
            </a:extLst>
          </p:cNvPr>
          <p:cNvCxnSpPr>
            <a:cxnSpLocks/>
          </p:cNvCxnSpPr>
          <p:nvPr/>
        </p:nvCxnSpPr>
        <p:spPr>
          <a:xfrm flipH="1">
            <a:off x="3678636" y="855280"/>
            <a:ext cx="1022893" cy="51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3B8BDB1-DF26-4C84-ABEE-6A51AF74F4D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フーリン切断</a:t>
            </a:r>
            <a:r>
              <a:rPr lang="ja-JP" altLang="en-US" sz="2400" dirty="0">
                <a:solidFill>
                  <a:srgbClr val="FFC000"/>
                </a:solidFill>
                <a:latin typeface="BIZ UDPゴシック" panose="020B0400000000000000" pitchFamily="50" charset="-128"/>
                <a:ea typeface="BIZ UDPゴシック" panose="020B0400000000000000" pitchFamily="50" charset="-128"/>
              </a:rPr>
              <a:t>部位</a:t>
            </a:r>
            <a:endParaRPr kumimoji="1" lang="en-US" altLang="ja-JP"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57187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）の発明</a:t>
            </a:r>
          </a:p>
        </p:txBody>
      </p:sp>
      <p:pic>
        <p:nvPicPr>
          <p:cNvPr id="2050" name="Picture 2">
            <a:extLst>
              <a:ext uri="{FF2B5EF4-FFF2-40B4-BE49-F238E27FC236}">
                <a16:creationId xmlns:a16="http://schemas.microsoft.com/office/drawing/2014/main" id="{227D5D49-5E06-4450-A8F5-51230928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4" y="589420"/>
            <a:ext cx="8152056" cy="626858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3468381-7EF7-47A9-9B19-B745FE4E5E22}"/>
              </a:ext>
            </a:extLst>
          </p:cNvPr>
          <p:cNvSpPr txBox="1"/>
          <p:nvPr/>
        </p:nvSpPr>
        <p:spPr>
          <a:xfrm>
            <a:off x="1636714" y="6519446"/>
            <a:ext cx="8152056" cy="338554"/>
          </a:xfrm>
          <a:prstGeom prst="rect">
            <a:avLst/>
          </a:prstGeom>
          <a:solidFill>
            <a:schemeClr val="accent3">
              <a:lumMod val="60000"/>
              <a:lumOff val="40000"/>
            </a:schemeClr>
          </a:solidFill>
        </p:spPr>
        <p:txBody>
          <a:bodyPr wrap="square">
            <a:spAutoFit/>
          </a:bodyPr>
          <a:lstStyle/>
          <a:p>
            <a:pPr algn="ct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ブリティッシュコロンビア大学（カナダ・バンクーバー）の生化学者</a:t>
            </a:r>
            <a:r>
              <a:rPr lang="en-US" altLang="ja-JP" sz="1600" b="0" i="0" dirty="0">
                <a:solidFill>
                  <a:srgbClr val="C00000"/>
                </a:solidFill>
                <a:effectLst/>
                <a:latin typeface="BIZ UDPゴシック" panose="020B0400000000000000" pitchFamily="50" charset="-128"/>
                <a:ea typeface="BIZ UDPゴシック" panose="020B0400000000000000" pitchFamily="50" charset="-128"/>
              </a:rPr>
              <a:t>Pieter </a:t>
            </a:r>
            <a:r>
              <a:rPr lang="en-US" altLang="ja-JP" sz="1600" b="0" i="0" dirty="0" err="1">
                <a:solidFill>
                  <a:srgbClr val="C00000"/>
                </a:solidFill>
                <a:effectLst/>
                <a:latin typeface="BIZ UDPゴシック" panose="020B0400000000000000" pitchFamily="50" charset="-128"/>
                <a:ea typeface="BIZ UDPゴシック" panose="020B0400000000000000" pitchFamily="50" charset="-128"/>
              </a:rPr>
              <a:t>Cullis</a:t>
            </a:r>
            <a:endParaRPr lang="ja-JP" altLang="en-US" sz="16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76616395"/>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X</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09279" y="2698912"/>
            <a:ext cx="9378099" cy="1446550"/>
          </a:xfrm>
          <a:prstGeom prst="rect">
            <a:avLst/>
          </a:prstGeom>
          <a:noFill/>
        </p:spPr>
        <p:txBody>
          <a:bodyPr wrap="square" rtlCol="0">
            <a:spAutoFit/>
          </a:bodyPr>
          <a:lstStyle/>
          <a:p>
            <a:pPr algn="ctr"/>
            <a:r>
              <a:rPr lang="ja-JP" altLang="en-US" sz="7200" b="1" dirty="0">
                <a:solidFill>
                  <a:srgbClr val="C00000"/>
                </a:solidFill>
                <a:latin typeface="BIZ UDP明朝 Medium" panose="02020500000000000000" pitchFamily="18" charset="-128"/>
                <a:ea typeface="BIZ UDP明朝 Medium" panose="02020500000000000000" pitchFamily="18" charset="-128"/>
              </a:rPr>
              <a:t>ｍ</a:t>
            </a:r>
            <a:r>
              <a:rPr lang="en-US" altLang="ja-JP" sz="8800" b="1" dirty="0">
                <a:solidFill>
                  <a:srgbClr val="C00000"/>
                </a:solidFill>
                <a:latin typeface="Yet R" panose="02030504000101010101" pitchFamily="18" charset="-127"/>
                <a:ea typeface="Yet R" panose="02030504000101010101" pitchFamily="18" charset="-127"/>
              </a:rPr>
              <a:t>RNA</a:t>
            </a:r>
            <a:r>
              <a:rPr lang="ja-JP" altLang="en-US" sz="8800" b="1" dirty="0">
                <a:solidFill>
                  <a:srgbClr val="C00000"/>
                </a:solidFill>
                <a:latin typeface="Yet R" panose="02030504000101010101" pitchFamily="18" charset="-127"/>
                <a:ea typeface="Yet R" panose="02030504000101010101" pitchFamily="18" charset="-127"/>
              </a:rPr>
              <a:t>医薬</a:t>
            </a:r>
            <a:r>
              <a:rPr lang="ja-JP" altLang="en-US" sz="4400" b="1" dirty="0">
                <a:solidFill>
                  <a:schemeClr val="bg2"/>
                </a:solidFill>
                <a:latin typeface="UD デジタル 教科書体 NK-B" panose="02020700000000000000" pitchFamily="18" charset="-128"/>
                <a:ea typeface="UD デジタル 教科書体 NK-B" panose="02020700000000000000" pitchFamily="18" charset="-128"/>
              </a:rPr>
              <a:t>？</a:t>
            </a:r>
            <a:endParaRPr kumimoji="1" lang="en-US" altLang="ja-JP"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pic>
        <p:nvPicPr>
          <p:cNvPr id="5" name="Picture 5" descr="computer g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50" y="4356912"/>
            <a:ext cx="224313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rot="21024647">
            <a:off x="940218" y="5273251"/>
            <a:ext cx="686654" cy="28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ｍ</a:t>
            </a:r>
            <a:r>
              <a:rPr kumimoji="1" lang="en-US" altLang="ja-JP" sz="900" dirty="0">
                <a:solidFill>
                  <a:schemeClr val="tx1"/>
                </a:solidFill>
                <a:latin typeface="HG丸ｺﾞｼｯｸM-PRO" panose="020F0600000000000000" pitchFamily="50" charset="-128"/>
                <a:ea typeface="HG丸ｺﾞｼｯｸM-PRO" panose="020F0600000000000000" pitchFamily="50" charset="-128"/>
              </a:rPr>
              <a:t>RNA</a:t>
            </a:r>
            <a:r>
              <a:rPr kumimoji="1" lang="ja-JP" altLang="en-US" sz="900" dirty="0">
                <a:solidFill>
                  <a:schemeClr val="tx1"/>
                </a:solidFill>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2625166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4098" name="Picture 2">
            <a:extLst>
              <a:ext uri="{FF2B5EF4-FFF2-40B4-BE49-F238E27FC236}">
                <a16:creationId xmlns:a16="http://schemas.microsoft.com/office/drawing/2014/main" id="{3EB07F87-FC01-40D5-B2C7-7954A32F4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67" y="1089721"/>
            <a:ext cx="9944466" cy="419344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8054F78-9C94-4974-9B64-46457212FDFF}"/>
              </a:ext>
            </a:extLst>
          </p:cNvPr>
          <p:cNvSpPr txBox="1"/>
          <p:nvPr/>
        </p:nvSpPr>
        <p:spPr>
          <a:xfrm>
            <a:off x="323850" y="5283170"/>
            <a:ext cx="11753849" cy="1323439"/>
          </a:xfrm>
          <a:prstGeom prst="rect">
            <a:avLst/>
          </a:prstGeom>
          <a:noFill/>
        </p:spPr>
        <p:txBody>
          <a:bodyPr wrap="square" rtlCol="0">
            <a:spAutoFit/>
          </a:bodyPr>
          <a:lstStyle/>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は全身を巡り、様々な臓器、生殖細胞と細胞融合を引起し、莫大なスパイクタンパク質を産生させることが出来る。</a:t>
            </a:r>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に使われている</a:t>
            </a:r>
            <a:r>
              <a:rPr kumimoji="1" lang="en-US" altLang="ja-JP" sz="2000" dirty="0">
                <a:latin typeface="BIZ UDPゴシック" panose="020B0400000000000000" pitchFamily="50" charset="-128"/>
                <a:ea typeface="BIZ UDPゴシック" panose="020B0400000000000000" pitchFamily="50" charset="-128"/>
              </a:rPr>
              <a:t>PEG2000</a:t>
            </a:r>
            <a:r>
              <a:rPr kumimoji="1" lang="ja-JP" altLang="en-US" sz="2000" dirty="0">
                <a:latin typeface="BIZ UDPゴシック" panose="020B0400000000000000" pitchFamily="50" charset="-128"/>
                <a:ea typeface="BIZ UDPゴシック" panose="020B0400000000000000" pitchFamily="50" charset="-128"/>
              </a:rPr>
              <a:t>などは体内で炎症を引き起こし有害である。</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は、アジュバント以上にアジュバント。</a:t>
            </a:r>
          </a:p>
        </p:txBody>
      </p:sp>
    </p:spTree>
    <p:extLst>
      <p:ext uri="{BB962C8B-B14F-4D97-AF65-F5344CB8AC3E}">
        <p14:creationId xmlns:p14="http://schemas.microsoft.com/office/powerpoint/2010/main" val="3896063703"/>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EDF8C70F-98DF-460B-B863-223AE1DC7935}"/>
              </a:ext>
            </a:extLst>
          </p:cNvPr>
          <p:cNvGraphicFramePr>
            <a:graphicFrameLocks noGrp="1"/>
          </p:cNvGraphicFramePr>
          <p:nvPr/>
        </p:nvGraphicFramePr>
        <p:xfrm>
          <a:off x="502419" y="864101"/>
          <a:ext cx="11224006" cy="4351337"/>
        </p:xfrm>
        <a:graphic>
          <a:graphicData uri="http://schemas.openxmlformats.org/drawingml/2006/table">
            <a:tbl>
              <a:tblPr>
                <a:tableStyleId>{5C22544A-7EE6-4342-B048-85BDC9FD1C3A}</a:tableStyleId>
              </a:tblPr>
              <a:tblGrid>
                <a:gridCol w="4890127">
                  <a:extLst>
                    <a:ext uri="{9D8B030D-6E8A-4147-A177-3AD203B41FA5}">
                      <a16:colId xmlns:a16="http://schemas.microsoft.com/office/drawing/2014/main" val="1618479857"/>
                    </a:ext>
                  </a:extLst>
                </a:gridCol>
                <a:gridCol w="636465">
                  <a:extLst>
                    <a:ext uri="{9D8B030D-6E8A-4147-A177-3AD203B41FA5}">
                      <a16:colId xmlns:a16="http://schemas.microsoft.com/office/drawing/2014/main" val="2702968771"/>
                    </a:ext>
                  </a:extLst>
                </a:gridCol>
                <a:gridCol w="1899138">
                  <a:extLst>
                    <a:ext uri="{9D8B030D-6E8A-4147-A177-3AD203B41FA5}">
                      <a16:colId xmlns:a16="http://schemas.microsoft.com/office/drawing/2014/main" val="4286417065"/>
                    </a:ext>
                  </a:extLst>
                </a:gridCol>
                <a:gridCol w="1075174">
                  <a:extLst>
                    <a:ext uri="{9D8B030D-6E8A-4147-A177-3AD203B41FA5}">
                      <a16:colId xmlns:a16="http://schemas.microsoft.com/office/drawing/2014/main" val="3740065498"/>
                    </a:ext>
                  </a:extLst>
                </a:gridCol>
                <a:gridCol w="2723102">
                  <a:extLst>
                    <a:ext uri="{9D8B030D-6E8A-4147-A177-3AD203B41FA5}">
                      <a16:colId xmlns:a16="http://schemas.microsoft.com/office/drawing/2014/main" val="568546958"/>
                    </a:ext>
                  </a:extLst>
                </a:gridCol>
              </a:tblGrid>
              <a:tr h="483071">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脂質名</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gridSpan="2">
                  <a:txBody>
                    <a:bodyPr/>
                    <a:lstStyle/>
                    <a:p>
                      <a:pPr algn="ctr" fontAlgn="ctr"/>
                      <a:r>
                        <a:rPr lang="ja-JP" altLang="en-US" sz="1400" b="1" u="none" strike="noStrike" dirty="0">
                          <a:solidFill>
                            <a:schemeClr val="bg1"/>
                          </a:solidFill>
                          <a:effectLst/>
                          <a:latin typeface="Yet R" panose="02030504000101010101" pitchFamily="18" charset="-127"/>
                          <a:ea typeface="Yet R" panose="02030504000101010101" pitchFamily="18" charset="-127"/>
                        </a:rPr>
                        <a:t>略語</a:t>
                      </a:r>
                      <a:br>
                        <a:rPr lang="ja-JP" altLang="en-US" sz="1400" b="1" u="none" strike="noStrike" dirty="0">
                          <a:solidFill>
                            <a:schemeClr val="bg1"/>
                          </a:solidFill>
                          <a:effectLst/>
                          <a:latin typeface="Yet R" panose="02030504000101010101" pitchFamily="18" charset="-127"/>
                          <a:ea typeface="Yet R" panose="02030504000101010101" pitchFamily="18" charset="-127"/>
                        </a:rPr>
                      </a:br>
                      <a:r>
                        <a:rPr lang="ja-JP" altLang="en-US" sz="1400" b="1" u="none" strike="noStrike" dirty="0">
                          <a:solidFill>
                            <a:schemeClr val="bg1"/>
                          </a:solidFill>
                          <a:effectLst/>
                          <a:latin typeface="Yet R" panose="02030504000101010101" pitchFamily="18" charset="-127"/>
                          <a:ea typeface="Yet R" panose="02030504000101010101" pitchFamily="18" charset="-127"/>
                        </a:rPr>
                        <a:t>ラボコード</a:t>
                      </a: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hMerge="1">
                  <a:txBody>
                    <a:bodyPr/>
                    <a:lstStyle/>
                    <a:p>
                      <a:pPr algn="ctr" fontAlgn="ct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配合率</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en-US" sz="1600" b="1" u="none" strike="noStrike" dirty="0">
                          <a:solidFill>
                            <a:schemeClr val="bg1"/>
                          </a:solidFill>
                          <a:effectLst/>
                          <a:latin typeface="Yet R" panose="02030504000101010101" pitchFamily="18" charset="-127"/>
                          <a:ea typeface="Yet R" panose="02030504000101010101" pitchFamily="18" charset="-127"/>
                        </a:rPr>
                        <a:t>CAS Registry Number</a:t>
                      </a:r>
                      <a:endParaRPr lang="ja-JP" altLang="en-US" sz="16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extLst>
                  <a:ext uri="{0D108BD9-81ED-4DB2-BD59-A6C34878D82A}">
                    <a16:rowId xmlns:a16="http://schemas.microsoft.com/office/drawing/2014/main" val="3551593229"/>
                  </a:ext>
                </a:extLst>
              </a:tr>
              <a:tr h="481220">
                <a:tc gridSpan="5">
                  <a:txBody>
                    <a:bodyPr/>
                    <a:lstStyle/>
                    <a:p>
                      <a:pPr algn="ctr" fontAlgn="ctr"/>
                      <a:r>
                        <a:rPr lang="en-US" sz="1700" b="1" u="none" strike="noStrike" dirty="0">
                          <a:solidFill>
                            <a:srgbClr val="C00000"/>
                          </a:solidFill>
                          <a:effectLst/>
                        </a:rPr>
                        <a:t>Pfizer/BioNTech</a:t>
                      </a:r>
                      <a:r>
                        <a:rPr lang="ja-JP" altLang="en-US" sz="1700" b="1" u="none" strike="noStrike" dirty="0">
                          <a:solidFill>
                            <a:srgbClr val="C00000"/>
                          </a:solidFill>
                          <a:effectLst/>
                        </a:rPr>
                        <a:t>　</a:t>
                      </a:r>
                      <a:r>
                        <a:rPr lang="en-US" sz="1700" b="1" u="none" strike="noStrike" dirty="0">
                          <a:solidFill>
                            <a:srgbClr val="C00000"/>
                          </a:solidFill>
                          <a:effectLst/>
                        </a:rPr>
                        <a:t>BNT</a:t>
                      </a:r>
                      <a:r>
                        <a:rPr lang="en-US" altLang="ja-JP" sz="1700" b="1" u="none" strike="noStrike" dirty="0">
                          <a:solidFill>
                            <a:srgbClr val="C00000"/>
                          </a:solidFill>
                          <a:effectLst/>
                        </a:rPr>
                        <a:t>162b2</a:t>
                      </a: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fontAlgn="ct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390637412"/>
                  </a:ext>
                </a:extLst>
              </a:tr>
              <a:tr h="490474">
                <a:tc gridSpan="2">
                  <a:txBody>
                    <a:bodyPr/>
                    <a:lstStyle/>
                    <a:p>
                      <a:pPr algn="l" fontAlgn="ctr"/>
                      <a:r>
                        <a:rPr lang="en-US" sz="1500" b="1" u="none" strike="noStrike" dirty="0">
                          <a:effectLst/>
                        </a:rPr>
                        <a:t> ((4-hydroxybutyl)azanediyl) bis(hexane-6,1-diyl)bis(2-hexyldecanoate)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46.30%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2036272-55-4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948555854"/>
                  </a:ext>
                </a:extLst>
              </a:tr>
              <a:tr h="490474">
                <a:tc gridSpan="2">
                  <a:txBody>
                    <a:bodyPr/>
                    <a:lstStyle/>
                    <a:p>
                      <a:pPr algn="l" fontAlgn="ctr"/>
                      <a:r>
                        <a:rPr lang="en-US" sz="1500" b="1" u="none" strike="noStrike" dirty="0">
                          <a:effectLst/>
                        </a:rPr>
                        <a:t> 2-[(polyethylene glycol)-2000]-N,N-</a:t>
                      </a:r>
                      <a:r>
                        <a:rPr lang="en-US" sz="1500" b="1" u="none" strike="noStrike" dirty="0" err="1">
                          <a:effectLst/>
                        </a:rPr>
                        <a:t>ditetradecylacetamide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1.60%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1849616-42-7</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597233592"/>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9.40%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596803871"/>
                  </a:ext>
                </a:extLst>
              </a:tr>
              <a:tr h="249864">
                <a:tc gridSpan="2">
                  <a:txBody>
                    <a:bodyPr/>
                    <a:lstStyle/>
                    <a:p>
                      <a:pPr algn="l" fontAlgn="ctr"/>
                      <a:r>
                        <a:rPr lang="ja-JP" altLang="en-US" sz="1400" b="1" u="none" strike="noStrike" dirty="0">
                          <a:effectLst/>
                        </a:rPr>
                        <a:t> コレステロール（ヘルパー脂質）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42.70%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4277104668"/>
                  </a:ext>
                </a:extLst>
              </a:tr>
              <a:tr h="425694">
                <a:tc gridSpan="5">
                  <a:txBody>
                    <a:bodyPr/>
                    <a:lstStyle/>
                    <a:p>
                      <a:pPr algn="ctr" fontAlgn="ctr"/>
                      <a:r>
                        <a:rPr lang="en-US" sz="1700" b="1" u="none" strike="noStrike" dirty="0" err="1">
                          <a:solidFill>
                            <a:srgbClr val="C00000"/>
                          </a:solidFill>
                          <a:effectLst/>
                        </a:rPr>
                        <a:t>Moderna</a:t>
                      </a:r>
                      <a:r>
                        <a:rPr lang="ja-JP" altLang="en-US" sz="1700" b="1" u="none" strike="noStrike" dirty="0">
                          <a:solidFill>
                            <a:srgbClr val="C00000"/>
                          </a:solidFill>
                          <a:effectLst/>
                        </a:rPr>
                        <a:t> </a:t>
                      </a:r>
                      <a:r>
                        <a:rPr lang="en-US" altLang="ja-JP" sz="1700" b="1" u="none" strike="noStrike" dirty="0">
                          <a:solidFill>
                            <a:srgbClr val="C00000"/>
                          </a:solidFill>
                          <a:effectLst/>
                        </a:rPr>
                        <a:t>mRNA1273</a:t>
                      </a: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fontAlgn="ct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733895539"/>
                  </a:ext>
                </a:extLst>
              </a:tr>
              <a:tr h="490474">
                <a:tc gridSpan="2">
                  <a:txBody>
                    <a:bodyPr/>
                    <a:lstStyle/>
                    <a:p>
                      <a:pPr algn="l" fontAlgn="ctr"/>
                      <a:r>
                        <a:rPr lang="en-US" sz="1500" b="1" u="none" strike="noStrike" dirty="0">
                          <a:effectLst/>
                        </a:rPr>
                        <a:t> heptadecan-9-yl 8-((2-hydroxyethyl)(6-oxo-6-(</a:t>
                      </a:r>
                      <a:r>
                        <a:rPr lang="en-US" sz="1500" b="1" u="none" strike="noStrike" dirty="0" err="1">
                          <a:effectLst/>
                        </a:rPr>
                        <a:t>undecyloxy</a:t>
                      </a:r>
                      <a:r>
                        <a:rPr lang="en-US" sz="1500" b="1" u="none" strike="noStrike" dirty="0">
                          <a:effectLst/>
                        </a:rPr>
                        <a:t>)hexyl)amino)octanoate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2089251-47-6</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147489960"/>
                  </a:ext>
                </a:extLst>
              </a:tr>
              <a:tr h="490474">
                <a:tc gridSpan="2">
                  <a:txBody>
                    <a:bodyPr/>
                    <a:lstStyle/>
                    <a:p>
                      <a:pPr algn="l" fontAlgn="ctr"/>
                      <a:r>
                        <a:rPr lang="en-US" sz="1500" b="1" u="none" strike="noStrike" dirty="0">
                          <a:effectLst/>
                        </a:rPr>
                        <a:t> 1,2-dimyristoyl-rac-glycero-3-methoxypolyethylene glycol-2000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160743-62-4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998620673"/>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450821708"/>
                  </a:ext>
                </a:extLst>
              </a:tr>
              <a:tr h="249864">
                <a:tc gridSpan="2">
                  <a:txBody>
                    <a:bodyPr/>
                    <a:lstStyle/>
                    <a:p>
                      <a:pPr algn="l" fontAlgn="ctr"/>
                      <a:r>
                        <a:rPr lang="ja-JP" altLang="en-US" sz="1400" b="1" u="none" strike="noStrike" dirty="0">
                          <a:effectLst/>
                        </a:rPr>
                        <a:t> コレステロール</a:t>
                      </a:r>
                      <a:r>
                        <a:rPr lang="en-US" altLang="ja-JP" sz="1400" b="1" u="none" strike="noStrike" dirty="0">
                          <a:effectLst/>
                        </a:rPr>
                        <a:t>(</a:t>
                      </a:r>
                      <a:r>
                        <a:rPr lang="ja-JP" altLang="en-US" sz="1400" b="1" u="none" strike="noStrike" dirty="0">
                          <a:effectLst/>
                        </a:rPr>
                        <a:t>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38.50%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068869047"/>
                  </a:ext>
                </a:extLst>
              </a:tr>
            </a:tbl>
          </a:graphicData>
        </a:graphic>
      </p:graphicFrame>
      <p:graphicFrame>
        <p:nvGraphicFramePr>
          <p:cNvPr id="4" name="表 3">
            <a:extLst>
              <a:ext uri="{FF2B5EF4-FFF2-40B4-BE49-F238E27FC236}">
                <a16:creationId xmlns:a16="http://schemas.microsoft.com/office/drawing/2014/main" id="{660D8B85-AE3B-4516-818B-6CC3EFC730DE}"/>
              </a:ext>
            </a:extLst>
          </p:cNvPr>
          <p:cNvGraphicFramePr>
            <a:graphicFrameLocks noGrp="1"/>
          </p:cNvGraphicFramePr>
          <p:nvPr/>
        </p:nvGraphicFramePr>
        <p:xfrm>
          <a:off x="1180472" y="5398586"/>
          <a:ext cx="9867900" cy="1190625"/>
        </p:xfrm>
        <a:graphic>
          <a:graphicData uri="http://schemas.openxmlformats.org/drawingml/2006/table">
            <a:tbl>
              <a:tblPr>
                <a:tableStyleId>{5C22544A-7EE6-4342-B048-85BDC9FD1C3A}</a:tableStyleId>
              </a:tblPr>
              <a:tblGrid>
                <a:gridCol w="9181437">
                  <a:extLst>
                    <a:ext uri="{9D8B030D-6E8A-4147-A177-3AD203B41FA5}">
                      <a16:colId xmlns:a16="http://schemas.microsoft.com/office/drawing/2014/main" val="4043555004"/>
                    </a:ext>
                  </a:extLst>
                </a:gridCol>
                <a:gridCol w="686463">
                  <a:extLst>
                    <a:ext uri="{9D8B030D-6E8A-4147-A177-3AD203B41FA5}">
                      <a16:colId xmlns:a16="http://schemas.microsoft.com/office/drawing/2014/main" val="1703559593"/>
                    </a:ext>
                  </a:extLst>
                </a:gridCol>
              </a:tblGrid>
              <a:tr h="238125">
                <a:tc gridSpan="2">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ALC-0315</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[(4-</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ヒドロキシブチル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アザンジイル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ヘキサン</a:t>
                      </a:r>
                      <a:r>
                        <a:rPr lang="en-US" altLang="ja-JP" sz="1200" u="none" strike="noStrike" dirty="0">
                          <a:effectLst/>
                          <a:latin typeface="HG丸ｺﾞｼｯｸM-PRO" panose="020F0600000000000000" pitchFamily="50" charset="-128"/>
                          <a:ea typeface="HG丸ｺﾞｼｯｸM-PRO" panose="020F0600000000000000" pitchFamily="50" charset="-128"/>
                        </a:rPr>
                        <a:t>-6,1-</a:t>
                      </a:r>
                      <a:r>
                        <a:rPr lang="ja-JP" altLang="en-US" sz="1200" u="none" strike="noStrike" dirty="0">
                          <a:effectLst/>
                          <a:latin typeface="HG丸ｺﾞｼｯｸM-PRO" panose="020F0600000000000000" pitchFamily="50" charset="-128"/>
                          <a:ea typeface="HG丸ｺﾞｼｯｸM-PRO" panose="020F0600000000000000" pitchFamily="50" charset="-128"/>
                        </a:rPr>
                        <a:t>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ヘキシルデカン酸エステル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　正電荷脂質、界面活性剤</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3531927451"/>
                  </a:ext>
                </a:extLst>
              </a:tr>
              <a:tr h="238125">
                <a:tc>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ALC-0159</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ポリエチレングリコール</a:t>
                      </a:r>
                      <a:r>
                        <a:rPr lang="en-US" altLang="ja-JP" sz="1200" u="none" strike="noStrike" dirty="0">
                          <a:effectLst/>
                          <a:latin typeface="HG丸ｺﾞｼｯｸM-PRO" panose="020F0600000000000000" pitchFamily="50" charset="-128"/>
                          <a:ea typeface="HG丸ｺﾞｼｯｸM-PRO" panose="020F0600000000000000" pitchFamily="50" charset="-128"/>
                        </a:rPr>
                        <a:t>)-2000]-N,N-</a:t>
                      </a:r>
                      <a:r>
                        <a:rPr lang="ja-JP" altLang="en-US" sz="1200" u="none" strike="noStrike" dirty="0">
                          <a:effectLst/>
                          <a:latin typeface="HG丸ｺﾞｼｯｸM-PRO" panose="020F0600000000000000" pitchFamily="50" charset="-128"/>
                          <a:ea typeface="HG丸ｺﾞｼｯｸM-PRO" panose="020F0600000000000000" pitchFamily="50" charset="-128"/>
                        </a:rPr>
                        <a:t>ジテトラデシルアセトアミド</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2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2092758710"/>
                  </a:ext>
                </a:extLst>
              </a:tr>
              <a:tr h="238125">
                <a:tc gridSpan="2">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SM-102</a:t>
                      </a:r>
                      <a:r>
                        <a:rPr lang="ja-JP" altLang="en-US" sz="1200" u="none" strike="noStrike" dirty="0">
                          <a:effectLst/>
                          <a:latin typeface="HG丸ｺﾞｼｯｸM-PRO" panose="020F0600000000000000" pitchFamily="50" charset="-128"/>
                          <a:ea typeface="HG丸ｺﾞｼｯｸM-PRO" panose="020F0600000000000000" pitchFamily="50" charset="-128"/>
                        </a:rPr>
                        <a:t>：ヘプタデカン</a:t>
                      </a:r>
                      <a:r>
                        <a:rPr lang="en-US" altLang="ja-JP" sz="1200" u="none" strike="noStrike" dirty="0">
                          <a:effectLst/>
                          <a:latin typeface="HG丸ｺﾞｼｯｸM-PRO" panose="020F0600000000000000" pitchFamily="50" charset="-128"/>
                          <a:ea typeface="HG丸ｺﾞｼｯｸM-PRO" panose="020F0600000000000000" pitchFamily="50" charset="-128"/>
                        </a:rPr>
                        <a:t>-9-</a:t>
                      </a:r>
                      <a:r>
                        <a:rPr lang="ja-JP" altLang="en-US" sz="1200" u="none" strike="noStrike" dirty="0">
                          <a:effectLst/>
                          <a:latin typeface="HG丸ｺﾞｼｯｸM-PRO" panose="020F0600000000000000" pitchFamily="50" charset="-128"/>
                          <a:ea typeface="HG丸ｺﾞｼｯｸM-PRO" panose="020F0600000000000000" pitchFamily="50" charset="-128"/>
                        </a:rPr>
                        <a:t>イル </a:t>
                      </a:r>
                      <a:r>
                        <a:rPr lang="en-US" altLang="ja-JP" sz="1200" u="none" strike="noStrike" dirty="0">
                          <a:effectLst/>
                          <a:latin typeface="HG丸ｺﾞｼｯｸM-PRO" panose="020F0600000000000000" pitchFamily="50" charset="-128"/>
                          <a:ea typeface="HG丸ｺﾞｼｯｸM-PRO" panose="020F0600000000000000" pitchFamily="50" charset="-128"/>
                        </a:rPr>
                        <a:t>8-((2-</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ヒドロキシエチル</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オキソ</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ウンデシルオキシ</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アミノ</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オクタン酸エステル</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1140416074"/>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DSPC</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ジステアロイル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sn</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ホスホコリン</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151611766"/>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PEG2000-DMG</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ジミリストイル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rac</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メチルポリオキシエチレン　</a:t>
                      </a:r>
                      <a:r>
                        <a:rPr lang="en-US" altLang="ja-JP" sz="1200" u="none" strike="noStrike" dirty="0">
                          <a:effectLst/>
                          <a:latin typeface="HG丸ｺﾞｼｯｸM-PRO" panose="020F0600000000000000" pitchFamily="50" charset="-128"/>
                          <a:ea typeface="HG丸ｺﾞｼｯｸM-PRO" panose="020F0600000000000000" pitchFamily="50" charset="-128"/>
                        </a:rPr>
                        <a:t>PEG</a:t>
                      </a:r>
                      <a:r>
                        <a:rPr lang="ja-JP" altLang="en-US" sz="1200" u="none" strike="noStrike" dirty="0">
                          <a:effectLst/>
                          <a:latin typeface="HG丸ｺﾞｼｯｸM-PRO" panose="020F0600000000000000" pitchFamily="50" charset="-128"/>
                          <a:ea typeface="HG丸ｺﾞｼｯｸM-PRO" panose="020F0600000000000000" pitchFamily="50" charset="-128"/>
                        </a:rPr>
                        <a:t>化脂質</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564748011"/>
                  </a:ext>
                </a:extLst>
              </a:tr>
            </a:tbl>
          </a:graphicData>
        </a:graphic>
      </p:graphicFrame>
      <p:sp>
        <p:nvSpPr>
          <p:cNvPr id="5" name="テキスト ボックス 4">
            <a:extLst>
              <a:ext uri="{FF2B5EF4-FFF2-40B4-BE49-F238E27FC236}">
                <a16:creationId xmlns:a16="http://schemas.microsoft.com/office/drawing/2014/main" id="{9E26C1CE-6143-44F2-BFFB-999D482E711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LNP</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5870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B041010B-2AE8-BCFF-3C52-256DE13CE01B}"/>
              </a:ext>
            </a:extLst>
          </p:cNvPr>
          <p:cNvGraphicFramePr>
            <a:graphicFrameLocks noGrp="1"/>
          </p:cNvGraphicFramePr>
          <p:nvPr/>
        </p:nvGraphicFramePr>
        <p:xfrm>
          <a:off x="372197" y="351314"/>
          <a:ext cx="11374581" cy="3322320"/>
        </p:xfrm>
        <a:graphic>
          <a:graphicData uri="http://schemas.openxmlformats.org/drawingml/2006/table">
            <a:tbl>
              <a:tblPr/>
              <a:tblGrid>
                <a:gridCol w="2015653">
                  <a:extLst>
                    <a:ext uri="{9D8B030D-6E8A-4147-A177-3AD203B41FA5}">
                      <a16:colId xmlns:a16="http://schemas.microsoft.com/office/drawing/2014/main" val="575980803"/>
                    </a:ext>
                  </a:extLst>
                </a:gridCol>
                <a:gridCol w="5567401">
                  <a:extLst>
                    <a:ext uri="{9D8B030D-6E8A-4147-A177-3AD203B41FA5}">
                      <a16:colId xmlns:a16="http://schemas.microsoft.com/office/drawing/2014/main" val="1416264886"/>
                    </a:ext>
                  </a:extLst>
                </a:gridCol>
                <a:gridCol w="3791527">
                  <a:extLst>
                    <a:ext uri="{9D8B030D-6E8A-4147-A177-3AD203B41FA5}">
                      <a16:colId xmlns:a16="http://schemas.microsoft.com/office/drawing/2014/main" val="1418540016"/>
                    </a:ext>
                  </a:extLst>
                </a:gridCol>
              </a:tblGrid>
              <a:tr h="0">
                <a:tc>
                  <a:txBody>
                    <a:bodyPr/>
                    <a:lstStyle/>
                    <a:p>
                      <a:pPr algn="ctr"/>
                      <a:r>
                        <a:rPr lang="ja-JP" altLang="en-US" dirty="0">
                          <a:solidFill>
                            <a:srgbClr val="FFFFFF"/>
                          </a:solidFill>
                          <a:effectLst/>
                          <a:latin typeface="Verdana" panose="020B0604030504040204" pitchFamily="34" charset="0"/>
                        </a:rPr>
                        <a:t>脂質成分</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機能</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例</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2001939259"/>
                  </a:ext>
                </a:extLst>
              </a:tr>
              <a:tr h="0">
                <a:tc>
                  <a:txBody>
                    <a:bodyPr/>
                    <a:lstStyle/>
                    <a:p>
                      <a:r>
                        <a:rPr lang="ja-JP" altLang="en-US" b="0" dirty="0">
                          <a:effectLst/>
                          <a:latin typeface="BIZ UDPゴシック" panose="020B0400000000000000" pitchFamily="50" charset="-128"/>
                          <a:ea typeface="BIZ UDPゴシック" panose="020B0400000000000000" pitchFamily="50" charset="-128"/>
                        </a:rPr>
                        <a:t>イオン性脂質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核酸複合体形成</a:t>
                      </a:r>
                      <a:br>
                        <a:rPr lang="zh-TW" altLang="en-US" b="0" dirty="0">
                          <a:effectLst/>
                          <a:latin typeface="BIZ UDPゴシック" panose="020B0400000000000000" pitchFamily="50" charset="-128"/>
                          <a:ea typeface="BIZ UDPゴシック" panose="020B0400000000000000" pitchFamily="50" charset="-128"/>
                        </a:rPr>
                      </a:br>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膜融合</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ALC-0315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SM-102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48261532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リン脂質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複雑なサポート</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非常に安定した構造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飽和脂質</a:t>
                      </a: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とエンドソームの不安定化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不飽和脂質</a:t>
                      </a:r>
                      <a:r>
                        <a:rPr lang="en-US" altLang="ja-JP" b="0" dirty="0">
                          <a:effectLst/>
                          <a:latin typeface="BIZ UDPゴシック" panose="020B0400000000000000" pitchFamily="50" charset="-128"/>
                          <a:ea typeface="BIZ UDPゴシック" panose="020B0400000000000000" pitchFamily="50" charset="-128"/>
                        </a:rPr>
                        <a:t>) </a:t>
                      </a:r>
                      <a:endParaRPr lang="ja-JP" altLang="en-US" b="0" dirty="0">
                        <a:effectLst/>
                        <a:latin typeface="BIZ UDPゴシック" panose="020B0400000000000000" pitchFamily="50" charset="-128"/>
                        <a:ea typeface="BIZ UDPゴシック" panose="020B0400000000000000" pitchFamily="50" charset="-128"/>
                      </a:endParaRP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DSPC</a:t>
                      </a: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DPPC</a:t>
                      </a:r>
                      <a:r>
                        <a:rPr lang="ja-JP" altLang="en-US" sz="1600" b="0" dirty="0">
                          <a:effectLst/>
                          <a:latin typeface="BIZ UDPゴシック" panose="020B0400000000000000" pitchFamily="50" charset="-128"/>
                          <a:ea typeface="BIZ UDPゴシック" panose="020B0400000000000000" pitchFamily="50" charset="-128"/>
                        </a:rPr>
                        <a:t>（飽和脂質）</a:t>
                      </a:r>
                      <a:br>
                        <a:rPr lang="ja-JP" altLang="en-US" sz="1600" b="0" dirty="0">
                          <a:effectLst/>
                          <a:latin typeface="BIZ UDPゴシック" panose="020B0400000000000000" pitchFamily="50" charset="-128"/>
                          <a:ea typeface="BIZ UDPゴシック" panose="020B0400000000000000" pitchFamily="50" charset="-128"/>
                        </a:rPr>
                      </a:b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DOPE</a:t>
                      </a:r>
                      <a:r>
                        <a:rPr lang="ja-JP" altLang="en-US" sz="1600" b="0" dirty="0">
                          <a:effectLst/>
                          <a:latin typeface="BIZ UDPゴシック" panose="020B0400000000000000" pitchFamily="50" charset="-128"/>
                          <a:ea typeface="BIZ UDPゴシック" panose="020B0400000000000000" pitchFamily="50" charset="-128"/>
                        </a:rPr>
                        <a:t>（不飽和脂質）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28973131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完全性</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エンドソーム放出</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t>
                      </a:r>
                      <a:r>
                        <a:rPr lang="ja-JP" altLang="en-US" sz="1600" b="0" dirty="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814753187"/>
                  </a:ext>
                </a:extLst>
              </a:tr>
              <a:tr h="0">
                <a:tc>
                  <a:txBody>
                    <a:bodyPr/>
                    <a:lstStyle/>
                    <a:p>
                      <a:r>
                        <a:rPr lang="en-US" altLang="ja-JP" b="0" dirty="0">
                          <a:effectLst/>
                          <a:latin typeface="BIZ UDPゴシック" panose="020B0400000000000000" pitchFamily="50" charset="-128"/>
                          <a:ea typeface="BIZ UDPゴシック" panose="020B0400000000000000" pitchFamily="50" charset="-128"/>
                        </a:rPr>
                        <a:t>PEG</a:t>
                      </a:r>
                      <a:r>
                        <a:rPr lang="ja-JP" altLang="en-US" b="0" dirty="0">
                          <a:effectLst/>
                          <a:latin typeface="BIZ UDPゴシック" panose="020B0400000000000000" pitchFamily="50" charset="-128"/>
                          <a:ea typeface="BIZ UDPゴシック" panose="020B0400000000000000" pitchFamily="50" charset="-128"/>
                        </a:rPr>
                        <a:t>化脂質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親水性表面</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立体障害</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「ステルス」効果</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ALC-0159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PEG-DMG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1265193812"/>
                  </a:ext>
                </a:extLst>
              </a:tr>
            </a:tbl>
          </a:graphicData>
        </a:graphic>
      </p:graphicFrame>
      <p:sp>
        <p:nvSpPr>
          <p:cNvPr id="4" name="テキスト ボックス 3">
            <a:extLst>
              <a:ext uri="{FF2B5EF4-FFF2-40B4-BE49-F238E27FC236}">
                <a16:creationId xmlns:a16="http://schemas.microsoft.com/office/drawing/2014/main" id="{352562E2-F21C-49AA-979C-5C8E2092E031}"/>
              </a:ext>
            </a:extLst>
          </p:cNvPr>
          <p:cNvSpPr txBox="1"/>
          <p:nvPr/>
        </p:nvSpPr>
        <p:spPr>
          <a:xfrm>
            <a:off x="457200" y="3902134"/>
            <a:ext cx="11734800" cy="2554545"/>
          </a:xfrm>
          <a:prstGeom prst="rect">
            <a:avLst/>
          </a:prstGeom>
          <a:noFill/>
        </p:spPr>
        <p:txBody>
          <a:bodyPr wrap="square">
            <a:spAutoFit/>
          </a:bodyPr>
          <a:lstStyle/>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ALC-0315</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ヒドロキシブチル）アザンジイル］ビス（ヘキサン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-6,1-</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ジイル）ビス（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ヘキシルデカン酸エステル）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ALC-0159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［（ポリエチレングリコール）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-2000</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-N,N-</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ジテトラデシルアセトアミド</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a:p>
            <a:pPr algn="l" fontAlgn="base"/>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b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b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一方、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COVID-19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ワクチンモデルナ筋注の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LNP</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を構成する脂質は以下の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種類です。</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SM-102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：ヘプタデカン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イル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8-((2-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ヒドロキシエチル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オキソ</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ウンデシルオキシ</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アミノ</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オクタン酸エステル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PEG2000-DMG</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ジミリストイル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rac</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メチルポリオキシエチレン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06948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5122" name="Picture 2" descr="Lipid Nanoparticle: gamechanger in mRNA Therapeutics and Vaccines?">
            <a:extLst>
              <a:ext uri="{FF2B5EF4-FFF2-40B4-BE49-F238E27FC236}">
                <a16:creationId xmlns:a16="http://schemas.microsoft.com/office/drawing/2014/main" id="{5D61054F-11B9-46AA-A520-E4A2FC83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11" y="1275625"/>
            <a:ext cx="10629977" cy="522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3702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NLP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は、容易に細胞と融合する</a:t>
            </a:r>
          </a:p>
        </p:txBody>
      </p:sp>
      <p:sp>
        <p:nvSpPr>
          <p:cNvPr id="2" name="楕円 1">
            <a:extLst>
              <a:ext uri="{FF2B5EF4-FFF2-40B4-BE49-F238E27FC236}">
                <a16:creationId xmlns:a16="http://schemas.microsoft.com/office/drawing/2014/main" id="{D6FE5F88-02A6-42F6-BA51-B7F8CA7A99DB}"/>
              </a:ext>
            </a:extLst>
          </p:cNvPr>
          <p:cNvSpPr/>
          <p:nvPr/>
        </p:nvSpPr>
        <p:spPr>
          <a:xfrm>
            <a:off x="1123948" y="1852610"/>
            <a:ext cx="4029075" cy="3781425"/>
          </a:xfrm>
          <a:prstGeom prst="ellipse">
            <a:avLst/>
          </a:prstGeom>
          <a:solidFill>
            <a:schemeClr val="accent4">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6877050" y="1852610"/>
            <a:ext cx="4029075" cy="378142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9021EA3-FCFC-42DF-8810-72DDF65DC7AA}"/>
              </a:ext>
            </a:extLst>
          </p:cNvPr>
          <p:cNvSpPr txBox="1"/>
          <p:nvPr/>
        </p:nvSpPr>
        <p:spPr>
          <a:xfrm>
            <a:off x="2438399" y="1374218"/>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CDE12111-6154-41E7-B21D-0B89EE55DC21}"/>
              </a:ext>
            </a:extLst>
          </p:cNvPr>
          <p:cNvSpPr txBox="1"/>
          <p:nvPr/>
        </p:nvSpPr>
        <p:spPr>
          <a:xfrm>
            <a:off x="8191499" y="1344334"/>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8" name="図 7">
            <a:extLst>
              <a:ext uri="{FF2B5EF4-FFF2-40B4-BE49-F238E27FC236}">
                <a16:creationId xmlns:a16="http://schemas.microsoft.com/office/drawing/2014/main" id="{B06A2F2C-F521-43B1-BA1F-66D95F4A29CD}"/>
              </a:ext>
            </a:extLst>
          </p:cNvPr>
          <p:cNvPicPr>
            <a:picLocks noChangeAspect="1"/>
          </p:cNvPicPr>
          <p:nvPr/>
        </p:nvPicPr>
        <p:blipFill>
          <a:blip r:embed="rId3"/>
          <a:stretch>
            <a:fillRect/>
          </a:stretch>
        </p:blipFill>
        <p:spPr>
          <a:xfrm rot="17181133">
            <a:off x="3255435" y="1611607"/>
            <a:ext cx="496573" cy="1788435"/>
          </a:xfrm>
          <a:prstGeom prst="rect">
            <a:avLst/>
          </a:prstGeom>
        </p:spPr>
      </p:pic>
      <p:pic>
        <p:nvPicPr>
          <p:cNvPr id="9" name="図 8">
            <a:extLst>
              <a:ext uri="{FF2B5EF4-FFF2-40B4-BE49-F238E27FC236}">
                <a16:creationId xmlns:a16="http://schemas.microsoft.com/office/drawing/2014/main" id="{221481C8-1E90-48EE-AF59-556E65E9C76B}"/>
              </a:ext>
            </a:extLst>
          </p:cNvPr>
          <p:cNvPicPr>
            <a:picLocks noChangeAspect="1"/>
          </p:cNvPicPr>
          <p:nvPr/>
        </p:nvPicPr>
        <p:blipFill>
          <a:blip r:embed="rId3"/>
          <a:stretch>
            <a:fillRect/>
          </a:stretch>
        </p:blipFill>
        <p:spPr>
          <a:xfrm rot="17181133">
            <a:off x="2395988" y="2264820"/>
            <a:ext cx="496573" cy="1788435"/>
          </a:xfrm>
          <a:prstGeom prst="rect">
            <a:avLst/>
          </a:prstGeom>
        </p:spPr>
      </p:pic>
      <p:pic>
        <p:nvPicPr>
          <p:cNvPr id="10" name="図 9">
            <a:extLst>
              <a:ext uri="{FF2B5EF4-FFF2-40B4-BE49-F238E27FC236}">
                <a16:creationId xmlns:a16="http://schemas.microsoft.com/office/drawing/2014/main" id="{B35E70E1-033B-456F-AA9A-43CD70662FEF}"/>
              </a:ext>
            </a:extLst>
          </p:cNvPr>
          <p:cNvPicPr>
            <a:picLocks noChangeAspect="1"/>
          </p:cNvPicPr>
          <p:nvPr/>
        </p:nvPicPr>
        <p:blipFill>
          <a:blip r:embed="rId3"/>
          <a:stretch>
            <a:fillRect/>
          </a:stretch>
        </p:blipFill>
        <p:spPr>
          <a:xfrm rot="17181133">
            <a:off x="2077657" y="2873205"/>
            <a:ext cx="496573" cy="1788435"/>
          </a:xfrm>
          <a:prstGeom prst="rect">
            <a:avLst/>
          </a:prstGeom>
        </p:spPr>
      </p:pic>
      <p:pic>
        <p:nvPicPr>
          <p:cNvPr id="12" name="図 11">
            <a:extLst>
              <a:ext uri="{FF2B5EF4-FFF2-40B4-BE49-F238E27FC236}">
                <a16:creationId xmlns:a16="http://schemas.microsoft.com/office/drawing/2014/main" id="{E5AD32D7-3BCB-4548-84E7-7668577662E4}"/>
              </a:ext>
            </a:extLst>
          </p:cNvPr>
          <p:cNvPicPr>
            <a:picLocks noChangeAspect="1"/>
          </p:cNvPicPr>
          <p:nvPr/>
        </p:nvPicPr>
        <p:blipFill>
          <a:blip r:embed="rId3"/>
          <a:stretch>
            <a:fillRect/>
          </a:stretch>
        </p:blipFill>
        <p:spPr>
          <a:xfrm rot="565826">
            <a:off x="3517187" y="3590108"/>
            <a:ext cx="496573" cy="1788435"/>
          </a:xfrm>
          <a:prstGeom prst="rect">
            <a:avLst/>
          </a:prstGeom>
        </p:spPr>
      </p:pic>
      <p:pic>
        <p:nvPicPr>
          <p:cNvPr id="13" name="図 12">
            <a:extLst>
              <a:ext uri="{FF2B5EF4-FFF2-40B4-BE49-F238E27FC236}">
                <a16:creationId xmlns:a16="http://schemas.microsoft.com/office/drawing/2014/main" id="{696000AC-CB46-4728-8E5B-6F404EB1A9AB}"/>
              </a:ext>
            </a:extLst>
          </p:cNvPr>
          <p:cNvPicPr>
            <a:picLocks noChangeAspect="1"/>
          </p:cNvPicPr>
          <p:nvPr/>
        </p:nvPicPr>
        <p:blipFill>
          <a:blip r:embed="rId3"/>
          <a:stretch>
            <a:fillRect/>
          </a:stretch>
        </p:blipFill>
        <p:spPr>
          <a:xfrm rot="565826">
            <a:off x="4307762" y="3088281"/>
            <a:ext cx="496573" cy="1788435"/>
          </a:xfrm>
          <a:prstGeom prst="rect">
            <a:avLst/>
          </a:prstGeom>
        </p:spPr>
      </p:pic>
      <p:pic>
        <p:nvPicPr>
          <p:cNvPr id="14" name="図 13">
            <a:extLst>
              <a:ext uri="{FF2B5EF4-FFF2-40B4-BE49-F238E27FC236}">
                <a16:creationId xmlns:a16="http://schemas.microsoft.com/office/drawing/2014/main" id="{653F1433-4153-4E00-AB0D-24CC7B44E50B}"/>
              </a:ext>
            </a:extLst>
          </p:cNvPr>
          <p:cNvPicPr>
            <a:picLocks noChangeAspect="1"/>
          </p:cNvPicPr>
          <p:nvPr/>
        </p:nvPicPr>
        <p:blipFill>
          <a:blip r:embed="rId3"/>
          <a:stretch>
            <a:fillRect/>
          </a:stretch>
        </p:blipFill>
        <p:spPr>
          <a:xfrm rot="7220813">
            <a:off x="2112309" y="3747319"/>
            <a:ext cx="496573" cy="1788435"/>
          </a:xfrm>
          <a:prstGeom prst="rect">
            <a:avLst/>
          </a:prstGeom>
        </p:spPr>
      </p:pic>
      <p:sp>
        <p:nvSpPr>
          <p:cNvPr id="15" name="涙形 14">
            <a:extLst>
              <a:ext uri="{FF2B5EF4-FFF2-40B4-BE49-F238E27FC236}">
                <a16:creationId xmlns:a16="http://schemas.microsoft.com/office/drawing/2014/main" id="{C1144758-0D08-4648-9731-D8E74AAE2B38}"/>
              </a:ext>
            </a:extLst>
          </p:cNvPr>
          <p:cNvSpPr/>
          <p:nvPr/>
        </p:nvSpPr>
        <p:spPr>
          <a:xfrm rot="11510656">
            <a:off x="8351946" y="2676445"/>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a:extLst>
              <a:ext uri="{FF2B5EF4-FFF2-40B4-BE49-F238E27FC236}">
                <a16:creationId xmlns:a16="http://schemas.microsoft.com/office/drawing/2014/main" id="{40115A7C-065E-488E-9E84-CC7D96285F03}"/>
              </a:ext>
            </a:extLst>
          </p:cNvPr>
          <p:cNvSpPr/>
          <p:nvPr/>
        </p:nvSpPr>
        <p:spPr>
          <a:xfrm rot="13502564">
            <a:off x="8398944" y="312123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涙形 16">
            <a:extLst>
              <a:ext uri="{FF2B5EF4-FFF2-40B4-BE49-F238E27FC236}">
                <a16:creationId xmlns:a16="http://schemas.microsoft.com/office/drawing/2014/main" id="{2FBAFE5F-4FDB-4B63-A000-3DA1F6878EE5}"/>
              </a:ext>
            </a:extLst>
          </p:cNvPr>
          <p:cNvSpPr/>
          <p:nvPr/>
        </p:nvSpPr>
        <p:spPr>
          <a:xfrm rot="13502564">
            <a:off x="8351945" y="353352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涙形 17">
            <a:extLst>
              <a:ext uri="{FF2B5EF4-FFF2-40B4-BE49-F238E27FC236}">
                <a16:creationId xmlns:a16="http://schemas.microsoft.com/office/drawing/2014/main" id="{0FE7E8E3-1516-4FDE-8859-B02D9955B8EE}"/>
              </a:ext>
            </a:extLst>
          </p:cNvPr>
          <p:cNvSpPr/>
          <p:nvPr/>
        </p:nvSpPr>
        <p:spPr>
          <a:xfrm rot="15032568">
            <a:off x="8290614" y="3898401"/>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a:extLst>
              <a:ext uri="{FF2B5EF4-FFF2-40B4-BE49-F238E27FC236}">
                <a16:creationId xmlns:a16="http://schemas.microsoft.com/office/drawing/2014/main" id="{036FD5BE-5893-44F8-9C23-D6FCB73DC377}"/>
              </a:ext>
            </a:extLst>
          </p:cNvPr>
          <p:cNvSpPr/>
          <p:nvPr/>
        </p:nvSpPr>
        <p:spPr>
          <a:xfrm rot="1923819">
            <a:off x="7458848" y="413398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涙形 19">
            <a:extLst>
              <a:ext uri="{FF2B5EF4-FFF2-40B4-BE49-F238E27FC236}">
                <a16:creationId xmlns:a16="http://schemas.microsoft.com/office/drawing/2014/main" id="{E9143117-CE28-4E9B-B5FA-818ECA7349F6}"/>
              </a:ext>
            </a:extLst>
          </p:cNvPr>
          <p:cNvSpPr/>
          <p:nvPr/>
        </p:nvSpPr>
        <p:spPr>
          <a:xfrm rot="15619428">
            <a:off x="7998908" y="4188066"/>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涙形 20">
            <a:extLst>
              <a:ext uri="{FF2B5EF4-FFF2-40B4-BE49-F238E27FC236}">
                <a16:creationId xmlns:a16="http://schemas.microsoft.com/office/drawing/2014/main" id="{3AD5EE77-ECE3-450F-868F-BD64A122B1C8}"/>
              </a:ext>
            </a:extLst>
          </p:cNvPr>
          <p:cNvSpPr/>
          <p:nvPr/>
        </p:nvSpPr>
        <p:spPr>
          <a:xfrm rot="3125780">
            <a:off x="7573270" y="372554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a:extLst>
              <a:ext uri="{FF2B5EF4-FFF2-40B4-BE49-F238E27FC236}">
                <a16:creationId xmlns:a16="http://schemas.microsoft.com/office/drawing/2014/main" id="{AE3B26DC-A822-4357-8197-94B50FA3F9CD}"/>
              </a:ext>
            </a:extLst>
          </p:cNvPr>
          <p:cNvSpPr/>
          <p:nvPr/>
        </p:nvSpPr>
        <p:spPr>
          <a:xfrm rot="6494414">
            <a:off x="7905987" y="25594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a:extLst>
              <a:ext uri="{FF2B5EF4-FFF2-40B4-BE49-F238E27FC236}">
                <a16:creationId xmlns:a16="http://schemas.microsoft.com/office/drawing/2014/main" id="{A9BD665A-FADB-4FCC-B5E8-54090538C296}"/>
              </a:ext>
            </a:extLst>
          </p:cNvPr>
          <p:cNvSpPr/>
          <p:nvPr/>
        </p:nvSpPr>
        <p:spPr>
          <a:xfrm rot="3850196">
            <a:off x="7733586" y="285332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Freeform 43">
            <a:extLst>
              <a:ext uri="{FF2B5EF4-FFF2-40B4-BE49-F238E27FC236}">
                <a16:creationId xmlns:a16="http://schemas.microsoft.com/office/drawing/2014/main" id="{1D004352-3211-426A-B694-9CB01DE9E779}"/>
              </a:ext>
            </a:extLst>
          </p:cNvPr>
          <p:cNvSpPr>
            <a:spLocks/>
          </p:cNvSpPr>
          <p:nvPr/>
        </p:nvSpPr>
        <p:spPr bwMode="auto">
          <a:xfrm rot="10441033">
            <a:off x="7724274" y="2834684"/>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5" name="涙形 24">
            <a:extLst>
              <a:ext uri="{FF2B5EF4-FFF2-40B4-BE49-F238E27FC236}">
                <a16:creationId xmlns:a16="http://schemas.microsoft.com/office/drawing/2014/main" id="{A2CD11E6-7187-4DE2-ACAB-4465551BD997}"/>
              </a:ext>
            </a:extLst>
          </p:cNvPr>
          <p:cNvSpPr/>
          <p:nvPr/>
        </p:nvSpPr>
        <p:spPr>
          <a:xfrm rot="1549117">
            <a:off x="7452821" y="337898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E888C41-A06E-4CEB-86E1-92A3980F9A96}"/>
              </a:ext>
            </a:extLst>
          </p:cNvPr>
          <p:cNvSpPr/>
          <p:nvPr/>
        </p:nvSpPr>
        <p:spPr>
          <a:xfrm>
            <a:off x="7403100" y="4443648"/>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pic>
        <p:nvPicPr>
          <p:cNvPr id="27" name="Picture 2" descr="ゴルジ体">
            <a:extLst>
              <a:ext uri="{FF2B5EF4-FFF2-40B4-BE49-F238E27FC236}">
                <a16:creationId xmlns:a16="http://schemas.microsoft.com/office/drawing/2014/main" id="{92592B6D-30B3-41F7-9497-8E3585732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721" y="259709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9EFCA237-3A5B-48B8-842D-5B52AD08385D}"/>
              </a:ext>
            </a:extLst>
          </p:cNvPr>
          <p:cNvSpPr/>
          <p:nvPr/>
        </p:nvSpPr>
        <p:spPr>
          <a:xfrm>
            <a:off x="8952217" y="2459608"/>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Tree>
    <p:extLst>
      <p:ext uri="{BB962C8B-B14F-4D97-AF65-F5344CB8AC3E}">
        <p14:creationId xmlns:p14="http://schemas.microsoft.com/office/powerpoint/2010/main" val="770508212"/>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優れた細胞融合性</a:t>
            </a:r>
          </a:p>
        </p:txBody>
      </p:sp>
      <p:sp>
        <p:nvSpPr>
          <p:cNvPr id="2" name="楕円 1">
            <a:extLst>
              <a:ext uri="{FF2B5EF4-FFF2-40B4-BE49-F238E27FC236}">
                <a16:creationId xmlns:a16="http://schemas.microsoft.com/office/drawing/2014/main" id="{D6FE5F88-02A6-42F6-BA51-B7F8CA7A99DB}"/>
              </a:ext>
            </a:extLst>
          </p:cNvPr>
          <p:cNvSpPr/>
          <p:nvPr/>
        </p:nvSpPr>
        <p:spPr>
          <a:xfrm>
            <a:off x="2276475"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134449" y="772818"/>
                  <a:pt x="983820" y="-6901"/>
                  <a:pt x="2014538" y="0"/>
                </a:cubicBezTo>
                <a:cubicBezTo>
                  <a:pt x="3045120" y="51962"/>
                  <a:pt x="4083077" y="854550"/>
                  <a:pt x="4029076" y="1890713"/>
                </a:cubicBezTo>
                <a:cubicBezTo>
                  <a:pt x="4128573" y="2826407"/>
                  <a:pt x="2812208" y="3678862"/>
                  <a:pt x="2014538" y="3781426"/>
                </a:cubicBezTo>
                <a:cubicBezTo>
                  <a:pt x="668068" y="3930285"/>
                  <a:pt x="35086" y="3002510"/>
                  <a:pt x="0" y="1890713"/>
                </a:cubicBezTo>
                <a:close/>
              </a:path>
              <a:path w="4029075" h="3781425" stroke="0" extrusionOk="0">
                <a:moveTo>
                  <a:pt x="0" y="1890713"/>
                </a:moveTo>
                <a:cubicBezTo>
                  <a:pt x="50546" y="800497"/>
                  <a:pt x="1001449" y="252491"/>
                  <a:pt x="2014538" y="0"/>
                </a:cubicBezTo>
                <a:cubicBezTo>
                  <a:pt x="2998159" y="-71334"/>
                  <a:pt x="3775265" y="931461"/>
                  <a:pt x="4029076" y="1890713"/>
                </a:cubicBezTo>
                <a:cubicBezTo>
                  <a:pt x="4283997" y="3029160"/>
                  <a:pt x="3043768" y="3887052"/>
                  <a:pt x="2014538" y="3781426"/>
                </a:cubicBezTo>
                <a:cubicBezTo>
                  <a:pt x="954031" y="3822446"/>
                  <a:pt x="-121836" y="3005392"/>
                  <a:pt x="0" y="1890713"/>
                </a:cubicBezTo>
                <a:close/>
              </a:path>
            </a:pathLst>
          </a:custGeom>
          <a:solidFill>
            <a:schemeClr val="accent4">
              <a:lumMod val="40000"/>
              <a:lumOff val="60000"/>
            </a:schemeClr>
          </a:solidFill>
          <a:ln>
            <a:solidFill>
              <a:schemeClr val="accent2">
                <a:lumMod val="20000"/>
                <a:lumOff val="80000"/>
              </a:schemeClr>
            </a:solidFill>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5791200"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263481" y="1009475"/>
                  <a:pt x="841665" y="274349"/>
                  <a:pt x="2014538" y="0"/>
                </a:cubicBezTo>
                <a:cubicBezTo>
                  <a:pt x="3304331" y="-46558"/>
                  <a:pt x="3845029" y="1035942"/>
                  <a:pt x="4029076" y="1890713"/>
                </a:cubicBezTo>
                <a:cubicBezTo>
                  <a:pt x="4076297" y="2986195"/>
                  <a:pt x="2883482" y="3931094"/>
                  <a:pt x="2014538" y="3781426"/>
                </a:cubicBezTo>
                <a:cubicBezTo>
                  <a:pt x="788862" y="3843912"/>
                  <a:pt x="56551" y="2959142"/>
                  <a:pt x="0" y="1890713"/>
                </a:cubicBezTo>
                <a:close/>
              </a:path>
              <a:path w="4029075" h="3781425" stroke="0" extrusionOk="0">
                <a:moveTo>
                  <a:pt x="0" y="1890713"/>
                </a:moveTo>
                <a:cubicBezTo>
                  <a:pt x="-36158" y="637544"/>
                  <a:pt x="1124076" y="150000"/>
                  <a:pt x="2014538" y="0"/>
                </a:cubicBezTo>
                <a:cubicBezTo>
                  <a:pt x="3284711" y="167113"/>
                  <a:pt x="4336447" y="847575"/>
                  <a:pt x="4029076" y="1890713"/>
                </a:cubicBezTo>
                <a:cubicBezTo>
                  <a:pt x="3934039" y="2699199"/>
                  <a:pt x="3071849" y="3718839"/>
                  <a:pt x="2014538" y="3781426"/>
                </a:cubicBezTo>
                <a:cubicBezTo>
                  <a:pt x="813322" y="3558526"/>
                  <a:pt x="131127" y="2950977"/>
                  <a:pt x="0" y="1890713"/>
                </a:cubicBezTo>
                <a:close/>
              </a:path>
            </a:pathLst>
          </a:custGeom>
          <a:solidFill>
            <a:schemeClr val="accent2">
              <a:lumMod val="20000"/>
              <a:lumOff val="80000"/>
            </a:schemeClr>
          </a:solidFill>
          <a:ln>
            <a:solidFill>
              <a:schemeClr val="accent2">
                <a:lumMod val="20000"/>
                <a:lumOff val="80000"/>
              </a:schemeClr>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078C1AE-A259-4D3E-A0E7-3DC51F7A99B8}"/>
              </a:ext>
            </a:extLst>
          </p:cNvPr>
          <p:cNvPicPr>
            <a:picLocks noChangeAspect="1"/>
          </p:cNvPicPr>
          <p:nvPr/>
        </p:nvPicPr>
        <p:blipFill>
          <a:blip r:embed="rId3"/>
          <a:stretch>
            <a:fillRect/>
          </a:stretch>
        </p:blipFill>
        <p:spPr>
          <a:xfrm rot="4001974">
            <a:off x="4990552" y="3807333"/>
            <a:ext cx="496573" cy="1788435"/>
          </a:xfrm>
          <a:prstGeom prst="rect">
            <a:avLst/>
          </a:prstGeom>
        </p:spPr>
      </p:pic>
      <p:pic>
        <p:nvPicPr>
          <p:cNvPr id="7" name="図 6">
            <a:extLst>
              <a:ext uri="{FF2B5EF4-FFF2-40B4-BE49-F238E27FC236}">
                <a16:creationId xmlns:a16="http://schemas.microsoft.com/office/drawing/2014/main" id="{E668C673-AF0F-4E62-9738-B9FEE561819E}"/>
              </a:ext>
            </a:extLst>
          </p:cNvPr>
          <p:cNvPicPr>
            <a:picLocks noChangeAspect="1"/>
          </p:cNvPicPr>
          <p:nvPr/>
        </p:nvPicPr>
        <p:blipFill>
          <a:blip r:embed="rId3"/>
          <a:stretch>
            <a:fillRect/>
          </a:stretch>
        </p:blipFill>
        <p:spPr>
          <a:xfrm rot="17181133">
            <a:off x="5199912" y="2160266"/>
            <a:ext cx="496573" cy="1788435"/>
          </a:xfrm>
          <a:prstGeom prst="rect">
            <a:avLst/>
          </a:prstGeom>
        </p:spPr>
      </p:pic>
      <p:sp>
        <p:nvSpPr>
          <p:cNvPr id="3" name="矢印: 右 2">
            <a:extLst>
              <a:ext uri="{FF2B5EF4-FFF2-40B4-BE49-F238E27FC236}">
                <a16:creationId xmlns:a16="http://schemas.microsoft.com/office/drawing/2014/main" id="{768BCC8B-C5D7-422B-8DBE-D07BC50D05E9}"/>
              </a:ext>
            </a:extLst>
          </p:cNvPr>
          <p:cNvSpPr/>
          <p:nvPr/>
        </p:nvSpPr>
        <p:spPr>
          <a:xfrm>
            <a:off x="5443055"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59018C33-114C-456E-BA90-61DADD1F0DC8}"/>
              </a:ext>
            </a:extLst>
          </p:cNvPr>
          <p:cNvSpPr/>
          <p:nvPr/>
        </p:nvSpPr>
        <p:spPr>
          <a:xfrm>
            <a:off x="6535166"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65C78C2-E525-4660-9AE6-572546DBC82F}"/>
              </a:ext>
            </a:extLst>
          </p:cNvPr>
          <p:cNvPicPr>
            <a:picLocks noChangeAspect="1"/>
          </p:cNvPicPr>
          <p:nvPr/>
        </p:nvPicPr>
        <p:blipFill>
          <a:blip r:embed="rId3"/>
          <a:stretch>
            <a:fillRect/>
          </a:stretch>
        </p:blipFill>
        <p:spPr>
          <a:xfrm>
            <a:off x="7848008" y="3031985"/>
            <a:ext cx="496573" cy="1788435"/>
          </a:xfrm>
          <a:prstGeom prst="rect">
            <a:avLst/>
          </a:prstGeom>
        </p:spPr>
      </p:pic>
      <p:sp>
        <p:nvSpPr>
          <p:cNvPr id="4" name="テキスト ボックス 3">
            <a:extLst>
              <a:ext uri="{FF2B5EF4-FFF2-40B4-BE49-F238E27FC236}">
                <a16:creationId xmlns:a16="http://schemas.microsoft.com/office/drawing/2014/main" id="{4C8D25C9-42BB-462D-88F0-C58DE797948D}"/>
              </a:ext>
            </a:extLst>
          </p:cNvPr>
          <p:cNvSpPr txBox="1"/>
          <p:nvPr/>
        </p:nvSpPr>
        <p:spPr>
          <a:xfrm>
            <a:off x="3619252" y="1415117"/>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E854154-4842-4A82-8194-FFCB1E55ED5D}"/>
              </a:ext>
            </a:extLst>
          </p:cNvPr>
          <p:cNvSpPr txBox="1"/>
          <p:nvPr/>
        </p:nvSpPr>
        <p:spPr>
          <a:xfrm>
            <a:off x="7172575" y="1415117"/>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13" name="図 12">
            <a:extLst>
              <a:ext uri="{FF2B5EF4-FFF2-40B4-BE49-F238E27FC236}">
                <a16:creationId xmlns:a16="http://schemas.microsoft.com/office/drawing/2014/main" id="{DDD5BE5E-87BA-4982-8C0B-B51E8E3135CB}"/>
              </a:ext>
            </a:extLst>
          </p:cNvPr>
          <p:cNvPicPr>
            <a:picLocks noChangeAspect="1"/>
          </p:cNvPicPr>
          <p:nvPr/>
        </p:nvPicPr>
        <p:blipFill>
          <a:blip r:embed="rId3"/>
          <a:stretch>
            <a:fillRect/>
          </a:stretch>
        </p:blipFill>
        <p:spPr>
          <a:xfrm rot="17181133">
            <a:off x="3624210" y="2779596"/>
            <a:ext cx="496573" cy="1788435"/>
          </a:xfrm>
          <a:prstGeom prst="rect">
            <a:avLst/>
          </a:prstGeom>
        </p:spPr>
      </p:pic>
      <p:pic>
        <p:nvPicPr>
          <p:cNvPr id="15" name="図 14">
            <a:extLst>
              <a:ext uri="{FF2B5EF4-FFF2-40B4-BE49-F238E27FC236}">
                <a16:creationId xmlns:a16="http://schemas.microsoft.com/office/drawing/2014/main" id="{C1D42C62-AC8E-48D3-8A93-3985D35AC127}"/>
              </a:ext>
            </a:extLst>
          </p:cNvPr>
          <p:cNvPicPr>
            <a:picLocks noChangeAspect="1"/>
          </p:cNvPicPr>
          <p:nvPr/>
        </p:nvPicPr>
        <p:blipFill>
          <a:blip r:embed="rId3"/>
          <a:stretch>
            <a:fillRect/>
          </a:stretch>
        </p:blipFill>
        <p:spPr>
          <a:xfrm rot="17181133">
            <a:off x="7204310" y="4238960"/>
            <a:ext cx="496573" cy="1788435"/>
          </a:xfrm>
          <a:prstGeom prst="rect">
            <a:avLst/>
          </a:prstGeom>
        </p:spPr>
      </p:pic>
      <p:pic>
        <p:nvPicPr>
          <p:cNvPr id="16" name="図 15">
            <a:extLst>
              <a:ext uri="{FF2B5EF4-FFF2-40B4-BE49-F238E27FC236}">
                <a16:creationId xmlns:a16="http://schemas.microsoft.com/office/drawing/2014/main" id="{064FC221-26DD-4E28-B0AC-DFCFE66E3497}"/>
              </a:ext>
            </a:extLst>
          </p:cNvPr>
          <p:cNvPicPr>
            <a:picLocks noChangeAspect="1"/>
          </p:cNvPicPr>
          <p:nvPr/>
        </p:nvPicPr>
        <p:blipFill>
          <a:blip r:embed="rId3"/>
          <a:stretch>
            <a:fillRect/>
          </a:stretch>
        </p:blipFill>
        <p:spPr>
          <a:xfrm rot="21288394">
            <a:off x="8670956" y="2944356"/>
            <a:ext cx="496573" cy="1788435"/>
          </a:xfrm>
          <a:prstGeom prst="rect">
            <a:avLst/>
          </a:prstGeom>
        </p:spPr>
      </p:pic>
      <p:pic>
        <p:nvPicPr>
          <p:cNvPr id="10" name="図 9">
            <a:extLst>
              <a:ext uri="{FF2B5EF4-FFF2-40B4-BE49-F238E27FC236}">
                <a16:creationId xmlns:a16="http://schemas.microsoft.com/office/drawing/2014/main" id="{23955259-B314-4DA0-A821-6EC0EB243282}"/>
              </a:ext>
            </a:extLst>
          </p:cNvPr>
          <p:cNvPicPr>
            <a:picLocks noChangeAspect="1"/>
          </p:cNvPicPr>
          <p:nvPr/>
        </p:nvPicPr>
        <p:blipFill>
          <a:blip r:embed="rId4"/>
          <a:stretch>
            <a:fillRect/>
          </a:stretch>
        </p:blipFill>
        <p:spPr>
          <a:xfrm>
            <a:off x="6960865" y="2064270"/>
            <a:ext cx="1555015" cy="1144959"/>
          </a:xfrm>
          <a:prstGeom prst="rect">
            <a:avLst/>
          </a:prstGeom>
        </p:spPr>
      </p:pic>
    </p:spTree>
    <p:extLst>
      <p:ext uri="{BB962C8B-B14F-4D97-AF65-F5344CB8AC3E}">
        <p14:creationId xmlns:p14="http://schemas.microsoft.com/office/powerpoint/2010/main" val="172345394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CA23A5-2573-FD2A-853E-F63109409440}"/>
              </a:ext>
            </a:extLst>
          </p:cNvPr>
          <p:cNvSpPr txBox="1">
            <a:spLocks noGrp="1"/>
          </p:cNvSpPr>
          <p:nvPr>
            <p:ph type="title"/>
          </p:nvPr>
        </p:nvSpPr>
        <p:spPr>
          <a:xfrm>
            <a:off x="-9525" y="641257"/>
            <a:ext cx="12191999" cy="704680"/>
          </a:xfrm>
          <a:prstGeom prst="rect">
            <a:avLst/>
          </a:prstGeom>
        </p:spPr>
        <p:txBody>
          <a:bodyPr vert="horz" wrap="square" lIns="0" tIns="88265" rIns="0" bIns="0" rtlCol="0">
            <a:spAutoFit/>
          </a:bodyPr>
          <a:lstStyle/>
          <a:p>
            <a:pPr marL="314325" marR="5080" indent="-302260">
              <a:lnSpc>
                <a:spcPts val="4750"/>
              </a:lnSpc>
              <a:spcBef>
                <a:spcPts val="695"/>
              </a:spcBef>
            </a:pPr>
            <a:r>
              <a:rPr lang="ja-JP" altLang="en-US" sz="4000" spc="-55" dirty="0">
                <a:solidFill>
                  <a:srgbClr val="000000"/>
                </a:solidFill>
                <a:latin typeface="BIZ UDPゴシック" panose="020B0400000000000000" pitchFamily="50" charset="-128"/>
                <a:ea typeface="BIZ UDPゴシック" panose="020B0400000000000000" pitchFamily="50" charset="-128"/>
                <a:cs typeface="游ゴシック"/>
              </a:rPr>
              <a:t>「一般的な」</a:t>
            </a:r>
            <a:r>
              <a:rPr sz="4000" spc="-40" dirty="0">
                <a:solidFill>
                  <a:srgbClr val="000000"/>
                </a:solidFill>
                <a:latin typeface="BIZ UDPゴシック" panose="020B0400000000000000" pitchFamily="50" charset="-128"/>
                <a:ea typeface="BIZ UDPゴシック" panose="020B0400000000000000" pitchFamily="50" charset="-128"/>
                <a:cs typeface="游ゴシック"/>
              </a:rPr>
              <a:t>mRNA</a:t>
            </a:r>
            <a:r>
              <a:rPr lang="ja-JP" altLang="en-US" sz="4000" spc="-40" dirty="0">
                <a:solidFill>
                  <a:srgbClr val="000000"/>
                </a:solidFill>
                <a:latin typeface="BIZ UDPゴシック" panose="020B0400000000000000" pitchFamily="50" charset="-128"/>
                <a:ea typeface="BIZ UDPゴシック" panose="020B0400000000000000" pitchFamily="50" charset="-128"/>
                <a:cs typeface="游ゴシック"/>
              </a:rPr>
              <a:t>医薬</a:t>
            </a:r>
            <a:r>
              <a:rPr sz="4000" spc="-55" dirty="0" err="1">
                <a:solidFill>
                  <a:srgbClr val="000000"/>
                </a:solidFill>
                <a:latin typeface="BIZ UDPゴシック" panose="020B0400000000000000" pitchFamily="50" charset="-128"/>
                <a:ea typeface="BIZ UDPゴシック" panose="020B0400000000000000" pitchFamily="50" charset="-128"/>
                <a:cs typeface="游ゴシック"/>
              </a:rPr>
              <a:t>の特徴と他のワクチンとの比較</a:t>
            </a:r>
            <a:endParaRPr sz="4000" dirty="0">
              <a:latin typeface="BIZ UDPゴシック" panose="020B0400000000000000" pitchFamily="50" charset="-128"/>
              <a:ea typeface="BIZ UDPゴシック" panose="020B0400000000000000" pitchFamily="50" charset="-128"/>
              <a:cs typeface="游ゴシック"/>
            </a:endParaRPr>
          </a:p>
        </p:txBody>
      </p:sp>
      <p:grpSp>
        <p:nvGrpSpPr>
          <p:cNvPr id="3" name="object 3">
            <a:extLst>
              <a:ext uri="{FF2B5EF4-FFF2-40B4-BE49-F238E27FC236}">
                <a16:creationId xmlns:a16="http://schemas.microsoft.com/office/drawing/2014/main" id="{8BFFDD55-DE1E-0C1F-303F-A09818004426}"/>
              </a:ext>
            </a:extLst>
          </p:cNvPr>
          <p:cNvGrpSpPr/>
          <p:nvPr/>
        </p:nvGrpSpPr>
        <p:grpSpPr>
          <a:xfrm>
            <a:off x="3564001" y="5299075"/>
            <a:ext cx="6751955" cy="1049655"/>
            <a:chOff x="3564001" y="5565775"/>
            <a:chExt cx="6751955" cy="1049655"/>
          </a:xfrm>
        </p:grpSpPr>
        <p:sp>
          <p:nvSpPr>
            <p:cNvPr id="4" name="object 4">
              <a:extLst>
                <a:ext uri="{FF2B5EF4-FFF2-40B4-BE49-F238E27FC236}">
                  <a16:creationId xmlns:a16="http://schemas.microsoft.com/office/drawing/2014/main" id="{59BF1203-DA60-E486-A56C-8E4B5C454ACA}"/>
                </a:ext>
              </a:extLst>
            </p:cNvPr>
            <p:cNvSpPr/>
            <p:nvPr/>
          </p:nvSpPr>
          <p:spPr>
            <a:xfrm>
              <a:off x="3564001" y="5565774"/>
              <a:ext cx="6751955" cy="1049655"/>
            </a:xfrm>
            <a:custGeom>
              <a:avLst/>
              <a:gdLst/>
              <a:ahLst/>
              <a:cxnLst/>
              <a:rect l="l" t="t" r="r" b="b"/>
              <a:pathLst>
                <a:path w="6751955" h="1049654">
                  <a:moveTo>
                    <a:pt x="6751574" y="0"/>
                  </a:moveTo>
                  <a:lnTo>
                    <a:pt x="5243449" y="0"/>
                  </a:lnTo>
                  <a:lnTo>
                    <a:pt x="3376549" y="0"/>
                  </a:lnTo>
                  <a:lnTo>
                    <a:pt x="1687449" y="0"/>
                  </a:lnTo>
                  <a:lnTo>
                    <a:pt x="0" y="0"/>
                  </a:lnTo>
                  <a:lnTo>
                    <a:pt x="0" y="1049337"/>
                  </a:lnTo>
                  <a:lnTo>
                    <a:pt x="1687449" y="1049337"/>
                  </a:lnTo>
                  <a:lnTo>
                    <a:pt x="3376549" y="1049337"/>
                  </a:lnTo>
                  <a:lnTo>
                    <a:pt x="5243449" y="1049337"/>
                  </a:lnTo>
                  <a:lnTo>
                    <a:pt x="6751574" y="1049337"/>
                  </a:lnTo>
                  <a:lnTo>
                    <a:pt x="6751574" y="0"/>
                  </a:lnTo>
                  <a:close/>
                </a:path>
              </a:pathLst>
            </a:custGeom>
            <a:solidFill>
              <a:srgbClr val="E9EBF5"/>
            </a:solidFill>
          </p:spPr>
          <p:txBody>
            <a:bodyPr wrap="square" lIns="0" tIns="0" rIns="0" bIns="0" rtlCol="0"/>
            <a:lstStyle/>
            <a:p>
              <a:endParaRPr/>
            </a:p>
          </p:txBody>
        </p:sp>
        <p:pic>
          <p:nvPicPr>
            <p:cNvPr id="5" name="object 5">
              <a:extLst>
                <a:ext uri="{FF2B5EF4-FFF2-40B4-BE49-F238E27FC236}">
                  <a16:creationId xmlns:a16="http://schemas.microsoft.com/office/drawing/2014/main" id="{45B99D69-208F-30FB-02C4-441C1A0EDCAE}"/>
                </a:ext>
              </a:extLst>
            </p:cNvPr>
            <p:cNvPicPr/>
            <p:nvPr/>
          </p:nvPicPr>
          <p:blipFill>
            <a:blip r:embed="rId2" cstate="print"/>
            <a:stretch>
              <a:fillRect/>
            </a:stretch>
          </p:blipFill>
          <p:spPr>
            <a:xfrm>
              <a:off x="4062984" y="5806440"/>
              <a:ext cx="710946" cy="680466"/>
            </a:xfrm>
            <a:prstGeom prst="rect">
              <a:avLst/>
            </a:prstGeom>
          </p:spPr>
        </p:pic>
        <p:pic>
          <p:nvPicPr>
            <p:cNvPr id="6" name="object 6">
              <a:extLst>
                <a:ext uri="{FF2B5EF4-FFF2-40B4-BE49-F238E27FC236}">
                  <a16:creationId xmlns:a16="http://schemas.microsoft.com/office/drawing/2014/main" id="{946423FC-2FD0-B8AD-5A03-A3D0EFE9B739}"/>
                </a:ext>
              </a:extLst>
            </p:cNvPr>
            <p:cNvPicPr/>
            <p:nvPr/>
          </p:nvPicPr>
          <p:blipFill>
            <a:blip r:embed="rId3" cstate="print"/>
            <a:stretch>
              <a:fillRect/>
            </a:stretch>
          </p:blipFill>
          <p:spPr>
            <a:xfrm>
              <a:off x="5751576" y="5806440"/>
              <a:ext cx="710946" cy="680466"/>
            </a:xfrm>
            <a:prstGeom prst="rect">
              <a:avLst/>
            </a:prstGeom>
          </p:spPr>
        </p:pic>
        <p:pic>
          <p:nvPicPr>
            <p:cNvPr id="7" name="object 7">
              <a:extLst>
                <a:ext uri="{FF2B5EF4-FFF2-40B4-BE49-F238E27FC236}">
                  <a16:creationId xmlns:a16="http://schemas.microsoft.com/office/drawing/2014/main" id="{1DBDAF41-0690-E109-3EBE-C9A3572C9975}"/>
                </a:ext>
              </a:extLst>
            </p:cNvPr>
            <p:cNvPicPr/>
            <p:nvPr/>
          </p:nvPicPr>
          <p:blipFill>
            <a:blip r:embed="rId4" cstate="print"/>
            <a:stretch>
              <a:fillRect/>
            </a:stretch>
          </p:blipFill>
          <p:spPr>
            <a:xfrm>
              <a:off x="7528560" y="5806440"/>
              <a:ext cx="710946" cy="680466"/>
            </a:xfrm>
            <a:prstGeom prst="rect">
              <a:avLst/>
            </a:prstGeom>
          </p:spPr>
        </p:pic>
        <p:pic>
          <p:nvPicPr>
            <p:cNvPr id="8" name="object 8">
              <a:extLst>
                <a:ext uri="{FF2B5EF4-FFF2-40B4-BE49-F238E27FC236}">
                  <a16:creationId xmlns:a16="http://schemas.microsoft.com/office/drawing/2014/main" id="{8961487A-1F6E-EB0D-C53A-019996407641}"/>
                </a:ext>
              </a:extLst>
            </p:cNvPr>
            <p:cNvPicPr/>
            <p:nvPr/>
          </p:nvPicPr>
          <p:blipFill>
            <a:blip r:embed="rId5" cstate="print"/>
            <a:stretch>
              <a:fillRect/>
            </a:stretch>
          </p:blipFill>
          <p:spPr>
            <a:xfrm>
              <a:off x="9217152" y="5806440"/>
              <a:ext cx="710946" cy="680466"/>
            </a:xfrm>
            <a:prstGeom prst="rect">
              <a:avLst/>
            </a:prstGeom>
          </p:spPr>
        </p:pic>
      </p:grpSp>
      <p:grpSp>
        <p:nvGrpSpPr>
          <p:cNvPr id="9" name="object 9">
            <a:extLst>
              <a:ext uri="{FF2B5EF4-FFF2-40B4-BE49-F238E27FC236}">
                <a16:creationId xmlns:a16="http://schemas.microsoft.com/office/drawing/2014/main" id="{2256DDFD-3568-88F5-BA7F-2337E66D0892}"/>
              </a:ext>
            </a:extLst>
          </p:cNvPr>
          <p:cNvGrpSpPr/>
          <p:nvPr/>
        </p:nvGrpSpPr>
        <p:grpSpPr>
          <a:xfrm>
            <a:off x="1685544" y="5356859"/>
            <a:ext cx="1625600" cy="1046480"/>
            <a:chOff x="1685544" y="5623559"/>
            <a:chExt cx="1625600" cy="1046480"/>
          </a:xfrm>
        </p:grpSpPr>
        <p:pic>
          <p:nvPicPr>
            <p:cNvPr id="10" name="object 10">
              <a:extLst>
                <a:ext uri="{FF2B5EF4-FFF2-40B4-BE49-F238E27FC236}">
                  <a16:creationId xmlns:a16="http://schemas.microsoft.com/office/drawing/2014/main" id="{C6F6A868-3091-5BBA-E78C-A19EBB452E98}"/>
                </a:ext>
              </a:extLst>
            </p:cNvPr>
            <p:cNvPicPr/>
            <p:nvPr/>
          </p:nvPicPr>
          <p:blipFill>
            <a:blip r:embed="rId6" cstate="print"/>
            <a:stretch>
              <a:fillRect/>
            </a:stretch>
          </p:blipFill>
          <p:spPr>
            <a:xfrm>
              <a:off x="1685544" y="5623559"/>
              <a:ext cx="1210818" cy="680465"/>
            </a:xfrm>
            <a:prstGeom prst="rect">
              <a:avLst/>
            </a:prstGeom>
          </p:spPr>
        </p:pic>
        <p:pic>
          <p:nvPicPr>
            <p:cNvPr id="11" name="object 11">
              <a:extLst>
                <a:ext uri="{FF2B5EF4-FFF2-40B4-BE49-F238E27FC236}">
                  <a16:creationId xmlns:a16="http://schemas.microsoft.com/office/drawing/2014/main" id="{80F1C023-A007-7CCF-0E09-ABE3BEAFA145}"/>
                </a:ext>
              </a:extLst>
            </p:cNvPr>
            <p:cNvPicPr/>
            <p:nvPr/>
          </p:nvPicPr>
          <p:blipFill>
            <a:blip r:embed="rId7" cstate="print"/>
            <a:stretch>
              <a:fillRect/>
            </a:stretch>
          </p:blipFill>
          <p:spPr>
            <a:xfrm>
              <a:off x="1685544" y="5989319"/>
              <a:ext cx="1625345" cy="680466"/>
            </a:xfrm>
            <a:prstGeom prst="rect">
              <a:avLst/>
            </a:prstGeom>
          </p:spPr>
        </p:pic>
      </p:grpSp>
      <p:graphicFrame>
        <p:nvGraphicFramePr>
          <p:cNvPr id="12" name="object 12">
            <a:extLst>
              <a:ext uri="{FF2B5EF4-FFF2-40B4-BE49-F238E27FC236}">
                <a16:creationId xmlns:a16="http://schemas.microsoft.com/office/drawing/2014/main" id="{A5A452BE-21C4-1032-F545-853CFEE6ED39}"/>
              </a:ext>
            </a:extLst>
          </p:cNvPr>
          <p:cNvGraphicFramePr>
            <a:graphicFrameLocks noGrp="1"/>
          </p:cNvGraphicFramePr>
          <p:nvPr>
            <p:extLst>
              <p:ext uri="{D42A27DB-BD31-4B8C-83A1-F6EECF244321}">
                <p14:modId xmlns:p14="http://schemas.microsoft.com/office/powerpoint/2010/main" val="2646116994"/>
              </p:ext>
            </p:extLst>
          </p:nvPr>
        </p:nvGraphicFramePr>
        <p:xfrm>
          <a:off x="1870075" y="1941576"/>
          <a:ext cx="8441689" cy="4399280"/>
        </p:xfrm>
        <a:graphic>
          <a:graphicData uri="http://schemas.openxmlformats.org/drawingml/2006/table">
            <a:tbl>
              <a:tblPr firstRow="1" bandRow="1">
                <a:tableStyleId>{2D5ABB26-0587-4C30-8999-92F81FD0307C}</a:tableStyleId>
              </a:tblPr>
              <a:tblGrid>
                <a:gridCol w="1687830">
                  <a:extLst>
                    <a:ext uri="{9D8B030D-6E8A-4147-A177-3AD203B41FA5}">
                      <a16:colId xmlns:a16="http://schemas.microsoft.com/office/drawing/2014/main" val="20000"/>
                    </a:ext>
                  </a:extLst>
                </a:gridCol>
                <a:gridCol w="1687830">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1867535">
                  <a:extLst>
                    <a:ext uri="{9D8B030D-6E8A-4147-A177-3AD203B41FA5}">
                      <a16:colId xmlns:a16="http://schemas.microsoft.com/office/drawing/2014/main" val="20003"/>
                    </a:ext>
                  </a:extLst>
                </a:gridCol>
                <a:gridCol w="1508759">
                  <a:extLst>
                    <a:ext uri="{9D8B030D-6E8A-4147-A177-3AD203B41FA5}">
                      <a16:colId xmlns:a16="http://schemas.microsoft.com/office/drawing/2014/main" val="20004"/>
                    </a:ext>
                  </a:extLst>
                </a:gridCol>
              </a:tblGrid>
              <a:tr h="1052195">
                <a:tc>
                  <a:txBody>
                    <a:bodyPr/>
                    <a:lstStyle/>
                    <a:p>
                      <a:pPr>
                        <a:lnSpc>
                          <a:spcPct val="100000"/>
                        </a:lnSpc>
                      </a:pPr>
                      <a:endParaRPr sz="22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0"/>
                        </a:spcBef>
                      </a:pPr>
                      <a:endParaRPr sz="255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800" b="1" spc="-15" dirty="0">
                          <a:latin typeface="BIZ UDPゴシック" panose="020B0400000000000000" pitchFamily="50" charset="-128"/>
                          <a:ea typeface="BIZ UDPゴシック" panose="020B0400000000000000" pitchFamily="50" charset="-128"/>
                          <a:cs typeface="游ゴシック"/>
                        </a:rPr>
                        <a:t>生産速度</a:t>
                      </a:r>
                      <a:endParaRPr sz="1800" dirty="0">
                        <a:latin typeface="BIZ UDPゴシック" panose="020B0400000000000000" pitchFamily="50" charset="-128"/>
                        <a:ea typeface="BIZ UDPゴシック" panose="020B0400000000000000" pitchFamily="50" charset="-128"/>
                        <a:cs typeface="游ゴシック"/>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650" dirty="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800" b="1" spc="-20" dirty="0">
                          <a:latin typeface="BIZ UDPゴシック" panose="020B0400000000000000" pitchFamily="50" charset="-128"/>
                          <a:ea typeface="BIZ UDPゴシック" panose="020B0400000000000000" pitchFamily="50" charset="-128"/>
                          <a:cs typeface="游ゴシック"/>
                        </a:rPr>
                        <a:t>免疫誘導能力</a:t>
                      </a:r>
                      <a:endParaRPr sz="18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5"/>
                        </a:spcBef>
                      </a:pPr>
                      <a:r>
                        <a:rPr sz="1800" b="1" dirty="0">
                          <a:latin typeface="BIZ UDPゴシック" panose="020B0400000000000000" pitchFamily="50" charset="-128"/>
                          <a:ea typeface="BIZ UDPゴシック" panose="020B0400000000000000" pitchFamily="50" charset="-128"/>
                          <a:cs typeface="游ゴシック"/>
                        </a:rPr>
                        <a:t>（抗体</a:t>
                      </a:r>
                      <a:r>
                        <a:rPr sz="1800" b="1" spc="-50" dirty="0">
                          <a:latin typeface="BIZ UDPゴシック" panose="020B0400000000000000" pitchFamily="50" charset="-128"/>
                          <a:ea typeface="BIZ UDPゴシック" panose="020B0400000000000000" pitchFamily="50" charset="-128"/>
                          <a:cs typeface="游ゴシック"/>
                        </a:rPr>
                        <a:t>）</a:t>
                      </a:r>
                      <a:endParaRPr sz="1800" dirty="0">
                        <a:latin typeface="BIZ UDPゴシック" panose="020B0400000000000000" pitchFamily="50" charset="-128"/>
                        <a:ea typeface="BIZ UDPゴシック" panose="020B0400000000000000" pitchFamily="50" charset="-128"/>
                        <a:cs typeface="游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650">
                        <a:latin typeface="BIZ UDPゴシック" panose="020B0400000000000000" pitchFamily="50" charset="-128"/>
                        <a:ea typeface="BIZ UDPゴシック" panose="020B0400000000000000" pitchFamily="50" charset="-128"/>
                        <a:cs typeface="Times New Roman"/>
                      </a:endParaRPr>
                    </a:p>
                    <a:p>
                      <a:pPr marL="247015">
                        <a:lnSpc>
                          <a:spcPct val="100000"/>
                        </a:lnSpc>
                      </a:pPr>
                      <a:r>
                        <a:rPr sz="1800" b="1" spc="-20" dirty="0">
                          <a:latin typeface="BIZ UDPゴシック" panose="020B0400000000000000" pitchFamily="50" charset="-128"/>
                          <a:ea typeface="BIZ UDPゴシック" panose="020B0400000000000000" pitchFamily="50" charset="-128"/>
                          <a:cs typeface="游ゴシック"/>
                        </a:rPr>
                        <a:t>免疫誘導能力</a:t>
                      </a:r>
                      <a:endParaRPr sz="1800">
                        <a:latin typeface="BIZ UDPゴシック" panose="020B0400000000000000" pitchFamily="50" charset="-128"/>
                        <a:ea typeface="BIZ UDPゴシック" panose="020B0400000000000000" pitchFamily="50" charset="-128"/>
                        <a:cs typeface="游ゴシック"/>
                      </a:endParaRPr>
                    </a:p>
                    <a:p>
                      <a:pPr marL="133985">
                        <a:lnSpc>
                          <a:spcPct val="100000"/>
                        </a:lnSpc>
                        <a:spcBef>
                          <a:spcPts val="5"/>
                        </a:spcBef>
                      </a:pPr>
                      <a:r>
                        <a:rPr sz="1800" b="1" dirty="0">
                          <a:latin typeface="BIZ UDPゴシック" panose="020B0400000000000000" pitchFamily="50" charset="-128"/>
                          <a:ea typeface="BIZ UDPゴシック" panose="020B0400000000000000" pitchFamily="50" charset="-128"/>
                          <a:cs typeface="游ゴシック"/>
                        </a:rPr>
                        <a:t>（細胞性免疫</a:t>
                      </a:r>
                      <a:r>
                        <a:rPr sz="1800" b="1" spc="-50" dirty="0">
                          <a:latin typeface="BIZ UDPゴシック" panose="020B0400000000000000" pitchFamily="50" charset="-128"/>
                          <a:ea typeface="BIZ UDPゴシック" panose="020B0400000000000000" pitchFamily="50" charset="-128"/>
                          <a:cs typeface="游ゴシック"/>
                        </a:rPr>
                        <a:t>）</a:t>
                      </a:r>
                      <a:endParaRPr sz="1800">
                        <a:latin typeface="BIZ UDPゴシック" panose="020B0400000000000000" pitchFamily="50" charset="-128"/>
                        <a:ea typeface="BIZ UDPゴシック" panose="020B0400000000000000" pitchFamily="50" charset="-128"/>
                        <a:cs typeface="游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0"/>
                        </a:spcBef>
                      </a:pPr>
                      <a:endParaRPr sz="2550">
                        <a:latin typeface="BIZ UDPゴシック" panose="020B0400000000000000" pitchFamily="50" charset="-128"/>
                        <a:ea typeface="BIZ UDPゴシック" panose="020B0400000000000000" pitchFamily="50" charset="-128"/>
                        <a:cs typeface="Times New Roman"/>
                      </a:endParaRPr>
                    </a:p>
                    <a:p>
                      <a:pPr marL="2540" algn="ctr">
                        <a:lnSpc>
                          <a:spcPct val="100000"/>
                        </a:lnSpc>
                      </a:pPr>
                      <a:r>
                        <a:rPr sz="1800" b="1" spc="-20" dirty="0">
                          <a:latin typeface="BIZ UDPゴシック" panose="020B0400000000000000" pitchFamily="50" charset="-128"/>
                          <a:ea typeface="BIZ UDPゴシック" panose="020B0400000000000000" pitchFamily="50" charset="-128"/>
                          <a:cs typeface="游ゴシック"/>
                        </a:rPr>
                        <a:t>安全性</a:t>
                      </a:r>
                      <a:endParaRPr sz="1800">
                        <a:latin typeface="BIZ UDPゴシック" panose="020B0400000000000000" pitchFamily="50" charset="-128"/>
                        <a:ea typeface="BIZ UDPゴシック" panose="020B0400000000000000" pitchFamily="50" charset="-128"/>
                        <a:cs typeface="游ゴシック"/>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0"/>
                  </a:ext>
                </a:extLst>
              </a:tr>
              <a:tr h="1000125">
                <a:tc>
                  <a:txBody>
                    <a:bodyPr/>
                    <a:lstStyle/>
                    <a:p>
                      <a:pPr algn="ctr">
                        <a:lnSpc>
                          <a:spcPct val="100000"/>
                        </a:lnSpc>
                        <a:spcBef>
                          <a:spcPts val="50"/>
                        </a:spcBef>
                      </a:pPr>
                      <a:endParaRPr sz="2350" dirty="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800" spc="-20" dirty="0">
                          <a:latin typeface="BIZ UDPゴシック" panose="020B0400000000000000" pitchFamily="50" charset="-128"/>
                          <a:ea typeface="BIZ UDPゴシック" panose="020B0400000000000000" pitchFamily="50" charset="-128"/>
                          <a:cs typeface="游ゴシック"/>
                        </a:rPr>
                        <a:t>生ワクチン</a:t>
                      </a:r>
                      <a:endParaRPr sz="180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381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dirty="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2540" algn="ctr">
                        <a:lnSpc>
                          <a:spcPct val="100000"/>
                        </a:lnSpc>
                        <a:spcBef>
                          <a:spcPts val="2115"/>
                        </a:spcBef>
                      </a:pPr>
                      <a:r>
                        <a:rPr sz="2800" b="1" dirty="0">
                          <a:latin typeface="BIZ UDPゴシック" panose="020B0400000000000000" pitchFamily="50" charset="-128"/>
                          <a:ea typeface="BIZ UDPゴシック" panose="020B0400000000000000" pitchFamily="50" charset="-128"/>
                          <a:cs typeface="游ゴシック"/>
                        </a:rPr>
                        <a:t>△</a:t>
                      </a:r>
                      <a:endParaRPr sz="2800">
                        <a:latin typeface="BIZ UDPゴシック" panose="020B0400000000000000" pitchFamily="50" charset="-128"/>
                        <a:ea typeface="BIZ UDPゴシック" panose="020B0400000000000000" pitchFamily="50" charset="-128"/>
                        <a:cs typeface="游ゴシック"/>
                      </a:endParaRPr>
                    </a:p>
                  </a:txBody>
                  <a:tcPr marL="0" marR="0" marT="268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1"/>
                  </a:ext>
                </a:extLst>
              </a:tr>
              <a:tr h="696595">
                <a:tc>
                  <a:txBody>
                    <a:bodyPr/>
                    <a:lstStyle/>
                    <a:p>
                      <a:pPr marL="1270" algn="ctr">
                        <a:lnSpc>
                          <a:spcPct val="100000"/>
                        </a:lnSpc>
                        <a:spcBef>
                          <a:spcPts val="484"/>
                        </a:spcBef>
                      </a:pPr>
                      <a:r>
                        <a:rPr sz="1800" spc="-20" dirty="0">
                          <a:latin typeface="BIZ UDPゴシック" panose="020B0400000000000000" pitchFamily="50" charset="-128"/>
                          <a:ea typeface="BIZ UDPゴシック" panose="020B0400000000000000" pitchFamily="50" charset="-128"/>
                          <a:cs typeface="游ゴシック"/>
                        </a:rPr>
                        <a:t>不活化ワクチン</a:t>
                      </a:r>
                      <a:endParaRPr sz="1800" dirty="0">
                        <a:latin typeface="BIZ UDPゴシック" panose="020B0400000000000000" pitchFamily="50" charset="-128"/>
                        <a:ea typeface="BIZ UDPゴシック" panose="020B0400000000000000" pitchFamily="50" charset="-128"/>
                        <a:cs typeface="游ゴシック"/>
                      </a:endParaRPr>
                    </a:p>
                    <a:p>
                      <a:pPr marL="1270" algn="ctr">
                        <a:lnSpc>
                          <a:spcPct val="100000"/>
                        </a:lnSpc>
                      </a:pPr>
                      <a:r>
                        <a:rPr sz="1800" dirty="0">
                          <a:latin typeface="BIZ UDPゴシック" panose="020B0400000000000000" pitchFamily="50" charset="-128"/>
                          <a:ea typeface="BIZ UDPゴシック" panose="020B0400000000000000" pitchFamily="50" charset="-128"/>
                          <a:cs typeface="游ゴシック"/>
                        </a:rPr>
                        <a:t>（タンパク</a:t>
                      </a:r>
                      <a:r>
                        <a:rPr sz="1800" spc="-50" dirty="0">
                          <a:latin typeface="BIZ UDPゴシック" panose="020B0400000000000000" pitchFamily="50" charset="-128"/>
                          <a:ea typeface="BIZ UDPゴシック" panose="020B0400000000000000" pitchFamily="50" charset="-128"/>
                          <a:cs typeface="游ゴシック"/>
                        </a:rPr>
                        <a:t>）</a:t>
                      </a:r>
                      <a:endParaRPr sz="1800" dirty="0">
                        <a:latin typeface="BIZ UDPゴシック" panose="020B0400000000000000" pitchFamily="50" charset="-128"/>
                        <a:ea typeface="BIZ UDPゴシック" panose="020B0400000000000000" pitchFamily="50" charset="-128"/>
                        <a:cs typeface="游ゴシック"/>
                      </a:endParaRPr>
                    </a:p>
                  </a:txBody>
                  <a:tcPr marL="0" marR="0" marT="615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（製造法による</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（アジュバント必要</a:t>
                      </a:r>
                      <a:r>
                        <a:rPr sz="1200" spc="-50" dirty="0">
                          <a:latin typeface="BIZ UDPゴシック" panose="020B0400000000000000" pitchFamily="50" charset="-128"/>
                          <a:ea typeface="BIZ UDPゴシック" panose="020B0400000000000000" pitchFamily="50" charset="-128"/>
                          <a:cs typeface="游ゴシック"/>
                        </a:rPr>
                        <a:t>）</a:t>
                      </a:r>
                      <a:endParaRPr sz="1200" dirty="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459"/>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5"/>
                        </a:spcBef>
                      </a:pPr>
                      <a:r>
                        <a:rPr sz="1200" dirty="0">
                          <a:latin typeface="BIZ UDPゴシック" panose="020B0400000000000000" pitchFamily="50" charset="-128"/>
                          <a:ea typeface="BIZ UDPゴシック" panose="020B0400000000000000" pitchFamily="50" charset="-128"/>
                          <a:cs typeface="游ゴシック"/>
                        </a:rPr>
                        <a:t>（アジュバント必要</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5715" algn="ctr">
                        <a:lnSpc>
                          <a:spcPct val="100000"/>
                        </a:lnSpc>
                        <a:spcBef>
                          <a:spcPts val="118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49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601345">
                <a:tc>
                  <a:txBody>
                    <a:bodyPr/>
                    <a:lstStyle/>
                    <a:p>
                      <a:pPr marL="1270" algn="ctr">
                        <a:lnSpc>
                          <a:spcPct val="100000"/>
                        </a:lnSpc>
                        <a:spcBef>
                          <a:spcPts val="1190"/>
                        </a:spcBef>
                      </a:pPr>
                      <a:r>
                        <a:rPr sz="1800" spc="-10" dirty="0">
                          <a:latin typeface="BIZ UDPゴシック" panose="020B0400000000000000" pitchFamily="50" charset="-128"/>
                          <a:ea typeface="BIZ UDPゴシック" panose="020B0400000000000000" pitchFamily="50" charset="-128"/>
                          <a:cs typeface="Calibri"/>
                        </a:rPr>
                        <a:t>DNA</a:t>
                      </a:r>
                      <a:r>
                        <a:rPr sz="1800" spc="-15" dirty="0">
                          <a:latin typeface="BIZ UDPゴシック" panose="020B0400000000000000" pitchFamily="50" charset="-128"/>
                          <a:ea typeface="BIZ UDPゴシック" panose="020B0400000000000000" pitchFamily="50" charset="-128"/>
                          <a:cs typeface="游ゴシック"/>
                        </a:rPr>
                        <a:t>ワクチン</a:t>
                      </a:r>
                      <a:endParaRPr sz="1800" dirty="0">
                        <a:latin typeface="BIZ UDPゴシック" panose="020B0400000000000000" pitchFamily="50" charset="-128"/>
                        <a:ea typeface="BIZ UDPゴシック" panose="020B0400000000000000" pitchFamily="50" charset="-128"/>
                        <a:cs typeface="游ゴシック"/>
                      </a:endParaRPr>
                    </a:p>
                  </a:txBody>
                  <a:tcPr marL="0" marR="0" marT="15113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81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028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0"/>
                        </a:spcBef>
                      </a:pPr>
                      <a:r>
                        <a:rPr sz="1200" dirty="0">
                          <a:latin typeface="BIZ UDPゴシック" panose="020B0400000000000000" pitchFamily="50" charset="-128"/>
                          <a:ea typeface="BIZ UDPゴシック" panose="020B0400000000000000" pitchFamily="50" charset="-128"/>
                          <a:cs typeface="游ゴシック"/>
                        </a:rPr>
                        <a:t>（抗原性低め</a:t>
                      </a:r>
                      <a:r>
                        <a:rPr sz="1200" spc="-50" dirty="0">
                          <a:latin typeface="BIZ UDPゴシック" panose="020B0400000000000000" pitchFamily="50" charset="-128"/>
                          <a:ea typeface="BIZ UDPゴシック" panose="020B0400000000000000" pitchFamily="50" charset="-128"/>
                          <a:cs typeface="游ゴシック"/>
                        </a:rPr>
                        <a:t>）</a:t>
                      </a:r>
                      <a:endParaRPr sz="1200">
                        <a:latin typeface="BIZ UDPゴシック" panose="020B0400000000000000" pitchFamily="50" charset="-128"/>
                        <a:ea typeface="BIZ UDPゴシック" panose="020B0400000000000000" pitchFamily="50" charset="-128"/>
                        <a:cs typeface="游ゴシック"/>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1" dirty="0">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p>
                      <a:pPr algn="ctr">
                        <a:lnSpc>
                          <a:spcPct val="100000"/>
                        </a:lnSpc>
                        <a:spcBef>
                          <a:spcPts val="70"/>
                        </a:spcBef>
                      </a:pPr>
                      <a:r>
                        <a:rPr sz="1200" dirty="0">
                          <a:latin typeface="BIZ UDPゴシック" panose="020B0400000000000000" pitchFamily="50" charset="-128"/>
                          <a:ea typeface="BIZ UDPゴシック" panose="020B0400000000000000" pitchFamily="50" charset="-128"/>
                          <a:cs typeface="游ゴシック"/>
                        </a:rPr>
                        <a:t>（抗原性低め</a:t>
                      </a:r>
                      <a:r>
                        <a:rPr sz="1200" spc="-50" dirty="0">
                          <a:latin typeface="BIZ UDPゴシック" panose="020B0400000000000000" pitchFamily="50" charset="-128"/>
                          <a:ea typeface="BIZ UDPゴシック" panose="020B0400000000000000" pitchFamily="50" charset="-128"/>
                          <a:cs typeface="游ゴシック"/>
                        </a:rPr>
                        <a:t>）</a:t>
                      </a:r>
                      <a:endParaRPr sz="1200" dirty="0">
                        <a:latin typeface="BIZ UDPゴシック" panose="020B0400000000000000" pitchFamily="50" charset="-128"/>
                        <a:ea typeface="BIZ UDPゴシック" panose="020B0400000000000000" pitchFamily="50" charset="-128"/>
                        <a:cs typeface="游ゴシック"/>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5715" algn="ctr">
                        <a:lnSpc>
                          <a:spcPct val="100000"/>
                        </a:lnSpc>
                        <a:spcBef>
                          <a:spcPts val="810"/>
                        </a:spcBef>
                      </a:pPr>
                      <a:r>
                        <a:rPr sz="2400" b="1" dirty="0">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1028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3"/>
                  </a:ext>
                </a:extLst>
              </a:tr>
              <a:tr h="1049020">
                <a:tc>
                  <a:txBody>
                    <a:bodyPr/>
                    <a:lstStyle/>
                    <a:p>
                      <a:pPr marL="1270" algn="ctr">
                        <a:lnSpc>
                          <a:spcPct val="100000"/>
                        </a:lnSpc>
                        <a:spcBef>
                          <a:spcPts val="1135"/>
                        </a:spcBef>
                      </a:pPr>
                      <a:r>
                        <a:rPr sz="2400" b="1" spc="-20" dirty="0">
                          <a:solidFill>
                            <a:srgbClr val="FF0000"/>
                          </a:solidFill>
                          <a:latin typeface="BIZ UDPゴシック" panose="020B0400000000000000" pitchFamily="50" charset="-128"/>
                          <a:ea typeface="BIZ UDPゴシック" panose="020B0400000000000000" pitchFamily="50" charset="-128"/>
                          <a:cs typeface="Calibri"/>
                        </a:rPr>
                        <a:t>mRNA</a:t>
                      </a:r>
                      <a:endParaRPr sz="2400" dirty="0">
                        <a:latin typeface="BIZ UDPゴシック" panose="020B0400000000000000" pitchFamily="50" charset="-128"/>
                        <a:ea typeface="BIZ UDPゴシック" panose="020B0400000000000000" pitchFamily="50" charset="-128"/>
                        <a:cs typeface="Calibri"/>
                      </a:endParaRPr>
                    </a:p>
                    <a:p>
                      <a:pPr marL="1270" algn="ctr">
                        <a:lnSpc>
                          <a:spcPct val="100000"/>
                        </a:lnSpc>
                      </a:pPr>
                      <a:r>
                        <a:rPr sz="2400" b="1" spc="-20" dirty="0">
                          <a:solidFill>
                            <a:srgbClr val="FF0000"/>
                          </a:solidFill>
                          <a:latin typeface="BIZ UDPゴシック" panose="020B0400000000000000" pitchFamily="50" charset="-128"/>
                          <a:ea typeface="BIZ UDPゴシック" panose="020B0400000000000000" pitchFamily="50" charset="-128"/>
                          <a:cs typeface="游ゴシック"/>
                        </a:rPr>
                        <a:t>ワクチン</a:t>
                      </a:r>
                      <a:endParaRPr sz="2400" dirty="0">
                        <a:latin typeface="BIZ UDPゴシック" panose="020B0400000000000000" pitchFamily="50" charset="-128"/>
                        <a:ea typeface="BIZ UDPゴシック" panose="020B0400000000000000" pitchFamily="50" charset="-128"/>
                        <a:cs typeface="游ゴシック"/>
                      </a:endParaRPr>
                    </a:p>
                  </a:txBody>
                  <a:tcPr marL="0" marR="0" marT="14414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40"/>
                        </a:spcBef>
                      </a:pPr>
                      <a:endParaRPr sz="2200">
                        <a:latin typeface="BIZ UDPゴシック" panose="020B0400000000000000" pitchFamily="50" charset="-128"/>
                        <a:ea typeface="BIZ UDPゴシック" panose="020B0400000000000000" pitchFamily="50" charset="-128"/>
                        <a:cs typeface="Times New Roman"/>
                      </a:endParaRPr>
                    </a:p>
                    <a:p>
                      <a:pPr marL="635"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dirty="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spcBef>
                          <a:spcPts val="40"/>
                        </a:spcBef>
                      </a:pPr>
                      <a:endParaRPr sz="2200" dirty="0">
                        <a:latin typeface="BIZ UDPゴシック" panose="020B0400000000000000" pitchFamily="50" charset="-128"/>
                        <a:ea typeface="BIZ UDPゴシック" panose="020B0400000000000000" pitchFamily="50" charset="-128"/>
                        <a:cs typeface="Times New Roman"/>
                      </a:endParaRPr>
                    </a:p>
                    <a:p>
                      <a:pPr marL="5715" algn="ctr">
                        <a:lnSpc>
                          <a:spcPct val="100000"/>
                        </a:lnSpc>
                        <a:spcBef>
                          <a:spcPts val="5"/>
                        </a:spcBef>
                      </a:pPr>
                      <a:r>
                        <a:rPr sz="2400" b="1" dirty="0">
                          <a:solidFill>
                            <a:srgbClr val="FF0000"/>
                          </a:solidFill>
                          <a:latin typeface="BIZ UDPゴシック" panose="020B0400000000000000" pitchFamily="50" charset="-128"/>
                          <a:ea typeface="BIZ UDPゴシック" panose="020B0400000000000000" pitchFamily="50" charset="-128"/>
                          <a:cs typeface="游ゴシック"/>
                        </a:rPr>
                        <a:t>？</a:t>
                      </a:r>
                      <a:endParaRPr sz="2400" dirty="0">
                        <a:latin typeface="BIZ UDPゴシック" panose="020B0400000000000000" pitchFamily="50" charset="-128"/>
                        <a:ea typeface="BIZ UDPゴシック" panose="020B0400000000000000" pitchFamily="50" charset="-128"/>
                        <a:cs typeface="游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bl>
          </a:graphicData>
        </a:graphic>
      </p:graphicFrame>
      <p:sp>
        <p:nvSpPr>
          <p:cNvPr id="14" name="テキスト ボックス 13">
            <a:extLst>
              <a:ext uri="{FF2B5EF4-FFF2-40B4-BE49-F238E27FC236}">
                <a16:creationId xmlns:a16="http://schemas.microsoft.com/office/drawing/2014/main" id="{8CE2E24E-236A-48E2-9130-012E03DB4B23}"/>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（出所）東大医科研・石井健教授資料</a:t>
            </a:r>
          </a:p>
        </p:txBody>
      </p:sp>
    </p:spTree>
    <p:extLst>
      <p:ext uri="{BB962C8B-B14F-4D97-AF65-F5344CB8AC3E}">
        <p14:creationId xmlns:p14="http://schemas.microsoft.com/office/powerpoint/2010/main" val="727894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object 2">
            <a:extLst>
              <a:ext uri="{FF2B5EF4-FFF2-40B4-BE49-F238E27FC236}">
                <a16:creationId xmlns:a16="http://schemas.microsoft.com/office/drawing/2014/main" id="{91FED3BA-0E13-A9C1-5BE5-08D9FE79D0B6}"/>
              </a:ext>
            </a:extLst>
          </p:cNvPr>
          <p:cNvGrpSpPr/>
          <p:nvPr/>
        </p:nvGrpSpPr>
        <p:grpSpPr>
          <a:xfrm>
            <a:off x="804672" y="1466088"/>
            <a:ext cx="3441700" cy="372110"/>
            <a:chOff x="804672" y="1466088"/>
            <a:chExt cx="3441700" cy="372110"/>
          </a:xfrm>
        </p:grpSpPr>
        <p:sp>
          <p:nvSpPr>
            <p:cNvPr id="61" name="object 3">
              <a:extLst>
                <a:ext uri="{FF2B5EF4-FFF2-40B4-BE49-F238E27FC236}">
                  <a16:creationId xmlns:a16="http://schemas.microsoft.com/office/drawing/2014/main" id="{A287D2F6-066A-07A6-8A14-161053B6ACD7}"/>
                </a:ext>
              </a:extLst>
            </p:cNvPr>
            <p:cNvSpPr/>
            <p:nvPr/>
          </p:nvSpPr>
          <p:spPr>
            <a:xfrm>
              <a:off x="804672" y="1466088"/>
              <a:ext cx="1088390" cy="372110"/>
            </a:xfrm>
            <a:custGeom>
              <a:avLst/>
              <a:gdLst/>
              <a:ahLst/>
              <a:cxnLst/>
              <a:rect l="l" t="t" r="r" b="b"/>
              <a:pathLst>
                <a:path w="1088389" h="372110">
                  <a:moveTo>
                    <a:pt x="902208" y="0"/>
                  </a:moveTo>
                  <a:lnTo>
                    <a:pt x="0" y="0"/>
                  </a:lnTo>
                  <a:lnTo>
                    <a:pt x="185928" y="185927"/>
                  </a:lnTo>
                  <a:lnTo>
                    <a:pt x="0" y="371856"/>
                  </a:lnTo>
                  <a:lnTo>
                    <a:pt x="902208" y="371856"/>
                  </a:lnTo>
                  <a:lnTo>
                    <a:pt x="1088136" y="185927"/>
                  </a:lnTo>
                  <a:lnTo>
                    <a:pt x="902208" y="0"/>
                  </a:lnTo>
                  <a:close/>
                </a:path>
              </a:pathLst>
            </a:custGeom>
            <a:solidFill>
              <a:srgbClr val="92CDDD"/>
            </a:solidFill>
          </p:spPr>
          <p:txBody>
            <a:bodyPr wrap="square" lIns="0" tIns="0" rIns="0" bIns="0" rtlCol="0"/>
            <a:lstStyle/>
            <a:p>
              <a:endParaRPr/>
            </a:p>
          </p:txBody>
        </p:sp>
        <p:sp>
          <p:nvSpPr>
            <p:cNvPr id="62" name="object 4">
              <a:extLst>
                <a:ext uri="{FF2B5EF4-FFF2-40B4-BE49-F238E27FC236}">
                  <a16:creationId xmlns:a16="http://schemas.microsoft.com/office/drawing/2014/main" id="{D0BE45E1-08C4-DCE5-D8EB-31DFE53FDB5B}"/>
                </a:ext>
              </a:extLst>
            </p:cNvPr>
            <p:cNvSpPr/>
            <p:nvPr/>
          </p:nvSpPr>
          <p:spPr>
            <a:xfrm>
              <a:off x="1892808" y="1466088"/>
              <a:ext cx="783590" cy="372110"/>
            </a:xfrm>
            <a:custGeom>
              <a:avLst/>
              <a:gdLst/>
              <a:ahLst/>
              <a:cxnLst/>
              <a:rect l="l" t="t" r="r" b="b"/>
              <a:pathLst>
                <a:path w="783589" h="372110">
                  <a:moveTo>
                    <a:pt x="597408" y="0"/>
                  </a:moveTo>
                  <a:lnTo>
                    <a:pt x="0" y="0"/>
                  </a:lnTo>
                  <a:lnTo>
                    <a:pt x="185928" y="185927"/>
                  </a:lnTo>
                  <a:lnTo>
                    <a:pt x="0" y="371856"/>
                  </a:lnTo>
                  <a:lnTo>
                    <a:pt x="597408" y="371856"/>
                  </a:lnTo>
                  <a:lnTo>
                    <a:pt x="783336" y="185927"/>
                  </a:lnTo>
                  <a:lnTo>
                    <a:pt x="597408" y="0"/>
                  </a:lnTo>
                  <a:close/>
                </a:path>
              </a:pathLst>
            </a:custGeom>
            <a:solidFill>
              <a:srgbClr val="30859C"/>
            </a:solidFill>
          </p:spPr>
          <p:txBody>
            <a:bodyPr wrap="square" lIns="0" tIns="0" rIns="0" bIns="0" rtlCol="0"/>
            <a:lstStyle/>
            <a:p>
              <a:endParaRPr/>
            </a:p>
          </p:txBody>
        </p:sp>
        <p:sp>
          <p:nvSpPr>
            <p:cNvPr id="63" name="object 5">
              <a:extLst>
                <a:ext uri="{FF2B5EF4-FFF2-40B4-BE49-F238E27FC236}">
                  <a16:creationId xmlns:a16="http://schemas.microsoft.com/office/drawing/2014/main" id="{7EE892E0-F809-FFDF-DB32-2682354BE3D2}"/>
                </a:ext>
              </a:extLst>
            </p:cNvPr>
            <p:cNvSpPr/>
            <p:nvPr/>
          </p:nvSpPr>
          <p:spPr>
            <a:xfrm>
              <a:off x="2676144" y="1466087"/>
              <a:ext cx="1569720" cy="372110"/>
            </a:xfrm>
            <a:custGeom>
              <a:avLst/>
              <a:gdLst/>
              <a:ahLst/>
              <a:cxnLst/>
              <a:rect l="l" t="t" r="r" b="b"/>
              <a:pathLst>
                <a:path w="1569720" h="372110">
                  <a:moveTo>
                    <a:pt x="783336" y="185928"/>
                  </a:moveTo>
                  <a:lnTo>
                    <a:pt x="597408" y="0"/>
                  </a:lnTo>
                  <a:lnTo>
                    <a:pt x="0" y="0"/>
                  </a:lnTo>
                  <a:lnTo>
                    <a:pt x="185928" y="185928"/>
                  </a:lnTo>
                  <a:lnTo>
                    <a:pt x="0" y="371856"/>
                  </a:lnTo>
                  <a:lnTo>
                    <a:pt x="597408" y="371856"/>
                  </a:lnTo>
                  <a:lnTo>
                    <a:pt x="783336" y="185928"/>
                  </a:lnTo>
                  <a:close/>
                </a:path>
                <a:path w="1569720" h="372110">
                  <a:moveTo>
                    <a:pt x="1569720" y="185928"/>
                  </a:moveTo>
                  <a:lnTo>
                    <a:pt x="1383792" y="0"/>
                  </a:lnTo>
                  <a:lnTo>
                    <a:pt x="783336" y="0"/>
                  </a:lnTo>
                  <a:lnTo>
                    <a:pt x="969264" y="185928"/>
                  </a:lnTo>
                  <a:lnTo>
                    <a:pt x="783336" y="371856"/>
                  </a:lnTo>
                  <a:lnTo>
                    <a:pt x="1383792" y="371856"/>
                  </a:lnTo>
                  <a:lnTo>
                    <a:pt x="1569720" y="185928"/>
                  </a:lnTo>
                  <a:close/>
                </a:path>
              </a:pathLst>
            </a:custGeom>
            <a:solidFill>
              <a:srgbClr val="205868"/>
            </a:solidFill>
          </p:spPr>
          <p:txBody>
            <a:bodyPr wrap="square" lIns="0" tIns="0" rIns="0" bIns="0" rtlCol="0"/>
            <a:lstStyle/>
            <a:p>
              <a:endParaRPr/>
            </a:p>
          </p:txBody>
        </p:sp>
      </p:grpSp>
      <p:sp>
        <p:nvSpPr>
          <p:cNvPr id="64" name="object 6">
            <a:extLst>
              <a:ext uri="{FF2B5EF4-FFF2-40B4-BE49-F238E27FC236}">
                <a16:creationId xmlns:a16="http://schemas.microsoft.com/office/drawing/2014/main" id="{40840412-9B56-5A72-4995-089ACF14D0B8}"/>
              </a:ext>
            </a:extLst>
          </p:cNvPr>
          <p:cNvSpPr/>
          <p:nvPr/>
        </p:nvSpPr>
        <p:spPr>
          <a:xfrm>
            <a:off x="6355079" y="1466088"/>
            <a:ext cx="969644" cy="372110"/>
          </a:xfrm>
          <a:custGeom>
            <a:avLst/>
            <a:gdLst/>
            <a:ahLst/>
            <a:cxnLst/>
            <a:rect l="l" t="t" r="r" b="b"/>
            <a:pathLst>
              <a:path w="969645" h="372110">
                <a:moveTo>
                  <a:pt x="783336" y="0"/>
                </a:moveTo>
                <a:lnTo>
                  <a:pt x="0" y="0"/>
                </a:lnTo>
                <a:lnTo>
                  <a:pt x="185927" y="185927"/>
                </a:lnTo>
                <a:lnTo>
                  <a:pt x="0" y="371856"/>
                </a:lnTo>
                <a:lnTo>
                  <a:pt x="783336" y="371856"/>
                </a:lnTo>
                <a:lnTo>
                  <a:pt x="969264" y="185927"/>
                </a:lnTo>
                <a:lnTo>
                  <a:pt x="783336" y="0"/>
                </a:lnTo>
                <a:close/>
              </a:path>
            </a:pathLst>
          </a:custGeom>
          <a:solidFill>
            <a:srgbClr val="6F2F9F"/>
          </a:solidFill>
        </p:spPr>
        <p:txBody>
          <a:bodyPr wrap="square" lIns="0" tIns="0" rIns="0" bIns="0" rtlCol="0"/>
          <a:lstStyle/>
          <a:p>
            <a:endParaRPr/>
          </a:p>
        </p:txBody>
      </p:sp>
      <p:sp>
        <p:nvSpPr>
          <p:cNvPr id="65" name="object 7">
            <a:extLst>
              <a:ext uri="{FF2B5EF4-FFF2-40B4-BE49-F238E27FC236}">
                <a16:creationId xmlns:a16="http://schemas.microsoft.com/office/drawing/2014/main" id="{C78F785F-A77E-F9E0-A8A3-86132C5315FE}"/>
              </a:ext>
            </a:extLst>
          </p:cNvPr>
          <p:cNvSpPr/>
          <p:nvPr/>
        </p:nvSpPr>
        <p:spPr>
          <a:xfrm>
            <a:off x="8028431" y="1466088"/>
            <a:ext cx="1658620" cy="372110"/>
          </a:xfrm>
          <a:custGeom>
            <a:avLst/>
            <a:gdLst/>
            <a:ahLst/>
            <a:cxnLst/>
            <a:rect l="l" t="t" r="r" b="b"/>
            <a:pathLst>
              <a:path w="1658620" h="372110">
                <a:moveTo>
                  <a:pt x="1472184" y="0"/>
                </a:moveTo>
                <a:lnTo>
                  <a:pt x="0" y="0"/>
                </a:lnTo>
                <a:lnTo>
                  <a:pt x="185927" y="185927"/>
                </a:lnTo>
                <a:lnTo>
                  <a:pt x="0" y="371856"/>
                </a:lnTo>
                <a:lnTo>
                  <a:pt x="1472184" y="371856"/>
                </a:lnTo>
                <a:lnTo>
                  <a:pt x="1658112" y="185927"/>
                </a:lnTo>
                <a:lnTo>
                  <a:pt x="1472184" y="0"/>
                </a:lnTo>
                <a:close/>
              </a:path>
            </a:pathLst>
          </a:custGeom>
          <a:solidFill>
            <a:srgbClr val="2BC69F"/>
          </a:solidFill>
        </p:spPr>
        <p:txBody>
          <a:bodyPr wrap="square" lIns="0" tIns="0" rIns="0" bIns="0" rtlCol="0"/>
          <a:lstStyle/>
          <a:p>
            <a:endParaRPr/>
          </a:p>
        </p:txBody>
      </p:sp>
      <p:sp>
        <p:nvSpPr>
          <p:cNvPr id="66" name="object 8">
            <a:extLst>
              <a:ext uri="{FF2B5EF4-FFF2-40B4-BE49-F238E27FC236}">
                <a16:creationId xmlns:a16="http://schemas.microsoft.com/office/drawing/2014/main" id="{BB2614D1-8D92-EFF4-3262-C77B6CFD5B14}"/>
              </a:ext>
            </a:extLst>
          </p:cNvPr>
          <p:cNvSpPr/>
          <p:nvPr/>
        </p:nvSpPr>
        <p:spPr>
          <a:xfrm>
            <a:off x="10381488" y="1475232"/>
            <a:ext cx="1393190" cy="372110"/>
          </a:xfrm>
          <a:custGeom>
            <a:avLst/>
            <a:gdLst/>
            <a:ahLst/>
            <a:cxnLst/>
            <a:rect l="l" t="t" r="r" b="b"/>
            <a:pathLst>
              <a:path w="1393190" h="372110">
                <a:moveTo>
                  <a:pt x="1207007" y="0"/>
                </a:moveTo>
                <a:lnTo>
                  <a:pt x="0" y="0"/>
                </a:lnTo>
                <a:lnTo>
                  <a:pt x="185927" y="185927"/>
                </a:lnTo>
                <a:lnTo>
                  <a:pt x="0" y="371855"/>
                </a:lnTo>
                <a:lnTo>
                  <a:pt x="1207007" y="371855"/>
                </a:lnTo>
                <a:lnTo>
                  <a:pt x="1392935" y="185927"/>
                </a:lnTo>
                <a:lnTo>
                  <a:pt x="1207007" y="0"/>
                </a:lnTo>
                <a:close/>
              </a:path>
            </a:pathLst>
          </a:custGeom>
          <a:solidFill>
            <a:srgbClr val="2BC69F"/>
          </a:solidFill>
        </p:spPr>
        <p:txBody>
          <a:bodyPr wrap="square" lIns="0" tIns="0" rIns="0" bIns="0" rtlCol="0"/>
          <a:lstStyle/>
          <a:p>
            <a:endParaRPr/>
          </a:p>
        </p:txBody>
      </p:sp>
      <p:sp>
        <p:nvSpPr>
          <p:cNvPr id="67" name="object 9">
            <a:extLst>
              <a:ext uri="{FF2B5EF4-FFF2-40B4-BE49-F238E27FC236}">
                <a16:creationId xmlns:a16="http://schemas.microsoft.com/office/drawing/2014/main" id="{5DC21515-88AF-0978-5B2D-42BBA9088FCE}"/>
              </a:ext>
            </a:extLst>
          </p:cNvPr>
          <p:cNvSpPr txBox="1"/>
          <p:nvPr/>
        </p:nvSpPr>
        <p:spPr>
          <a:xfrm>
            <a:off x="166115" y="1196339"/>
            <a:ext cx="393700" cy="1381125"/>
          </a:xfrm>
          <a:prstGeom prst="rect">
            <a:avLst/>
          </a:prstGeom>
          <a:ln w="28575">
            <a:solidFill>
              <a:srgbClr val="000000"/>
            </a:solidFill>
          </a:ln>
        </p:spPr>
        <p:txBody>
          <a:bodyPr vert="horz" wrap="square" lIns="0" tIns="6350" rIns="0" bIns="0" rtlCol="0">
            <a:spAutoFit/>
          </a:bodyPr>
          <a:lstStyle/>
          <a:p>
            <a:pPr>
              <a:lnSpc>
                <a:spcPct val="100000"/>
              </a:lnSpc>
              <a:spcBef>
                <a:spcPts val="50"/>
              </a:spcBef>
            </a:pPr>
            <a:endParaRPr sz="2650">
              <a:latin typeface="Times New Roman"/>
              <a:cs typeface="Times New Roman"/>
            </a:endParaRPr>
          </a:p>
          <a:p>
            <a:pPr marL="67945">
              <a:lnSpc>
                <a:spcPts val="2330"/>
              </a:lnSpc>
            </a:pPr>
            <a:r>
              <a:rPr sz="2000" b="1" spc="-15" dirty="0">
                <a:latin typeface="ＭＳ Ｐゴシック"/>
                <a:cs typeface="ＭＳ Ｐゴシック"/>
              </a:rPr>
              <a:t>従</a:t>
            </a:r>
            <a:endParaRPr sz="2000">
              <a:latin typeface="ＭＳ Ｐゴシック"/>
              <a:cs typeface="ＭＳ Ｐゴシック"/>
            </a:endParaRPr>
          </a:p>
          <a:p>
            <a:pPr marL="67945">
              <a:lnSpc>
                <a:spcPts val="2330"/>
              </a:lnSpc>
            </a:pPr>
            <a:r>
              <a:rPr sz="2000" b="1" spc="-20" dirty="0">
                <a:latin typeface="ＭＳ Ｐゴシック"/>
                <a:cs typeface="ＭＳ Ｐゴシック"/>
              </a:rPr>
              <a:t>来</a:t>
            </a:r>
            <a:endParaRPr sz="2000">
              <a:latin typeface="ＭＳ Ｐゴシック"/>
              <a:cs typeface="ＭＳ Ｐゴシック"/>
            </a:endParaRPr>
          </a:p>
        </p:txBody>
      </p:sp>
      <p:grpSp>
        <p:nvGrpSpPr>
          <p:cNvPr id="68" name="object 10">
            <a:extLst>
              <a:ext uri="{FF2B5EF4-FFF2-40B4-BE49-F238E27FC236}">
                <a16:creationId xmlns:a16="http://schemas.microsoft.com/office/drawing/2014/main" id="{CFA7DADB-F5D2-30B1-7FEC-BC0BE64D050C}"/>
              </a:ext>
            </a:extLst>
          </p:cNvPr>
          <p:cNvGrpSpPr/>
          <p:nvPr/>
        </p:nvGrpSpPr>
        <p:grpSpPr>
          <a:xfrm>
            <a:off x="806195" y="259079"/>
            <a:ext cx="11309350" cy="1076960"/>
            <a:chOff x="806195" y="259079"/>
            <a:chExt cx="11309350" cy="1076960"/>
          </a:xfrm>
        </p:grpSpPr>
        <p:sp>
          <p:nvSpPr>
            <p:cNvPr id="69" name="object 11">
              <a:extLst>
                <a:ext uri="{FF2B5EF4-FFF2-40B4-BE49-F238E27FC236}">
                  <a16:creationId xmlns:a16="http://schemas.microsoft.com/office/drawing/2014/main" id="{80C3643D-B13D-8FEF-95BC-0C920E23D54B}"/>
                </a:ext>
              </a:extLst>
            </p:cNvPr>
            <p:cNvSpPr/>
            <p:nvPr/>
          </p:nvSpPr>
          <p:spPr>
            <a:xfrm>
              <a:off x="806195" y="893190"/>
              <a:ext cx="11309350" cy="143510"/>
            </a:xfrm>
            <a:custGeom>
              <a:avLst/>
              <a:gdLst/>
              <a:ahLst/>
              <a:cxnLst/>
              <a:rect l="l" t="t" r="r" b="b"/>
              <a:pathLst>
                <a:path w="11309350" h="143509">
                  <a:moveTo>
                    <a:pt x="11166475" y="85851"/>
                  </a:moveTo>
                  <a:lnTo>
                    <a:pt x="11166475" y="143001"/>
                  </a:lnTo>
                  <a:lnTo>
                    <a:pt x="11280673" y="85851"/>
                  </a:lnTo>
                  <a:lnTo>
                    <a:pt x="11166475" y="85851"/>
                  </a:lnTo>
                  <a:close/>
                </a:path>
                <a:path w="11309350" h="143509">
                  <a:moveTo>
                    <a:pt x="142875" y="0"/>
                  </a:moveTo>
                  <a:lnTo>
                    <a:pt x="0" y="71500"/>
                  </a:lnTo>
                  <a:lnTo>
                    <a:pt x="142875" y="142875"/>
                  </a:lnTo>
                  <a:lnTo>
                    <a:pt x="142875" y="85725"/>
                  </a:lnTo>
                  <a:lnTo>
                    <a:pt x="128587" y="85725"/>
                  </a:lnTo>
                  <a:lnTo>
                    <a:pt x="128587" y="57150"/>
                  </a:lnTo>
                  <a:lnTo>
                    <a:pt x="142875" y="57150"/>
                  </a:lnTo>
                  <a:lnTo>
                    <a:pt x="142875" y="0"/>
                  </a:lnTo>
                  <a:close/>
                </a:path>
                <a:path w="11309350" h="143509">
                  <a:moveTo>
                    <a:pt x="11166475" y="57276"/>
                  </a:moveTo>
                  <a:lnTo>
                    <a:pt x="11166475" y="85851"/>
                  </a:lnTo>
                  <a:lnTo>
                    <a:pt x="11180826" y="85851"/>
                  </a:lnTo>
                  <a:lnTo>
                    <a:pt x="11180826" y="57276"/>
                  </a:lnTo>
                  <a:lnTo>
                    <a:pt x="11166475" y="57276"/>
                  </a:lnTo>
                  <a:close/>
                </a:path>
                <a:path w="11309350" h="143509">
                  <a:moveTo>
                    <a:pt x="11166475" y="126"/>
                  </a:moveTo>
                  <a:lnTo>
                    <a:pt x="11166475" y="57276"/>
                  </a:lnTo>
                  <a:lnTo>
                    <a:pt x="11180826" y="57276"/>
                  </a:lnTo>
                  <a:lnTo>
                    <a:pt x="11180826" y="85851"/>
                  </a:lnTo>
                  <a:lnTo>
                    <a:pt x="11280673" y="85851"/>
                  </a:lnTo>
                  <a:lnTo>
                    <a:pt x="11309350" y="71500"/>
                  </a:lnTo>
                  <a:lnTo>
                    <a:pt x="11166475" y="126"/>
                  </a:lnTo>
                  <a:close/>
                </a:path>
                <a:path w="11309350" h="143509">
                  <a:moveTo>
                    <a:pt x="142875" y="57150"/>
                  </a:moveTo>
                  <a:lnTo>
                    <a:pt x="142875" y="85725"/>
                  </a:lnTo>
                  <a:lnTo>
                    <a:pt x="11166475" y="85851"/>
                  </a:lnTo>
                  <a:lnTo>
                    <a:pt x="11166475" y="57276"/>
                  </a:lnTo>
                  <a:lnTo>
                    <a:pt x="142875" y="57150"/>
                  </a:lnTo>
                  <a:close/>
                </a:path>
                <a:path w="11309350" h="143509">
                  <a:moveTo>
                    <a:pt x="128587" y="57150"/>
                  </a:moveTo>
                  <a:lnTo>
                    <a:pt x="128587" y="85725"/>
                  </a:lnTo>
                  <a:lnTo>
                    <a:pt x="142875" y="85725"/>
                  </a:lnTo>
                  <a:lnTo>
                    <a:pt x="142875" y="57150"/>
                  </a:lnTo>
                  <a:lnTo>
                    <a:pt x="128587" y="57150"/>
                  </a:lnTo>
                  <a:close/>
                </a:path>
                <a:path w="11309350" h="143509">
                  <a:moveTo>
                    <a:pt x="142875" y="57150"/>
                  </a:moveTo>
                  <a:lnTo>
                    <a:pt x="128587" y="57150"/>
                  </a:lnTo>
                  <a:lnTo>
                    <a:pt x="142875" y="57150"/>
                  </a:lnTo>
                  <a:close/>
                </a:path>
              </a:pathLst>
            </a:custGeom>
            <a:solidFill>
              <a:srgbClr val="938953"/>
            </a:solidFill>
          </p:spPr>
          <p:txBody>
            <a:bodyPr wrap="square" lIns="0" tIns="0" rIns="0" bIns="0" rtlCol="0"/>
            <a:lstStyle/>
            <a:p>
              <a:endParaRPr/>
            </a:p>
          </p:txBody>
        </p:sp>
        <p:sp>
          <p:nvSpPr>
            <p:cNvPr id="70" name="object 12">
              <a:extLst>
                <a:ext uri="{FF2B5EF4-FFF2-40B4-BE49-F238E27FC236}">
                  <a16:creationId xmlns:a16="http://schemas.microsoft.com/office/drawing/2014/main" id="{20237F0F-2361-B759-E10C-DF4656BDEE2B}"/>
                </a:ext>
              </a:extLst>
            </p:cNvPr>
            <p:cNvSpPr/>
            <p:nvPr/>
          </p:nvSpPr>
          <p:spPr>
            <a:xfrm>
              <a:off x="9662160" y="356615"/>
              <a:ext cx="1969135" cy="780415"/>
            </a:xfrm>
            <a:custGeom>
              <a:avLst/>
              <a:gdLst/>
              <a:ahLst/>
              <a:cxnLst/>
              <a:rect l="l" t="t" r="r" b="b"/>
              <a:pathLst>
                <a:path w="1969134" h="780415">
                  <a:moveTo>
                    <a:pt x="1969007" y="0"/>
                  </a:moveTo>
                  <a:lnTo>
                    <a:pt x="0" y="0"/>
                  </a:lnTo>
                  <a:lnTo>
                    <a:pt x="0" y="780288"/>
                  </a:lnTo>
                  <a:lnTo>
                    <a:pt x="1969007" y="780288"/>
                  </a:lnTo>
                  <a:lnTo>
                    <a:pt x="1969007" y="0"/>
                  </a:lnTo>
                  <a:close/>
                </a:path>
              </a:pathLst>
            </a:custGeom>
            <a:solidFill>
              <a:srgbClr val="FFFFFF"/>
            </a:solidFill>
          </p:spPr>
          <p:txBody>
            <a:bodyPr wrap="square" lIns="0" tIns="0" rIns="0" bIns="0" rtlCol="0"/>
            <a:lstStyle/>
            <a:p>
              <a:endParaRPr/>
            </a:p>
          </p:txBody>
        </p:sp>
        <p:pic>
          <p:nvPicPr>
            <p:cNvPr id="71" name="object 13">
              <a:extLst>
                <a:ext uri="{FF2B5EF4-FFF2-40B4-BE49-F238E27FC236}">
                  <a16:creationId xmlns:a16="http://schemas.microsoft.com/office/drawing/2014/main" id="{DC359D1B-002B-8A84-0395-3BFD487E9D17}"/>
                </a:ext>
              </a:extLst>
            </p:cNvPr>
            <p:cNvPicPr/>
            <p:nvPr/>
          </p:nvPicPr>
          <p:blipFill>
            <a:blip r:embed="rId2" cstate="print"/>
            <a:stretch>
              <a:fillRect/>
            </a:stretch>
          </p:blipFill>
          <p:spPr>
            <a:xfrm>
              <a:off x="9994391" y="259079"/>
              <a:ext cx="1329690" cy="680466"/>
            </a:xfrm>
            <a:prstGeom prst="rect">
              <a:avLst/>
            </a:prstGeom>
          </p:spPr>
        </p:pic>
        <p:pic>
          <p:nvPicPr>
            <p:cNvPr id="72" name="object 14">
              <a:extLst>
                <a:ext uri="{FF2B5EF4-FFF2-40B4-BE49-F238E27FC236}">
                  <a16:creationId xmlns:a16="http://schemas.microsoft.com/office/drawing/2014/main" id="{8D614415-7864-08A3-DA01-4445213EE4D1}"/>
                </a:ext>
              </a:extLst>
            </p:cNvPr>
            <p:cNvPicPr/>
            <p:nvPr/>
          </p:nvPicPr>
          <p:blipFill>
            <a:blip r:embed="rId3" cstate="print"/>
            <a:stretch>
              <a:fillRect/>
            </a:stretch>
          </p:blipFill>
          <p:spPr>
            <a:xfrm>
              <a:off x="9683495" y="624839"/>
              <a:ext cx="713994" cy="680465"/>
            </a:xfrm>
            <a:prstGeom prst="rect">
              <a:avLst/>
            </a:prstGeom>
          </p:spPr>
        </p:pic>
        <p:pic>
          <p:nvPicPr>
            <p:cNvPr id="73" name="object 15">
              <a:extLst>
                <a:ext uri="{FF2B5EF4-FFF2-40B4-BE49-F238E27FC236}">
                  <a16:creationId xmlns:a16="http://schemas.microsoft.com/office/drawing/2014/main" id="{1CD7F335-5221-871D-944C-6D3FE0544034}"/>
                </a:ext>
              </a:extLst>
            </p:cNvPr>
            <p:cNvPicPr/>
            <p:nvPr/>
          </p:nvPicPr>
          <p:blipFill>
            <a:blip r:embed="rId4" cstate="print"/>
            <a:stretch>
              <a:fillRect/>
            </a:stretch>
          </p:blipFill>
          <p:spPr>
            <a:xfrm>
              <a:off x="9991343" y="655320"/>
              <a:ext cx="717042" cy="680465"/>
            </a:xfrm>
            <a:prstGeom prst="rect">
              <a:avLst/>
            </a:prstGeom>
          </p:spPr>
        </p:pic>
        <p:pic>
          <p:nvPicPr>
            <p:cNvPr id="74" name="object 16">
              <a:extLst>
                <a:ext uri="{FF2B5EF4-FFF2-40B4-BE49-F238E27FC236}">
                  <a16:creationId xmlns:a16="http://schemas.microsoft.com/office/drawing/2014/main" id="{0856593E-0832-782A-34E9-34DC3EB184F2}"/>
                </a:ext>
              </a:extLst>
            </p:cNvPr>
            <p:cNvPicPr/>
            <p:nvPr/>
          </p:nvPicPr>
          <p:blipFill>
            <a:blip r:embed="rId5" cstate="print"/>
            <a:stretch>
              <a:fillRect/>
            </a:stretch>
          </p:blipFill>
          <p:spPr>
            <a:xfrm>
              <a:off x="10302239" y="624839"/>
              <a:ext cx="1329690" cy="680465"/>
            </a:xfrm>
            <a:prstGeom prst="rect">
              <a:avLst/>
            </a:prstGeom>
          </p:spPr>
        </p:pic>
      </p:grpSp>
      <p:sp>
        <p:nvSpPr>
          <p:cNvPr id="75" name="object 17">
            <a:extLst>
              <a:ext uri="{FF2B5EF4-FFF2-40B4-BE49-F238E27FC236}">
                <a16:creationId xmlns:a16="http://schemas.microsoft.com/office/drawing/2014/main" id="{6CABE654-140A-FC45-5DF7-4BCF2DB53357}"/>
              </a:ext>
            </a:extLst>
          </p:cNvPr>
          <p:cNvSpPr txBox="1"/>
          <p:nvPr/>
        </p:nvSpPr>
        <p:spPr>
          <a:xfrm>
            <a:off x="9864090" y="356742"/>
            <a:ext cx="1567815" cy="757555"/>
          </a:xfrm>
          <a:prstGeom prst="rect">
            <a:avLst/>
          </a:prstGeom>
        </p:spPr>
        <p:txBody>
          <a:bodyPr vert="horz" wrap="square" lIns="0" tIns="12700" rIns="0" bIns="0" rtlCol="0">
            <a:spAutoFit/>
          </a:bodyPr>
          <a:lstStyle/>
          <a:p>
            <a:pPr marL="2540" algn="ctr">
              <a:lnSpc>
                <a:spcPct val="100000"/>
              </a:lnSpc>
              <a:spcBef>
                <a:spcPts val="100"/>
              </a:spcBef>
            </a:pPr>
            <a:r>
              <a:rPr sz="2400" b="1" spc="-25" dirty="0">
                <a:solidFill>
                  <a:srgbClr val="FF0000"/>
                </a:solidFill>
                <a:latin typeface="ＭＳ Ｐゴシック"/>
                <a:cs typeface="ＭＳ Ｐゴシック"/>
              </a:rPr>
              <a:t>通常は</a:t>
            </a:r>
            <a:endParaRPr sz="2400">
              <a:latin typeface="ＭＳ Ｐゴシック"/>
              <a:cs typeface="ＭＳ Ｐゴシック"/>
            </a:endParaRPr>
          </a:p>
          <a:p>
            <a:pPr algn="ctr">
              <a:lnSpc>
                <a:spcPct val="100000"/>
              </a:lnSpc>
            </a:pPr>
            <a:r>
              <a:rPr sz="2400" b="1" dirty="0">
                <a:solidFill>
                  <a:srgbClr val="FF0000"/>
                </a:solidFill>
                <a:latin typeface="ＭＳ Ｐゴシック"/>
                <a:cs typeface="ＭＳ Ｐゴシック"/>
              </a:rPr>
              <a:t>～</a:t>
            </a:r>
            <a:r>
              <a:rPr sz="2400" b="1" dirty="0">
                <a:solidFill>
                  <a:srgbClr val="FF0000"/>
                </a:solidFill>
                <a:latin typeface="Calibri"/>
                <a:cs typeface="Calibri"/>
              </a:rPr>
              <a:t>10</a:t>
            </a:r>
            <a:r>
              <a:rPr sz="2400" b="1" spc="-25" dirty="0">
                <a:solidFill>
                  <a:srgbClr val="FF0000"/>
                </a:solidFill>
                <a:latin typeface="ＭＳ Ｐゴシック"/>
                <a:cs typeface="ＭＳ Ｐゴシック"/>
              </a:rPr>
              <a:t>年以上</a:t>
            </a:r>
            <a:endParaRPr sz="2400">
              <a:latin typeface="ＭＳ Ｐゴシック"/>
              <a:cs typeface="ＭＳ Ｐゴシック"/>
            </a:endParaRPr>
          </a:p>
        </p:txBody>
      </p:sp>
      <p:grpSp>
        <p:nvGrpSpPr>
          <p:cNvPr id="76" name="object 18">
            <a:extLst>
              <a:ext uri="{FF2B5EF4-FFF2-40B4-BE49-F238E27FC236}">
                <a16:creationId xmlns:a16="http://schemas.microsoft.com/office/drawing/2014/main" id="{474111D5-DF11-D8AF-04E6-BB7C0FACBF9E}"/>
              </a:ext>
            </a:extLst>
          </p:cNvPr>
          <p:cNvGrpSpPr/>
          <p:nvPr/>
        </p:nvGrpSpPr>
        <p:grpSpPr>
          <a:xfrm>
            <a:off x="4245864" y="1188719"/>
            <a:ext cx="7861934" cy="5535930"/>
            <a:chOff x="4245864" y="1188719"/>
            <a:chExt cx="7861934" cy="5535930"/>
          </a:xfrm>
        </p:grpSpPr>
        <p:sp>
          <p:nvSpPr>
            <p:cNvPr id="77" name="object 19">
              <a:extLst>
                <a:ext uri="{FF2B5EF4-FFF2-40B4-BE49-F238E27FC236}">
                  <a16:creationId xmlns:a16="http://schemas.microsoft.com/office/drawing/2014/main" id="{08C56ABE-49AC-C8CC-F227-0B6EBCDA5A05}"/>
                </a:ext>
              </a:extLst>
            </p:cNvPr>
            <p:cNvSpPr/>
            <p:nvPr/>
          </p:nvSpPr>
          <p:spPr>
            <a:xfrm>
              <a:off x="5839968" y="1188719"/>
              <a:ext cx="323215" cy="929640"/>
            </a:xfrm>
            <a:custGeom>
              <a:avLst/>
              <a:gdLst/>
              <a:ahLst/>
              <a:cxnLst/>
              <a:rect l="l" t="t" r="r" b="b"/>
              <a:pathLst>
                <a:path w="323214" h="929639">
                  <a:moveTo>
                    <a:pt x="200660" y="0"/>
                  </a:moveTo>
                  <a:lnTo>
                    <a:pt x="122428" y="0"/>
                  </a:lnTo>
                  <a:lnTo>
                    <a:pt x="74741" y="9610"/>
                  </a:lnTo>
                  <a:lnTo>
                    <a:pt x="35829" y="35829"/>
                  </a:lnTo>
                  <a:lnTo>
                    <a:pt x="9610" y="74741"/>
                  </a:lnTo>
                  <a:lnTo>
                    <a:pt x="0" y="122427"/>
                  </a:lnTo>
                  <a:lnTo>
                    <a:pt x="0" y="807212"/>
                  </a:lnTo>
                  <a:lnTo>
                    <a:pt x="9610" y="854898"/>
                  </a:lnTo>
                  <a:lnTo>
                    <a:pt x="35829" y="893810"/>
                  </a:lnTo>
                  <a:lnTo>
                    <a:pt x="74741" y="920029"/>
                  </a:lnTo>
                  <a:lnTo>
                    <a:pt x="122428" y="929639"/>
                  </a:lnTo>
                  <a:lnTo>
                    <a:pt x="200660" y="929639"/>
                  </a:lnTo>
                  <a:lnTo>
                    <a:pt x="248346" y="920029"/>
                  </a:lnTo>
                  <a:lnTo>
                    <a:pt x="287258" y="893810"/>
                  </a:lnTo>
                  <a:lnTo>
                    <a:pt x="313477" y="854898"/>
                  </a:lnTo>
                  <a:lnTo>
                    <a:pt x="323088" y="807212"/>
                  </a:lnTo>
                  <a:lnTo>
                    <a:pt x="323088" y="122427"/>
                  </a:lnTo>
                  <a:lnTo>
                    <a:pt x="313477" y="74741"/>
                  </a:lnTo>
                  <a:lnTo>
                    <a:pt x="287258" y="35829"/>
                  </a:lnTo>
                  <a:lnTo>
                    <a:pt x="248346" y="9610"/>
                  </a:lnTo>
                  <a:lnTo>
                    <a:pt x="200660" y="0"/>
                  </a:lnTo>
                  <a:close/>
                </a:path>
              </a:pathLst>
            </a:custGeom>
            <a:solidFill>
              <a:srgbClr val="585858"/>
            </a:solidFill>
          </p:spPr>
          <p:txBody>
            <a:bodyPr wrap="square" lIns="0" tIns="0" rIns="0" bIns="0" rtlCol="0"/>
            <a:lstStyle/>
            <a:p>
              <a:endParaRPr/>
            </a:p>
          </p:txBody>
        </p:sp>
        <p:sp>
          <p:nvSpPr>
            <p:cNvPr id="78" name="object 20">
              <a:extLst>
                <a:ext uri="{FF2B5EF4-FFF2-40B4-BE49-F238E27FC236}">
                  <a16:creationId xmlns:a16="http://schemas.microsoft.com/office/drawing/2014/main" id="{951EC3F6-5584-AE0C-C8B9-A91B5B32D296}"/>
                </a:ext>
              </a:extLst>
            </p:cNvPr>
            <p:cNvSpPr/>
            <p:nvPr/>
          </p:nvSpPr>
          <p:spPr>
            <a:xfrm>
              <a:off x="4245864" y="1466087"/>
              <a:ext cx="1399540" cy="372110"/>
            </a:xfrm>
            <a:custGeom>
              <a:avLst/>
              <a:gdLst/>
              <a:ahLst/>
              <a:cxnLst/>
              <a:rect l="l" t="t" r="r" b="b"/>
              <a:pathLst>
                <a:path w="1399539" h="372110">
                  <a:moveTo>
                    <a:pt x="1213103" y="0"/>
                  </a:moveTo>
                  <a:lnTo>
                    <a:pt x="0" y="0"/>
                  </a:lnTo>
                  <a:lnTo>
                    <a:pt x="185927" y="185927"/>
                  </a:lnTo>
                  <a:lnTo>
                    <a:pt x="0" y="371856"/>
                  </a:lnTo>
                  <a:lnTo>
                    <a:pt x="1213103" y="371856"/>
                  </a:lnTo>
                  <a:lnTo>
                    <a:pt x="1399032" y="185927"/>
                  </a:lnTo>
                  <a:lnTo>
                    <a:pt x="1213103" y="0"/>
                  </a:lnTo>
                  <a:close/>
                </a:path>
              </a:pathLst>
            </a:custGeom>
            <a:solidFill>
              <a:srgbClr val="205868"/>
            </a:solidFill>
          </p:spPr>
          <p:txBody>
            <a:bodyPr wrap="square" lIns="0" tIns="0" rIns="0" bIns="0" rtlCol="0"/>
            <a:lstStyle/>
            <a:p>
              <a:endParaRPr/>
            </a:p>
          </p:txBody>
        </p:sp>
        <p:pic>
          <p:nvPicPr>
            <p:cNvPr id="79" name="object 21">
              <a:extLst>
                <a:ext uri="{FF2B5EF4-FFF2-40B4-BE49-F238E27FC236}">
                  <a16:creationId xmlns:a16="http://schemas.microsoft.com/office/drawing/2014/main" id="{557B8F6B-5BB7-9886-4F50-FBB31276C4C1}"/>
                </a:ext>
              </a:extLst>
            </p:cNvPr>
            <p:cNvPicPr/>
            <p:nvPr/>
          </p:nvPicPr>
          <p:blipFill>
            <a:blip r:embed="rId6" cstate="print"/>
            <a:stretch>
              <a:fillRect/>
            </a:stretch>
          </p:blipFill>
          <p:spPr>
            <a:xfrm>
              <a:off x="7474931" y="5352747"/>
              <a:ext cx="237548" cy="364525"/>
            </a:xfrm>
            <a:prstGeom prst="rect">
              <a:avLst/>
            </a:prstGeom>
          </p:spPr>
        </p:pic>
        <p:pic>
          <p:nvPicPr>
            <p:cNvPr id="80" name="object 22">
              <a:extLst>
                <a:ext uri="{FF2B5EF4-FFF2-40B4-BE49-F238E27FC236}">
                  <a16:creationId xmlns:a16="http://schemas.microsoft.com/office/drawing/2014/main" id="{3E83F4F1-9350-A2BB-3C3B-4A738F3A50D7}"/>
                </a:ext>
              </a:extLst>
            </p:cNvPr>
            <p:cNvPicPr/>
            <p:nvPr/>
          </p:nvPicPr>
          <p:blipFill>
            <a:blip r:embed="rId7" cstate="print"/>
            <a:stretch>
              <a:fillRect/>
            </a:stretch>
          </p:blipFill>
          <p:spPr>
            <a:xfrm>
              <a:off x="7382256" y="4989575"/>
              <a:ext cx="4725161" cy="1125474"/>
            </a:xfrm>
            <a:prstGeom prst="rect">
              <a:avLst/>
            </a:prstGeom>
          </p:spPr>
        </p:pic>
        <p:pic>
          <p:nvPicPr>
            <p:cNvPr id="81" name="object 23">
              <a:extLst>
                <a:ext uri="{FF2B5EF4-FFF2-40B4-BE49-F238E27FC236}">
                  <a16:creationId xmlns:a16="http://schemas.microsoft.com/office/drawing/2014/main" id="{79763618-34A1-5317-2E8A-A67DDB1E10F1}"/>
                </a:ext>
              </a:extLst>
            </p:cNvPr>
            <p:cNvPicPr/>
            <p:nvPr/>
          </p:nvPicPr>
          <p:blipFill>
            <a:blip r:embed="rId8" cstate="print"/>
            <a:stretch>
              <a:fillRect/>
            </a:stretch>
          </p:blipFill>
          <p:spPr>
            <a:xfrm>
              <a:off x="7525511" y="5599175"/>
              <a:ext cx="4176522" cy="1125474"/>
            </a:xfrm>
            <a:prstGeom prst="rect">
              <a:avLst/>
            </a:prstGeom>
          </p:spPr>
        </p:pic>
      </p:grpSp>
      <p:sp>
        <p:nvSpPr>
          <p:cNvPr id="82" name="object 24">
            <a:extLst>
              <a:ext uri="{FF2B5EF4-FFF2-40B4-BE49-F238E27FC236}">
                <a16:creationId xmlns:a16="http://schemas.microsoft.com/office/drawing/2014/main" id="{D7C2EE38-1649-7CDA-8FB9-3B1E796BE23E}"/>
              </a:ext>
            </a:extLst>
          </p:cNvPr>
          <p:cNvSpPr txBox="1"/>
          <p:nvPr/>
        </p:nvSpPr>
        <p:spPr>
          <a:xfrm>
            <a:off x="5902197" y="1219962"/>
            <a:ext cx="202565" cy="866140"/>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薬事申請</a:t>
            </a:r>
            <a:endParaRPr sz="1400">
              <a:latin typeface="ＭＳ Ｐゴシック"/>
              <a:cs typeface="ＭＳ Ｐゴシック"/>
            </a:endParaRPr>
          </a:p>
        </p:txBody>
      </p:sp>
      <p:sp>
        <p:nvSpPr>
          <p:cNvPr id="83" name="object 25">
            <a:extLst>
              <a:ext uri="{FF2B5EF4-FFF2-40B4-BE49-F238E27FC236}">
                <a16:creationId xmlns:a16="http://schemas.microsoft.com/office/drawing/2014/main" id="{56E49C71-F78E-88A8-5D2C-53EA0409293F}"/>
              </a:ext>
            </a:extLst>
          </p:cNvPr>
          <p:cNvSpPr/>
          <p:nvPr/>
        </p:nvSpPr>
        <p:spPr>
          <a:xfrm>
            <a:off x="7516368" y="1188719"/>
            <a:ext cx="323215" cy="929640"/>
          </a:xfrm>
          <a:custGeom>
            <a:avLst/>
            <a:gdLst/>
            <a:ahLst/>
            <a:cxnLst/>
            <a:rect l="l" t="t" r="r" b="b"/>
            <a:pathLst>
              <a:path w="323215"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7" y="807212"/>
                </a:lnTo>
                <a:lnTo>
                  <a:pt x="323087" y="122427"/>
                </a:lnTo>
                <a:lnTo>
                  <a:pt x="313477" y="74741"/>
                </a:lnTo>
                <a:lnTo>
                  <a:pt x="287258" y="35829"/>
                </a:lnTo>
                <a:lnTo>
                  <a:pt x="248346" y="9610"/>
                </a:lnTo>
                <a:lnTo>
                  <a:pt x="200659" y="0"/>
                </a:lnTo>
                <a:close/>
              </a:path>
            </a:pathLst>
          </a:custGeom>
          <a:solidFill>
            <a:srgbClr val="585858"/>
          </a:solidFill>
        </p:spPr>
        <p:txBody>
          <a:bodyPr wrap="square" lIns="0" tIns="0" rIns="0" bIns="0" rtlCol="0"/>
          <a:lstStyle/>
          <a:p>
            <a:endParaRPr/>
          </a:p>
        </p:txBody>
      </p:sp>
      <p:sp>
        <p:nvSpPr>
          <p:cNvPr id="84" name="object 26">
            <a:extLst>
              <a:ext uri="{FF2B5EF4-FFF2-40B4-BE49-F238E27FC236}">
                <a16:creationId xmlns:a16="http://schemas.microsoft.com/office/drawing/2014/main" id="{E1B7DFC1-6198-BDB5-1E6B-B0EC34490AD2}"/>
              </a:ext>
            </a:extLst>
          </p:cNvPr>
          <p:cNvSpPr txBox="1"/>
          <p:nvPr/>
        </p:nvSpPr>
        <p:spPr>
          <a:xfrm>
            <a:off x="7578979" y="1433017"/>
            <a:ext cx="202565" cy="439420"/>
          </a:xfrm>
          <a:prstGeom prst="rect">
            <a:avLst/>
          </a:prstGeom>
        </p:spPr>
        <p:txBody>
          <a:bodyPr vert="horz" wrap="square" lIns="0" tIns="12065" rIns="0" bIns="0" rtlCol="0">
            <a:spAutoFit/>
          </a:bodyPr>
          <a:lstStyle/>
          <a:p>
            <a:pPr marL="12700">
              <a:lnSpc>
                <a:spcPts val="1635"/>
              </a:lnSpc>
              <a:spcBef>
                <a:spcPts val="95"/>
              </a:spcBef>
            </a:pPr>
            <a:r>
              <a:rPr sz="1400" spc="-10" dirty="0">
                <a:solidFill>
                  <a:srgbClr val="FFFFFF"/>
                </a:solidFill>
                <a:latin typeface="ＭＳ Ｐゴシック"/>
                <a:cs typeface="ＭＳ Ｐゴシック"/>
              </a:rPr>
              <a:t>承</a:t>
            </a:r>
            <a:endParaRPr sz="1400">
              <a:latin typeface="ＭＳ Ｐゴシック"/>
              <a:cs typeface="ＭＳ Ｐゴシック"/>
            </a:endParaRPr>
          </a:p>
          <a:p>
            <a:pPr marL="12700">
              <a:lnSpc>
                <a:spcPts val="1635"/>
              </a:lnSpc>
            </a:pPr>
            <a:r>
              <a:rPr sz="1400" spc="-10" dirty="0">
                <a:solidFill>
                  <a:srgbClr val="FFFFFF"/>
                </a:solidFill>
                <a:latin typeface="ＭＳ Ｐゴシック"/>
                <a:cs typeface="ＭＳ Ｐゴシック"/>
              </a:rPr>
              <a:t>認</a:t>
            </a:r>
            <a:endParaRPr sz="1400">
              <a:latin typeface="ＭＳ Ｐゴシック"/>
              <a:cs typeface="ＭＳ Ｐゴシック"/>
            </a:endParaRPr>
          </a:p>
        </p:txBody>
      </p:sp>
      <p:sp>
        <p:nvSpPr>
          <p:cNvPr id="85" name="object 27">
            <a:extLst>
              <a:ext uri="{FF2B5EF4-FFF2-40B4-BE49-F238E27FC236}">
                <a16:creationId xmlns:a16="http://schemas.microsoft.com/office/drawing/2014/main" id="{2BA1CCCE-EDFE-E4EE-6175-5725ECE8F51D}"/>
              </a:ext>
            </a:extLst>
          </p:cNvPr>
          <p:cNvSpPr/>
          <p:nvPr/>
        </p:nvSpPr>
        <p:spPr>
          <a:xfrm>
            <a:off x="9872471" y="1188719"/>
            <a:ext cx="323215" cy="929640"/>
          </a:xfrm>
          <a:custGeom>
            <a:avLst/>
            <a:gdLst/>
            <a:ahLst/>
            <a:cxnLst/>
            <a:rect l="l" t="t" r="r" b="b"/>
            <a:pathLst>
              <a:path w="323215"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7" y="807212"/>
                </a:lnTo>
                <a:lnTo>
                  <a:pt x="323087" y="122427"/>
                </a:lnTo>
                <a:lnTo>
                  <a:pt x="313477" y="74741"/>
                </a:lnTo>
                <a:lnTo>
                  <a:pt x="287258" y="35829"/>
                </a:lnTo>
                <a:lnTo>
                  <a:pt x="248346" y="9610"/>
                </a:lnTo>
                <a:lnTo>
                  <a:pt x="200659" y="0"/>
                </a:lnTo>
                <a:close/>
              </a:path>
            </a:pathLst>
          </a:custGeom>
          <a:solidFill>
            <a:srgbClr val="FF0000"/>
          </a:solidFill>
        </p:spPr>
        <p:txBody>
          <a:bodyPr wrap="square" lIns="0" tIns="0" rIns="0" bIns="0" rtlCol="0"/>
          <a:lstStyle/>
          <a:p>
            <a:endParaRPr/>
          </a:p>
        </p:txBody>
      </p:sp>
      <p:sp>
        <p:nvSpPr>
          <p:cNvPr id="86" name="object 28">
            <a:extLst>
              <a:ext uri="{FF2B5EF4-FFF2-40B4-BE49-F238E27FC236}">
                <a16:creationId xmlns:a16="http://schemas.microsoft.com/office/drawing/2014/main" id="{D17957BD-D798-DE36-8E28-6A955D1C6956}"/>
              </a:ext>
            </a:extLst>
          </p:cNvPr>
          <p:cNvSpPr txBox="1"/>
          <p:nvPr/>
        </p:nvSpPr>
        <p:spPr>
          <a:xfrm>
            <a:off x="9934702" y="1219962"/>
            <a:ext cx="202565" cy="866140"/>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接種開始</a:t>
            </a:r>
            <a:endParaRPr sz="1400">
              <a:latin typeface="ＭＳ Ｐゴシック"/>
              <a:cs typeface="ＭＳ Ｐゴシック"/>
            </a:endParaRPr>
          </a:p>
        </p:txBody>
      </p:sp>
      <p:sp>
        <p:nvSpPr>
          <p:cNvPr id="87" name="object 29">
            <a:extLst>
              <a:ext uri="{FF2B5EF4-FFF2-40B4-BE49-F238E27FC236}">
                <a16:creationId xmlns:a16="http://schemas.microsoft.com/office/drawing/2014/main" id="{8DF5F522-1F9C-9DEE-65F0-C83452A66587}"/>
              </a:ext>
            </a:extLst>
          </p:cNvPr>
          <p:cNvSpPr txBox="1"/>
          <p:nvPr/>
        </p:nvSpPr>
        <p:spPr>
          <a:xfrm>
            <a:off x="880668" y="1204925"/>
            <a:ext cx="842644" cy="271145"/>
          </a:xfrm>
          <a:prstGeom prst="rect">
            <a:avLst/>
          </a:prstGeom>
        </p:spPr>
        <p:txBody>
          <a:bodyPr vert="horz" wrap="square" lIns="0" tIns="13970" rIns="0" bIns="0" rtlCol="0">
            <a:spAutoFit/>
          </a:bodyPr>
          <a:lstStyle/>
          <a:p>
            <a:pPr marL="12700">
              <a:lnSpc>
                <a:spcPct val="100000"/>
              </a:lnSpc>
              <a:spcBef>
                <a:spcPts val="110"/>
              </a:spcBef>
            </a:pPr>
            <a:r>
              <a:rPr sz="1600" spc="-20" dirty="0">
                <a:latin typeface="ＭＳ Ｐゴシック"/>
                <a:cs typeface="ＭＳ Ｐゴシック"/>
              </a:rPr>
              <a:t>基礎研究</a:t>
            </a:r>
            <a:endParaRPr sz="1600">
              <a:latin typeface="ＭＳ Ｐゴシック"/>
              <a:cs typeface="ＭＳ Ｐゴシック"/>
            </a:endParaRPr>
          </a:p>
        </p:txBody>
      </p:sp>
      <p:sp>
        <p:nvSpPr>
          <p:cNvPr id="88" name="object 30">
            <a:extLst>
              <a:ext uri="{FF2B5EF4-FFF2-40B4-BE49-F238E27FC236}">
                <a16:creationId xmlns:a16="http://schemas.microsoft.com/office/drawing/2014/main" id="{AE7B1BD9-9277-4C8B-3E35-1098685087B3}"/>
              </a:ext>
            </a:extLst>
          </p:cNvPr>
          <p:cNvSpPr txBox="1"/>
          <p:nvPr/>
        </p:nvSpPr>
        <p:spPr>
          <a:xfrm>
            <a:off x="6573393" y="1218056"/>
            <a:ext cx="434340" cy="270510"/>
          </a:xfrm>
          <a:prstGeom prst="rect">
            <a:avLst/>
          </a:prstGeom>
        </p:spPr>
        <p:txBody>
          <a:bodyPr vert="horz" wrap="square" lIns="0" tIns="13335" rIns="0" bIns="0" rtlCol="0">
            <a:spAutoFit/>
          </a:bodyPr>
          <a:lstStyle/>
          <a:p>
            <a:pPr marL="12700">
              <a:lnSpc>
                <a:spcPct val="100000"/>
              </a:lnSpc>
              <a:spcBef>
                <a:spcPts val="105"/>
              </a:spcBef>
            </a:pPr>
            <a:r>
              <a:rPr sz="1600" spc="-25" dirty="0">
                <a:latin typeface="ＭＳ Ｐゴシック"/>
                <a:cs typeface="ＭＳ Ｐゴシック"/>
              </a:rPr>
              <a:t>審査</a:t>
            </a:r>
            <a:endParaRPr sz="1600">
              <a:latin typeface="ＭＳ Ｐゴシック"/>
              <a:cs typeface="ＭＳ Ｐゴシック"/>
            </a:endParaRPr>
          </a:p>
        </p:txBody>
      </p:sp>
      <p:sp>
        <p:nvSpPr>
          <p:cNvPr id="89" name="object 31">
            <a:extLst>
              <a:ext uri="{FF2B5EF4-FFF2-40B4-BE49-F238E27FC236}">
                <a16:creationId xmlns:a16="http://schemas.microsoft.com/office/drawing/2014/main" id="{6D21D50A-F864-DECE-B636-1C6487CFC2FA}"/>
              </a:ext>
            </a:extLst>
          </p:cNvPr>
          <p:cNvSpPr txBox="1"/>
          <p:nvPr/>
        </p:nvSpPr>
        <p:spPr>
          <a:xfrm>
            <a:off x="8194929" y="1198575"/>
            <a:ext cx="1250950" cy="271145"/>
          </a:xfrm>
          <a:prstGeom prst="rect">
            <a:avLst/>
          </a:prstGeom>
        </p:spPr>
        <p:txBody>
          <a:bodyPr vert="horz" wrap="square" lIns="0" tIns="13970" rIns="0" bIns="0" rtlCol="0">
            <a:spAutoFit/>
          </a:bodyPr>
          <a:lstStyle/>
          <a:p>
            <a:pPr marL="12700">
              <a:lnSpc>
                <a:spcPct val="100000"/>
              </a:lnSpc>
              <a:spcBef>
                <a:spcPts val="110"/>
              </a:spcBef>
            </a:pPr>
            <a:r>
              <a:rPr sz="1600" spc="-20" dirty="0">
                <a:latin typeface="ＭＳ Ｐゴシック"/>
                <a:cs typeface="ＭＳ Ｐゴシック"/>
              </a:rPr>
              <a:t>生産体制整備</a:t>
            </a:r>
            <a:endParaRPr sz="1600">
              <a:latin typeface="ＭＳ Ｐゴシック"/>
              <a:cs typeface="ＭＳ Ｐゴシック"/>
            </a:endParaRPr>
          </a:p>
        </p:txBody>
      </p:sp>
      <p:sp>
        <p:nvSpPr>
          <p:cNvPr id="90" name="object 32">
            <a:extLst>
              <a:ext uri="{FF2B5EF4-FFF2-40B4-BE49-F238E27FC236}">
                <a16:creationId xmlns:a16="http://schemas.microsoft.com/office/drawing/2014/main" id="{51CB172A-CC42-1A7E-F3A6-F685BF1B6552}"/>
              </a:ext>
            </a:extLst>
          </p:cNvPr>
          <p:cNvSpPr txBox="1"/>
          <p:nvPr/>
        </p:nvSpPr>
        <p:spPr>
          <a:xfrm>
            <a:off x="10532491" y="1215008"/>
            <a:ext cx="9461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生産・供給</a:t>
            </a:r>
            <a:endParaRPr sz="1600">
              <a:latin typeface="ＭＳ Ｐゴシック"/>
              <a:cs typeface="ＭＳ Ｐゴシック"/>
            </a:endParaRPr>
          </a:p>
        </p:txBody>
      </p:sp>
      <p:sp>
        <p:nvSpPr>
          <p:cNvPr id="91" name="object 33">
            <a:extLst>
              <a:ext uri="{FF2B5EF4-FFF2-40B4-BE49-F238E27FC236}">
                <a16:creationId xmlns:a16="http://schemas.microsoft.com/office/drawing/2014/main" id="{9B0226AE-56C5-2585-6494-D99D6D878B74}"/>
              </a:ext>
            </a:extLst>
          </p:cNvPr>
          <p:cNvSpPr txBox="1"/>
          <p:nvPr/>
        </p:nvSpPr>
        <p:spPr>
          <a:xfrm>
            <a:off x="2726563" y="204673"/>
            <a:ext cx="6393180" cy="512445"/>
          </a:xfrm>
          <a:prstGeom prst="rect">
            <a:avLst/>
          </a:prstGeom>
        </p:spPr>
        <p:txBody>
          <a:bodyPr vert="horz" wrap="square" lIns="0" tIns="12065" rIns="0" bIns="0" rtlCol="0">
            <a:spAutoFit/>
          </a:bodyPr>
          <a:lstStyle/>
          <a:p>
            <a:pPr marL="12700">
              <a:lnSpc>
                <a:spcPct val="100000"/>
              </a:lnSpc>
              <a:spcBef>
                <a:spcPts val="95"/>
              </a:spcBef>
            </a:pPr>
            <a:r>
              <a:rPr sz="3200" b="1" spc="-30" dirty="0">
                <a:latin typeface="Arial"/>
                <a:cs typeface="Arial"/>
              </a:rPr>
              <a:t>COVID-19</a:t>
            </a:r>
            <a:r>
              <a:rPr sz="3200" b="1" spc="-35" dirty="0">
                <a:latin typeface="ＭＳ Ｐゴシック"/>
                <a:cs typeface="ＭＳ Ｐゴシック"/>
              </a:rPr>
              <a:t>ワクチン開発スケジュール</a:t>
            </a:r>
            <a:endParaRPr sz="3200">
              <a:latin typeface="ＭＳ Ｐゴシック"/>
              <a:cs typeface="ＭＳ Ｐゴシック"/>
            </a:endParaRPr>
          </a:p>
        </p:txBody>
      </p:sp>
      <p:grpSp>
        <p:nvGrpSpPr>
          <p:cNvPr id="92" name="object 34">
            <a:extLst>
              <a:ext uri="{FF2B5EF4-FFF2-40B4-BE49-F238E27FC236}">
                <a16:creationId xmlns:a16="http://schemas.microsoft.com/office/drawing/2014/main" id="{BDE5276B-80F4-A905-BBCF-E02342C05A67}"/>
              </a:ext>
            </a:extLst>
          </p:cNvPr>
          <p:cNvGrpSpPr/>
          <p:nvPr/>
        </p:nvGrpSpPr>
        <p:grpSpPr>
          <a:xfrm>
            <a:off x="801623" y="1557527"/>
            <a:ext cx="9238615" cy="5026025"/>
            <a:chOff x="801623" y="1557527"/>
            <a:chExt cx="9238615" cy="5026025"/>
          </a:xfrm>
        </p:grpSpPr>
        <p:sp>
          <p:nvSpPr>
            <p:cNvPr id="93" name="object 35">
              <a:extLst>
                <a:ext uri="{FF2B5EF4-FFF2-40B4-BE49-F238E27FC236}">
                  <a16:creationId xmlns:a16="http://schemas.microsoft.com/office/drawing/2014/main" id="{23965204-3F03-A390-F3DC-4F4F059BFF31}"/>
                </a:ext>
              </a:extLst>
            </p:cNvPr>
            <p:cNvSpPr/>
            <p:nvPr/>
          </p:nvSpPr>
          <p:spPr>
            <a:xfrm>
              <a:off x="801623" y="1752599"/>
              <a:ext cx="9238615" cy="3865245"/>
            </a:xfrm>
            <a:custGeom>
              <a:avLst/>
              <a:gdLst/>
              <a:ahLst/>
              <a:cxnLst/>
              <a:rect l="l" t="t" r="r" b="b"/>
              <a:pathLst>
                <a:path w="9238615" h="3865245">
                  <a:moveTo>
                    <a:pt x="9238488" y="0"/>
                  </a:moveTo>
                  <a:lnTo>
                    <a:pt x="0" y="0"/>
                  </a:lnTo>
                  <a:lnTo>
                    <a:pt x="0" y="3846271"/>
                  </a:lnTo>
                  <a:lnTo>
                    <a:pt x="4604512" y="3864864"/>
                  </a:lnTo>
                  <a:lnTo>
                    <a:pt x="9238488" y="0"/>
                  </a:lnTo>
                  <a:close/>
                </a:path>
              </a:pathLst>
            </a:custGeom>
            <a:solidFill>
              <a:srgbClr val="FFCCFF">
                <a:alpha val="56861"/>
              </a:srgbClr>
            </a:solidFill>
          </p:spPr>
          <p:txBody>
            <a:bodyPr wrap="square" lIns="0" tIns="0" rIns="0" bIns="0" rtlCol="0"/>
            <a:lstStyle/>
            <a:p>
              <a:endParaRPr/>
            </a:p>
          </p:txBody>
        </p:sp>
        <p:sp>
          <p:nvSpPr>
            <p:cNvPr id="94" name="object 36">
              <a:extLst>
                <a:ext uri="{FF2B5EF4-FFF2-40B4-BE49-F238E27FC236}">
                  <a16:creationId xmlns:a16="http://schemas.microsoft.com/office/drawing/2014/main" id="{B4AACF93-844F-6826-C60D-A9E5959CD5E8}"/>
                </a:ext>
              </a:extLst>
            </p:cNvPr>
            <p:cNvSpPr/>
            <p:nvPr/>
          </p:nvSpPr>
          <p:spPr>
            <a:xfrm>
              <a:off x="801623" y="1557527"/>
              <a:ext cx="4843780" cy="3496310"/>
            </a:xfrm>
            <a:custGeom>
              <a:avLst/>
              <a:gdLst/>
              <a:ahLst/>
              <a:cxnLst/>
              <a:rect l="l" t="t" r="r" b="b"/>
              <a:pathLst>
                <a:path w="4843780" h="3496310">
                  <a:moveTo>
                    <a:pt x="4843272" y="0"/>
                  </a:moveTo>
                  <a:lnTo>
                    <a:pt x="0" y="0"/>
                  </a:lnTo>
                  <a:lnTo>
                    <a:pt x="0" y="3479292"/>
                  </a:lnTo>
                  <a:lnTo>
                    <a:pt x="2951479" y="3496055"/>
                  </a:lnTo>
                  <a:lnTo>
                    <a:pt x="4843272" y="0"/>
                  </a:lnTo>
                  <a:close/>
                </a:path>
              </a:pathLst>
            </a:custGeom>
            <a:solidFill>
              <a:srgbClr val="D7E7F4">
                <a:alpha val="78823"/>
              </a:srgbClr>
            </a:solidFill>
          </p:spPr>
          <p:txBody>
            <a:bodyPr wrap="square" lIns="0" tIns="0" rIns="0" bIns="0" rtlCol="0"/>
            <a:lstStyle/>
            <a:p>
              <a:endParaRPr/>
            </a:p>
          </p:txBody>
        </p:sp>
        <p:sp>
          <p:nvSpPr>
            <p:cNvPr id="95" name="object 37">
              <a:extLst>
                <a:ext uri="{FF2B5EF4-FFF2-40B4-BE49-F238E27FC236}">
                  <a16:creationId xmlns:a16="http://schemas.microsoft.com/office/drawing/2014/main" id="{392AC916-EDD6-9212-952E-1E121753908C}"/>
                </a:ext>
              </a:extLst>
            </p:cNvPr>
            <p:cNvSpPr/>
            <p:nvPr/>
          </p:nvSpPr>
          <p:spPr>
            <a:xfrm>
              <a:off x="2371343" y="4956048"/>
              <a:ext cx="1396365" cy="368935"/>
            </a:xfrm>
            <a:custGeom>
              <a:avLst/>
              <a:gdLst/>
              <a:ahLst/>
              <a:cxnLst/>
              <a:rect l="l" t="t" r="r" b="b"/>
              <a:pathLst>
                <a:path w="1396364" h="368935">
                  <a:moveTo>
                    <a:pt x="1211580" y="0"/>
                  </a:moveTo>
                  <a:lnTo>
                    <a:pt x="0" y="0"/>
                  </a:lnTo>
                  <a:lnTo>
                    <a:pt x="184404" y="184403"/>
                  </a:lnTo>
                  <a:lnTo>
                    <a:pt x="0" y="368807"/>
                  </a:lnTo>
                  <a:lnTo>
                    <a:pt x="1211580" y="368807"/>
                  </a:lnTo>
                  <a:lnTo>
                    <a:pt x="1395983" y="184403"/>
                  </a:lnTo>
                  <a:lnTo>
                    <a:pt x="1211580" y="0"/>
                  </a:lnTo>
                  <a:close/>
                </a:path>
              </a:pathLst>
            </a:custGeom>
            <a:solidFill>
              <a:srgbClr val="205868"/>
            </a:solidFill>
          </p:spPr>
          <p:txBody>
            <a:bodyPr wrap="square" lIns="0" tIns="0" rIns="0" bIns="0" rtlCol="0"/>
            <a:lstStyle/>
            <a:p>
              <a:endParaRPr/>
            </a:p>
          </p:txBody>
        </p:sp>
        <p:sp>
          <p:nvSpPr>
            <p:cNvPr id="96" name="object 38">
              <a:extLst>
                <a:ext uri="{FF2B5EF4-FFF2-40B4-BE49-F238E27FC236}">
                  <a16:creationId xmlns:a16="http://schemas.microsoft.com/office/drawing/2014/main" id="{4659A518-24BC-BB38-6905-F70C9C7706EC}"/>
                </a:ext>
              </a:extLst>
            </p:cNvPr>
            <p:cNvSpPr/>
            <p:nvPr/>
          </p:nvSpPr>
          <p:spPr>
            <a:xfrm>
              <a:off x="807719" y="3419855"/>
              <a:ext cx="445134" cy="372110"/>
            </a:xfrm>
            <a:custGeom>
              <a:avLst/>
              <a:gdLst/>
              <a:ahLst/>
              <a:cxnLst/>
              <a:rect l="l" t="t" r="r" b="b"/>
              <a:pathLst>
                <a:path w="445134" h="372110">
                  <a:moveTo>
                    <a:pt x="259079" y="0"/>
                  </a:moveTo>
                  <a:lnTo>
                    <a:pt x="0" y="0"/>
                  </a:lnTo>
                  <a:lnTo>
                    <a:pt x="185927" y="185928"/>
                  </a:lnTo>
                  <a:lnTo>
                    <a:pt x="0" y="371856"/>
                  </a:lnTo>
                  <a:lnTo>
                    <a:pt x="259079" y="371856"/>
                  </a:lnTo>
                  <a:lnTo>
                    <a:pt x="445008" y="185928"/>
                  </a:lnTo>
                  <a:lnTo>
                    <a:pt x="259079" y="0"/>
                  </a:lnTo>
                  <a:close/>
                </a:path>
              </a:pathLst>
            </a:custGeom>
            <a:solidFill>
              <a:srgbClr val="92CDDD"/>
            </a:solidFill>
          </p:spPr>
          <p:txBody>
            <a:bodyPr wrap="square" lIns="0" tIns="0" rIns="0" bIns="0" rtlCol="0"/>
            <a:lstStyle/>
            <a:p>
              <a:endParaRPr/>
            </a:p>
          </p:txBody>
        </p:sp>
        <p:sp>
          <p:nvSpPr>
            <p:cNvPr id="97" name="object 39">
              <a:extLst>
                <a:ext uri="{FF2B5EF4-FFF2-40B4-BE49-F238E27FC236}">
                  <a16:creationId xmlns:a16="http://schemas.microsoft.com/office/drawing/2014/main" id="{6565A891-09CB-FBF6-0AE3-4626BE8C3B04}"/>
                </a:ext>
              </a:extLst>
            </p:cNvPr>
            <p:cNvSpPr/>
            <p:nvPr/>
          </p:nvSpPr>
          <p:spPr>
            <a:xfrm>
              <a:off x="1252727" y="3419855"/>
              <a:ext cx="783590" cy="372110"/>
            </a:xfrm>
            <a:custGeom>
              <a:avLst/>
              <a:gdLst/>
              <a:ahLst/>
              <a:cxnLst/>
              <a:rect l="l" t="t" r="r" b="b"/>
              <a:pathLst>
                <a:path w="783589" h="372110">
                  <a:moveTo>
                    <a:pt x="597408" y="0"/>
                  </a:moveTo>
                  <a:lnTo>
                    <a:pt x="0" y="0"/>
                  </a:lnTo>
                  <a:lnTo>
                    <a:pt x="185928" y="185928"/>
                  </a:lnTo>
                  <a:lnTo>
                    <a:pt x="0" y="371856"/>
                  </a:lnTo>
                  <a:lnTo>
                    <a:pt x="597408" y="371856"/>
                  </a:lnTo>
                  <a:lnTo>
                    <a:pt x="783335" y="185928"/>
                  </a:lnTo>
                  <a:lnTo>
                    <a:pt x="597408" y="0"/>
                  </a:lnTo>
                  <a:close/>
                </a:path>
              </a:pathLst>
            </a:custGeom>
            <a:solidFill>
              <a:srgbClr val="30859C"/>
            </a:solidFill>
          </p:spPr>
          <p:txBody>
            <a:bodyPr wrap="square" lIns="0" tIns="0" rIns="0" bIns="0" rtlCol="0"/>
            <a:lstStyle/>
            <a:p>
              <a:endParaRPr/>
            </a:p>
          </p:txBody>
        </p:sp>
        <p:sp>
          <p:nvSpPr>
            <p:cNvPr id="98" name="object 40">
              <a:extLst>
                <a:ext uri="{FF2B5EF4-FFF2-40B4-BE49-F238E27FC236}">
                  <a16:creationId xmlns:a16="http://schemas.microsoft.com/office/drawing/2014/main" id="{36763F80-9F65-4E85-EBB5-5F3C9E58954E}"/>
                </a:ext>
              </a:extLst>
            </p:cNvPr>
            <p:cNvSpPr/>
            <p:nvPr/>
          </p:nvSpPr>
          <p:spPr>
            <a:xfrm>
              <a:off x="1645920" y="3931919"/>
              <a:ext cx="1173480" cy="881380"/>
            </a:xfrm>
            <a:custGeom>
              <a:avLst/>
              <a:gdLst/>
              <a:ahLst/>
              <a:cxnLst/>
              <a:rect l="l" t="t" r="r" b="b"/>
              <a:pathLst>
                <a:path w="1173480" h="881379">
                  <a:moveTo>
                    <a:pt x="780288" y="184404"/>
                  </a:moveTo>
                  <a:lnTo>
                    <a:pt x="595884" y="0"/>
                  </a:lnTo>
                  <a:lnTo>
                    <a:pt x="0" y="0"/>
                  </a:lnTo>
                  <a:lnTo>
                    <a:pt x="184404" y="184404"/>
                  </a:lnTo>
                  <a:lnTo>
                    <a:pt x="0" y="368808"/>
                  </a:lnTo>
                  <a:lnTo>
                    <a:pt x="595884" y="368808"/>
                  </a:lnTo>
                  <a:lnTo>
                    <a:pt x="780288" y="184404"/>
                  </a:lnTo>
                  <a:close/>
                </a:path>
                <a:path w="1173480" h="881379">
                  <a:moveTo>
                    <a:pt x="1173480" y="696468"/>
                  </a:moveTo>
                  <a:lnTo>
                    <a:pt x="989076" y="512064"/>
                  </a:lnTo>
                  <a:lnTo>
                    <a:pt x="390144" y="512064"/>
                  </a:lnTo>
                  <a:lnTo>
                    <a:pt x="574548" y="696468"/>
                  </a:lnTo>
                  <a:lnTo>
                    <a:pt x="390144" y="880872"/>
                  </a:lnTo>
                  <a:lnTo>
                    <a:pt x="989076" y="880872"/>
                  </a:lnTo>
                  <a:lnTo>
                    <a:pt x="1173480" y="696468"/>
                  </a:lnTo>
                  <a:close/>
                </a:path>
              </a:pathLst>
            </a:custGeom>
            <a:solidFill>
              <a:srgbClr val="205868"/>
            </a:solidFill>
          </p:spPr>
          <p:txBody>
            <a:bodyPr wrap="square" lIns="0" tIns="0" rIns="0" bIns="0" rtlCol="0"/>
            <a:lstStyle/>
            <a:p>
              <a:endParaRPr/>
            </a:p>
          </p:txBody>
        </p:sp>
        <p:sp>
          <p:nvSpPr>
            <p:cNvPr id="99" name="object 41">
              <a:extLst>
                <a:ext uri="{FF2B5EF4-FFF2-40B4-BE49-F238E27FC236}">
                  <a16:creationId xmlns:a16="http://schemas.microsoft.com/office/drawing/2014/main" id="{A349E255-744C-17E7-144A-40D6F7A5C01B}"/>
                </a:ext>
              </a:extLst>
            </p:cNvPr>
            <p:cNvSpPr/>
            <p:nvPr/>
          </p:nvSpPr>
          <p:spPr>
            <a:xfrm>
              <a:off x="1892808" y="5343143"/>
              <a:ext cx="5142230" cy="798830"/>
            </a:xfrm>
            <a:custGeom>
              <a:avLst/>
              <a:gdLst/>
              <a:ahLst/>
              <a:cxnLst/>
              <a:rect l="l" t="t" r="r" b="b"/>
              <a:pathLst>
                <a:path w="5142230" h="798829">
                  <a:moveTo>
                    <a:pt x="3051048" y="612648"/>
                  </a:moveTo>
                  <a:lnTo>
                    <a:pt x="2865120" y="426720"/>
                  </a:lnTo>
                  <a:lnTo>
                    <a:pt x="0" y="426720"/>
                  </a:lnTo>
                  <a:lnTo>
                    <a:pt x="185928" y="612648"/>
                  </a:lnTo>
                  <a:lnTo>
                    <a:pt x="0" y="798576"/>
                  </a:lnTo>
                  <a:lnTo>
                    <a:pt x="2865120" y="798576"/>
                  </a:lnTo>
                  <a:lnTo>
                    <a:pt x="3051048" y="612648"/>
                  </a:lnTo>
                  <a:close/>
                </a:path>
                <a:path w="5142230" h="798829">
                  <a:moveTo>
                    <a:pt x="5141976" y="184404"/>
                  </a:moveTo>
                  <a:lnTo>
                    <a:pt x="4957572" y="0"/>
                  </a:lnTo>
                  <a:lnTo>
                    <a:pt x="3752088" y="0"/>
                  </a:lnTo>
                  <a:lnTo>
                    <a:pt x="3936492" y="184404"/>
                  </a:lnTo>
                  <a:lnTo>
                    <a:pt x="3752088" y="368808"/>
                  </a:lnTo>
                  <a:lnTo>
                    <a:pt x="4957572" y="368808"/>
                  </a:lnTo>
                  <a:lnTo>
                    <a:pt x="5141976" y="184404"/>
                  </a:lnTo>
                  <a:close/>
                </a:path>
              </a:pathLst>
            </a:custGeom>
            <a:solidFill>
              <a:srgbClr val="2BC69F"/>
            </a:solidFill>
          </p:spPr>
          <p:txBody>
            <a:bodyPr wrap="square" lIns="0" tIns="0" rIns="0" bIns="0" rtlCol="0"/>
            <a:lstStyle/>
            <a:p>
              <a:endParaRPr/>
            </a:p>
          </p:txBody>
        </p:sp>
        <p:sp>
          <p:nvSpPr>
            <p:cNvPr id="100" name="object 42">
              <a:extLst>
                <a:ext uri="{FF2B5EF4-FFF2-40B4-BE49-F238E27FC236}">
                  <a16:creationId xmlns:a16="http://schemas.microsoft.com/office/drawing/2014/main" id="{FA002DB0-EC4E-08BF-E110-22DE92C79552}"/>
                </a:ext>
              </a:extLst>
            </p:cNvPr>
            <p:cNvSpPr/>
            <p:nvPr/>
          </p:nvSpPr>
          <p:spPr>
            <a:xfrm>
              <a:off x="809243" y="6440614"/>
              <a:ext cx="4345305" cy="142875"/>
            </a:xfrm>
            <a:custGeom>
              <a:avLst/>
              <a:gdLst/>
              <a:ahLst/>
              <a:cxnLst/>
              <a:rect l="l" t="t" r="r" b="b"/>
              <a:pathLst>
                <a:path w="4345305" h="142875">
                  <a:moveTo>
                    <a:pt x="142875" y="0"/>
                  </a:moveTo>
                  <a:lnTo>
                    <a:pt x="0" y="71437"/>
                  </a:lnTo>
                  <a:lnTo>
                    <a:pt x="142875" y="142875"/>
                  </a:lnTo>
                  <a:lnTo>
                    <a:pt x="142875" y="85725"/>
                  </a:lnTo>
                  <a:lnTo>
                    <a:pt x="128587" y="85725"/>
                  </a:lnTo>
                  <a:lnTo>
                    <a:pt x="128587" y="57150"/>
                  </a:lnTo>
                  <a:lnTo>
                    <a:pt x="142875" y="57150"/>
                  </a:lnTo>
                  <a:lnTo>
                    <a:pt x="142875" y="0"/>
                  </a:lnTo>
                  <a:close/>
                </a:path>
                <a:path w="4345305" h="142875">
                  <a:moveTo>
                    <a:pt x="4202049" y="0"/>
                  </a:moveTo>
                  <a:lnTo>
                    <a:pt x="4202049" y="142875"/>
                  </a:lnTo>
                  <a:lnTo>
                    <a:pt x="4316349" y="85725"/>
                  </a:lnTo>
                  <a:lnTo>
                    <a:pt x="4216400" y="85725"/>
                  </a:lnTo>
                  <a:lnTo>
                    <a:pt x="4216400" y="57150"/>
                  </a:lnTo>
                  <a:lnTo>
                    <a:pt x="4316349" y="57150"/>
                  </a:lnTo>
                  <a:lnTo>
                    <a:pt x="4202049" y="0"/>
                  </a:lnTo>
                  <a:close/>
                </a:path>
                <a:path w="4345305" h="142875">
                  <a:moveTo>
                    <a:pt x="142875" y="57150"/>
                  </a:moveTo>
                  <a:lnTo>
                    <a:pt x="128587" y="57150"/>
                  </a:lnTo>
                  <a:lnTo>
                    <a:pt x="128587" y="85725"/>
                  </a:lnTo>
                  <a:lnTo>
                    <a:pt x="142875" y="85725"/>
                  </a:lnTo>
                  <a:lnTo>
                    <a:pt x="142875" y="57150"/>
                  </a:lnTo>
                  <a:close/>
                </a:path>
                <a:path w="4345305" h="142875">
                  <a:moveTo>
                    <a:pt x="4202049" y="57150"/>
                  </a:moveTo>
                  <a:lnTo>
                    <a:pt x="142875" y="57150"/>
                  </a:lnTo>
                  <a:lnTo>
                    <a:pt x="142875" y="85725"/>
                  </a:lnTo>
                  <a:lnTo>
                    <a:pt x="4202049" y="85725"/>
                  </a:lnTo>
                  <a:lnTo>
                    <a:pt x="4202049" y="57150"/>
                  </a:lnTo>
                  <a:close/>
                </a:path>
                <a:path w="4345305" h="142875">
                  <a:moveTo>
                    <a:pt x="4316349" y="57150"/>
                  </a:moveTo>
                  <a:lnTo>
                    <a:pt x="4216400" y="57150"/>
                  </a:lnTo>
                  <a:lnTo>
                    <a:pt x="4216400" y="85725"/>
                  </a:lnTo>
                  <a:lnTo>
                    <a:pt x="4316349" y="85725"/>
                  </a:lnTo>
                  <a:lnTo>
                    <a:pt x="4344924" y="71437"/>
                  </a:lnTo>
                  <a:lnTo>
                    <a:pt x="4316349" y="57150"/>
                  </a:lnTo>
                  <a:close/>
                </a:path>
              </a:pathLst>
            </a:custGeom>
            <a:solidFill>
              <a:srgbClr val="938953"/>
            </a:solidFill>
          </p:spPr>
          <p:txBody>
            <a:bodyPr wrap="square" lIns="0" tIns="0" rIns="0" bIns="0" rtlCol="0"/>
            <a:lstStyle/>
            <a:p>
              <a:endParaRPr/>
            </a:p>
          </p:txBody>
        </p:sp>
        <p:sp>
          <p:nvSpPr>
            <p:cNvPr id="101" name="object 43">
              <a:extLst>
                <a:ext uri="{FF2B5EF4-FFF2-40B4-BE49-F238E27FC236}">
                  <a16:creationId xmlns:a16="http://schemas.microsoft.com/office/drawing/2014/main" id="{290F99E9-DF85-B451-E655-7A9CAF43987C}"/>
                </a:ext>
              </a:extLst>
            </p:cNvPr>
            <p:cNvSpPr/>
            <p:nvPr/>
          </p:nvSpPr>
          <p:spPr>
            <a:xfrm>
              <a:off x="3852672" y="4672583"/>
              <a:ext cx="323215" cy="932815"/>
            </a:xfrm>
            <a:custGeom>
              <a:avLst/>
              <a:gdLst/>
              <a:ahLst/>
              <a:cxnLst/>
              <a:rect l="l" t="t" r="r" b="b"/>
              <a:pathLst>
                <a:path w="323214" h="932814">
                  <a:moveTo>
                    <a:pt x="200660" y="0"/>
                  </a:moveTo>
                  <a:lnTo>
                    <a:pt x="122427" y="0"/>
                  </a:lnTo>
                  <a:lnTo>
                    <a:pt x="74741" y="9610"/>
                  </a:lnTo>
                  <a:lnTo>
                    <a:pt x="35829" y="35829"/>
                  </a:lnTo>
                  <a:lnTo>
                    <a:pt x="9610" y="74741"/>
                  </a:lnTo>
                  <a:lnTo>
                    <a:pt x="0" y="122428"/>
                  </a:lnTo>
                  <a:lnTo>
                    <a:pt x="0" y="810260"/>
                  </a:lnTo>
                  <a:lnTo>
                    <a:pt x="9610" y="857946"/>
                  </a:lnTo>
                  <a:lnTo>
                    <a:pt x="35829" y="896858"/>
                  </a:lnTo>
                  <a:lnTo>
                    <a:pt x="74741" y="923077"/>
                  </a:lnTo>
                  <a:lnTo>
                    <a:pt x="122427" y="932688"/>
                  </a:lnTo>
                  <a:lnTo>
                    <a:pt x="200660" y="932688"/>
                  </a:lnTo>
                  <a:lnTo>
                    <a:pt x="248346" y="923077"/>
                  </a:lnTo>
                  <a:lnTo>
                    <a:pt x="287258" y="896858"/>
                  </a:lnTo>
                  <a:lnTo>
                    <a:pt x="313477" y="857946"/>
                  </a:lnTo>
                  <a:lnTo>
                    <a:pt x="323088" y="810260"/>
                  </a:lnTo>
                  <a:lnTo>
                    <a:pt x="323088" y="122428"/>
                  </a:lnTo>
                  <a:lnTo>
                    <a:pt x="313477" y="74741"/>
                  </a:lnTo>
                  <a:lnTo>
                    <a:pt x="287258" y="35829"/>
                  </a:lnTo>
                  <a:lnTo>
                    <a:pt x="248346" y="9610"/>
                  </a:lnTo>
                  <a:lnTo>
                    <a:pt x="200660" y="0"/>
                  </a:lnTo>
                  <a:close/>
                </a:path>
              </a:pathLst>
            </a:custGeom>
            <a:solidFill>
              <a:srgbClr val="585858"/>
            </a:solidFill>
          </p:spPr>
          <p:txBody>
            <a:bodyPr wrap="square" lIns="0" tIns="0" rIns="0" bIns="0" rtlCol="0"/>
            <a:lstStyle/>
            <a:p>
              <a:endParaRPr/>
            </a:p>
          </p:txBody>
        </p:sp>
      </p:grpSp>
      <p:sp>
        <p:nvSpPr>
          <p:cNvPr id="102" name="object 44">
            <a:extLst>
              <a:ext uri="{FF2B5EF4-FFF2-40B4-BE49-F238E27FC236}">
                <a16:creationId xmlns:a16="http://schemas.microsoft.com/office/drawing/2014/main" id="{A282477D-06F9-1B25-6B9E-84C744748DC3}"/>
              </a:ext>
            </a:extLst>
          </p:cNvPr>
          <p:cNvSpPr txBox="1"/>
          <p:nvPr/>
        </p:nvSpPr>
        <p:spPr>
          <a:xfrm>
            <a:off x="181355" y="3204972"/>
            <a:ext cx="396240" cy="2971800"/>
          </a:xfrm>
          <a:prstGeom prst="rect">
            <a:avLst/>
          </a:prstGeom>
          <a:ln w="28575">
            <a:solidFill>
              <a:srgbClr val="000000"/>
            </a:solidFill>
          </a:ln>
        </p:spPr>
        <p:txBody>
          <a:bodyPr vert="horz" wrap="square" lIns="0" tIns="124460" rIns="0" bIns="0" rtlCol="0">
            <a:spAutoFit/>
          </a:bodyPr>
          <a:lstStyle/>
          <a:p>
            <a:pPr marL="68580" marR="66040" algn="just">
              <a:lnSpc>
                <a:spcPct val="99300"/>
              </a:lnSpc>
              <a:spcBef>
                <a:spcPts val="980"/>
              </a:spcBef>
            </a:pPr>
            <a:r>
              <a:rPr sz="2000" b="1" spc="-50" dirty="0">
                <a:latin typeface="ＭＳ Ｐゴシック"/>
                <a:cs typeface="ＭＳ Ｐゴシック"/>
              </a:rPr>
              <a:t>新型コロナワクチン</a:t>
            </a:r>
            <a:endParaRPr sz="2000">
              <a:latin typeface="ＭＳ Ｐゴシック"/>
              <a:cs typeface="ＭＳ Ｐゴシック"/>
            </a:endParaRPr>
          </a:p>
        </p:txBody>
      </p:sp>
      <p:sp>
        <p:nvSpPr>
          <p:cNvPr id="103" name="object 45">
            <a:extLst>
              <a:ext uri="{FF2B5EF4-FFF2-40B4-BE49-F238E27FC236}">
                <a16:creationId xmlns:a16="http://schemas.microsoft.com/office/drawing/2014/main" id="{85237772-C2DB-4A68-2B76-7F7BC78C9629}"/>
              </a:ext>
            </a:extLst>
          </p:cNvPr>
          <p:cNvSpPr txBox="1"/>
          <p:nvPr/>
        </p:nvSpPr>
        <p:spPr>
          <a:xfrm>
            <a:off x="3914394" y="4708093"/>
            <a:ext cx="202565" cy="866140"/>
          </a:xfrm>
          <a:prstGeom prst="rect">
            <a:avLst/>
          </a:prstGeom>
        </p:spPr>
        <p:txBody>
          <a:bodyPr vert="horz" wrap="square" lIns="0" tIns="15875" rIns="0" bIns="0" rtlCol="0">
            <a:spAutoFit/>
          </a:bodyPr>
          <a:lstStyle/>
          <a:p>
            <a:pPr marL="12700" marR="5080" algn="just">
              <a:lnSpc>
                <a:spcPct val="98100"/>
              </a:lnSpc>
              <a:spcBef>
                <a:spcPts val="125"/>
              </a:spcBef>
            </a:pPr>
            <a:r>
              <a:rPr sz="1400" spc="-50" dirty="0">
                <a:solidFill>
                  <a:srgbClr val="FFFFFF"/>
                </a:solidFill>
                <a:latin typeface="ＭＳ Ｐゴシック"/>
                <a:cs typeface="ＭＳ Ｐゴシック"/>
              </a:rPr>
              <a:t>薬事申請</a:t>
            </a:r>
            <a:endParaRPr sz="1400">
              <a:latin typeface="ＭＳ Ｐゴシック"/>
              <a:cs typeface="ＭＳ Ｐゴシック"/>
            </a:endParaRPr>
          </a:p>
        </p:txBody>
      </p:sp>
      <p:sp>
        <p:nvSpPr>
          <p:cNvPr id="104" name="object 46">
            <a:extLst>
              <a:ext uri="{FF2B5EF4-FFF2-40B4-BE49-F238E27FC236}">
                <a16:creationId xmlns:a16="http://schemas.microsoft.com/office/drawing/2014/main" id="{738AC587-BA8E-F75D-EDEF-2C4873715A92}"/>
              </a:ext>
            </a:extLst>
          </p:cNvPr>
          <p:cNvSpPr/>
          <p:nvPr/>
        </p:nvSpPr>
        <p:spPr>
          <a:xfrm>
            <a:off x="4712208" y="4687823"/>
            <a:ext cx="323215" cy="929640"/>
          </a:xfrm>
          <a:custGeom>
            <a:avLst/>
            <a:gdLst/>
            <a:ahLst/>
            <a:cxnLst/>
            <a:rect l="l" t="t" r="r" b="b"/>
            <a:pathLst>
              <a:path w="323214" h="929639">
                <a:moveTo>
                  <a:pt x="200659" y="0"/>
                </a:moveTo>
                <a:lnTo>
                  <a:pt x="122427" y="0"/>
                </a:lnTo>
                <a:lnTo>
                  <a:pt x="74741" y="9610"/>
                </a:lnTo>
                <a:lnTo>
                  <a:pt x="35829" y="35829"/>
                </a:lnTo>
                <a:lnTo>
                  <a:pt x="9610" y="74741"/>
                </a:lnTo>
                <a:lnTo>
                  <a:pt x="0" y="122427"/>
                </a:lnTo>
                <a:lnTo>
                  <a:pt x="0" y="807212"/>
                </a:lnTo>
                <a:lnTo>
                  <a:pt x="9610" y="854898"/>
                </a:lnTo>
                <a:lnTo>
                  <a:pt x="35829" y="893810"/>
                </a:lnTo>
                <a:lnTo>
                  <a:pt x="74741" y="920029"/>
                </a:lnTo>
                <a:lnTo>
                  <a:pt x="122427" y="929639"/>
                </a:lnTo>
                <a:lnTo>
                  <a:pt x="200659" y="929639"/>
                </a:lnTo>
                <a:lnTo>
                  <a:pt x="248346" y="920029"/>
                </a:lnTo>
                <a:lnTo>
                  <a:pt x="287258" y="893810"/>
                </a:lnTo>
                <a:lnTo>
                  <a:pt x="313477" y="854898"/>
                </a:lnTo>
                <a:lnTo>
                  <a:pt x="323088" y="807212"/>
                </a:lnTo>
                <a:lnTo>
                  <a:pt x="323088" y="122427"/>
                </a:lnTo>
                <a:lnTo>
                  <a:pt x="313477" y="74741"/>
                </a:lnTo>
                <a:lnTo>
                  <a:pt x="287258" y="35829"/>
                </a:lnTo>
                <a:lnTo>
                  <a:pt x="248346" y="9610"/>
                </a:lnTo>
                <a:lnTo>
                  <a:pt x="200659" y="0"/>
                </a:lnTo>
                <a:close/>
              </a:path>
            </a:pathLst>
          </a:custGeom>
          <a:solidFill>
            <a:srgbClr val="585858"/>
          </a:solidFill>
        </p:spPr>
        <p:txBody>
          <a:bodyPr wrap="square" lIns="0" tIns="0" rIns="0" bIns="0" rtlCol="0"/>
          <a:lstStyle/>
          <a:p>
            <a:endParaRPr/>
          </a:p>
        </p:txBody>
      </p:sp>
      <p:sp>
        <p:nvSpPr>
          <p:cNvPr id="105" name="object 47">
            <a:extLst>
              <a:ext uri="{FF2B5EF4-FFF2-40B4-BE49-F238E27FC236}">
                <a16:creationId xmlns:a16="http://schemas.microsoft.com/office/drawing/2014/main" id="{941CBFD3-D5CA-C723-45C5-E936E9D5C491}"/>
              </a:ext>
            </a:extLst>
          </p:cNvPr>
          <p:cNvSpPr txBox="1"/>
          <p:nvPr/>
        </p:nvSpPr>
        <p:spPr>
          <a:xfrm>
            <a:off x="4774184" y="4933950"/>
            <a:ext cx="202565" cy="438784"/>
          </a:xfrm>
          <a:prstGeom prst="rect">
            <a:avLst/>
          </a:prstGeom>
        </p:spPr>
        <p:txBody>
          <a:bodyPr vert="horz" wrap="square" lIns="0" tIns="28575" rIns="0" bIns="0" rtlCol="0">
            <a:spAutoFit/>
          </a:bodyPr>
          <a:lstStyle/>
          <a:p>
            <a:pPr marL="12700" marR="5080">
              <a:lnSpc>
                <a:spcPts val="1580"/>
              </a:lnSpc>
              <a:spcBef>
                <a:spcPts val="225"/>
              </a:spcBef>
            </a:pPr>
            <a:r>
              <a:rPr sz="1400" spc="-50" dirty="0">
                <a:solidFill>
                  <a:srgbClr val="FFFFFF"/>
                </a:solidFill>
                <a:latin typeface="ＭＳ Ｐゴシック"/>
                <a:cs typeface="ＭＳ Ｐゴシック"/>
              </a:rPr>
              <a:t>承認</a:t>
            </a:r>
            <a:endParaRPr sz="1400">
              <a:latin typeface="ＭＳ Ｐゴシック"/>
              <a:cs typeface="ＭＳ Ｐゴシック"/>
            </a:endParaRPr>
          </a:p>
        </p:txBody>
      </p:sp>
      <p:sp>
        <p:nvSpPr>
          <p:cNvPr id="106" name="object 48">
            <a:extLst>
              <a:ext uri="{FF2B5EF4-FFF2-40B4-BE49-F238E27FC236}">
                <a16:creationId xmlns:a16="http://schemas.microsoft.com/office/drawing/2014/main" id="{0D97E18F-F042-BC3B-EB75-8E2884E1FA1C}"/>
              </a:ext>
            </a:extLst>
          </p:cNvPr>
          <p:cNvSpPr/>
          <p:nvPr/>
        </p:nvSpPr>
        <p:spPr>
          <a:xfrm>
            <a:off x="5221223" y="4684776"/>
            <a:ext cx="323215" cy="1689100"/>
          </a:xfrm>
          <a:custGeom>
            <a:avLst/>
            <a:gdLst/>
            <a:ahLst/>
            <a:cxnLst/>
            <a:rect l="l" t="t" r="r" b="b"/>
            <a:pathLst>
              <a:path w="323214" h="1689100">
                <a:moveTo>
                  <a:pt x="200660" y="0"/>
                </a:moveTo>
                <a:lnTo>
                  <a:pt x="122427" y="0"/>
                </a:lnTo>
                <a:lnTo>
                  <a:pt x="74741" y="9610"/>
                </a:lnTo>
                <a:lnTo>
                  <a:pt x="35829" y="35829"/>
                </a:lnTo>
                <a:lnTo>
                  <a:pt x="9610" y="74741"/>
                </a:lnTo>
                <a:lnTo>
                  <a:pt x="0" y="122428"/>
                </a:lnTo>
                <a:lnTo>
                  <a:pt x="0" y="1566227"/>
                </a:lnTo>
                <a:lnTo>
                  <a:pt x="9610" y="1613855"/>
                </a:lnTo>
                <a:lnTo>
                  <a:pt x="35829" y="1652751"/>
                </a:lnTo>
                <a:lnTo>
                  <a:pt x="74741" y="1678975"/>
                </a:lnTo>
                <a:lnTo>
                  <a:pt x="122427" y="1688592"/>
                </a:lnTo>
                <a:lnTo>
                  <a:pt x="200660" y="1688592"/>
                </a:lnTo>
                <a:lnTo>
                  <a:pt x="248346" y="1678975"/>
                </a:lnTo>
                <a:lnTo>
                  <a:pt x="287258" y="1652751"/>
                </a:lnTo>
                <a:lnTo>
                  <a:pt x="313477" y="1613855"/>
                </a:lnTo>
                <a:lnTo>
                  <a:pt x="323088" y="1566227"/>
                </a:lnTo>
                <a:lnTo>
                  <a:pt x="323088" y="122428"/>
                </a:lnTo>
                <a:lnTo>
                  <a:pt x="313477" y="74741"/>
                </a:lnTo>
                <a:lnTo>
                  <a:pt x="287258" y="35829"/>
                </a:lnTo>
                <a:lnTo>
                  <a:pt x="248346" y="9610"/>
                </a:lnTo>
                <a:lnTo>
                  <a:pt x="200660" y="0"/>
                </a:lnTo>
                <a:close/>
              </a:path>
            </a:pathLst>
          </a:custGeom>
          <a:solidFill>
            <a:srgbClr val="FF0000"/>
          </a:solidFill>
        </p:spPr>
        <p:txBody>
          <a:bodyPr wrap="square" lIns="0" tIns="0" rIns="0" bIns="0" rtlCol="0"/>
          <a:lstStyle/>
          <a:p>
            <a:endParaRPr/>
          </a:p>
        </p:txBody>
      </p:sp>
      <p:sp>
        <p:nvSpPr>
          <p:cNvPr id="107" name="object 49">
            <a:extLst>
              <a:ext uri="{FF2B5EF4-FFF2-40B4-BE49-F238E27FC236}">
                <a16:creationId xmlns:a16="http://schemas.microsoft.com/office/drawing/2014/main" id="{43E5A503-7149-BA24-985A-DACC364580DC}"/>
              </a:ext>
            </a:extLst>
          </p:cNvPr>
          <p:cNvSpPr txBox="1"/>
          <p:nvPr/>
        </p:nvSpPr>
        <p:spPr>
          <a:xfrm>
            <a:off x="5281421" y="5098541"/>
            <a:ext cx="202565" cy="865505"/>
          </a:xfrm>
          <a:prstGeom prst="rect">
            <a:avLst/>
          </a:prstGeom>
        </p:spPr>
        <p:txBody>
          <a:bodyPr vert="horz" wrap="square" lIns="0" tIns="15240" rIns="0" bIns="0" rtlCol="0">
            <a:spAutoFit/>
          </a:bodyPr>
          <a:lstStyle/>
          <a:p>
            <a:pPr marL="12700" marR="5080" algn="just">
              <a:lnSpc>
                <a:spcPct val="98100"/>
              </a:lnSpc>
              <a:spcBef>
                <a:spcPts val="120"/>
              </a:spcBef>
            </a:pPr>
            <a:r>
              <a:rPr sz="1400" spc="-50" dirty="0">
                <a:solidFill>
                  <a:srgbClr val="FFFFFF"/>
                </a:solidFill>
                <a:latin typeface="ＭＳ Ｐゴシック"/>
                <a:cs typeface="ＭＳ Ｐゴシック"/>
              </a:rPr>
              <a:t>接種開始</a:t>
            </a:r>
            <a:endParaRPr sz="1400">
              <a:latin typeface="ＭＳ Ｐゴシック"/>
              <a:cs typeface="ＭＳ Ｐゴシック"/>
            </a:endParaRPr>
          </a:p>
        </p:txBody>
      </p:sp>
      <p:grpSp>
        <p:nvGrpSpPr>
          <p:cNvPr id="108" name="object 50">
            <a:extLst>
              <a:ext uri="{FF2B5EF4-FFF2-40B4-BE49-F238E27FC236}">
                <a16:creationId xmlns:a16="http://schemas.microsoft.com/office/drawing/2014/main" id="{34199328-F221-86C0-6E2A-D8ED50A6BE39}"/>
              </a:ext>
            </a:extLst>
          </p:cNvPr>
          <p:cNvGrpSpPr/>
          <p:nvPr/>
        </p:nvGrpSpPr>
        <p:grpSpPr>
          <a:xfrm>
            <a:off x="4242815" y="2319147"/>
            <a:ext cx="4970780" cy="3018155"/>
            <a:chOff x="4242815" y="2319147"/>
            <a:chExt cx="4970780" cy="3018155"/>
          </a:xfrm>
        </p:grpSpPr>
        <p:sp>
          <p:nvSpPr>
            <p:cNvPr id="109" name="object 51">
              <a:extLst>
                <a:ext uri="{FF2B5EF4-FFF2-40B4-BE49-F238E27FC236}">
                  <a16:creationId xmlns:a16="http://schemas.microsoft.com/office/drawing/2014/main" id="{D7599961-024F-4EFB-3C73-2000C4DC37F8}"/>
                </a:ext>
              </a:extLst>
            </p:cNvPr>
            <p:cNvSpPr/>
            <p:nvPr/>
          </p:nvSpPr>
          <p:spPr>
            <a:xfrm>
              <a:off x="4242815" y="4965192"/>
              <a:ext cx="402590" cy="372110"/>
            </a:xfrm>
            <a:custGeom>
              <a:avLst/>
              <a:gdLst/>
              <a:ahLst/>
              <a:cxnLst/>
              <a:rect l="l" t="t" r="r" b="b"/>
              <a:pathLst>
                <a:path w="402589" h="372110">
                  <a:moveTo>
                    <a:pt x="216408" y="0"/>
                  </a:moveTo>
                  <a:lnTo>
                    <a:pt x="0" y="0"/>
                  </a:lnTo>
                  <a:lnTo>
                    <a:pt x="185928" y="185927"/>
                  </a:lnTo>
                  <a:lnTo>
                    <a:pt x="0" y="371855"/>
                  </a:lnTo>
                  <a:lnTo>
                    <a:pt x="216408" y="371855"/>
                  </a:lnTo>
                  <a:lnTo>
                    <a:pt x="402336" y="185927"/>
                  </a:lnTo>
                  <a:lnTo>
                    <a:pt x="216408" y="0"/>
                  </a:lnTo>
                  <a:close/>
                </a:path>
              </a:pathLst>
            </a:custGeom>
            <a:solidFill>
              <a:srgbClr val="6F2F9F"/>
            </a:solidFill>
          </p:spPr>
          <p:txBody>
            <a:bodyPr wrap="square" lIns="0" tIns="0" rIns="0" bIns="0" rtlCol="0"/>
            <a:lstStyle/>
            <a:p>
              <a:endParaRPr/>
            </a:p>
          </p:txBody>
        </p:sp>
        <p:sp>
          <p:nvSpPr>
            <p:cNvPr id="110" name="object 52">
              <a:extLst>
                <a:ext uri="{FF2B5EF4-FFF2-40B4-BE49-F238E27FC236}">
                  <a16:creationId xmlns:a16="http://schemas.microsoft.com/office/drawing/2014/main" id="{399FBEF7-CC1F-90FB-2643-670A99457EA1}"/>
                </a:ext>
              </a:extLst>
            </p:cNvPr>
            <p:cNvSpPr/>
            <p:nvPr/>
          </p:nvSpPr>
          <p:spPr>
            <a:xfrm>
              <a:off x="6271259" y="2319147"/>
              <a:ext cx="2942590" cy="2458720"/>
            </a:xfrm>
            <a:custGeom>
              <a:avLst/>
              <a:gdLst/>
              <a:ahLst/>
              <a:cxnLst/>
              <a:rect l="l" t="t" r="r" b="b"/>
              <a:pathLst>
                <a:path w="2942590" h="2458720">
                  <a:moveTo>
                    <a:pt x="102615" y="2224151"/>
                  </a:moveTo>
                  <a:lnTo>
                    <a:pt x="0" y="2458211"/>
                  </a:lnTo>
                  <a:lnTo>
                    <a:pt x="248792" y="2399791"/>
                  </a:lnTo>
                  <a:lnTo>
                    <a:pt x="220360" y="2365629"/>
                  </a:lnTo>
                  <a:lnTo>
                    <a:pt x="170814" y="2365629"/>
                  </a:lnTo>
                  <a:lnTo>
                    <a:pt x="122047" y="2307082"/>
                  </a:lnTo>
                  <a:lnTo>
                    <a:pt x="151340" y="2282696"/>
                  </a:lnTo>
                  <a:lnTo>
                    <a:pt x="102615" y="2224151"/>
                  </a:lnTo>
                  <a:close/>
                </a:path>
                <a:path w="2942590" h="2458720">
                  <a:moveTo>
                    <a:pt x="151340" y="2282696"/>
                  </a:moveTo>
                  <a:lnTo>
                    <a:pt x="122047" y="2307082"/>
                  </a:lnTo>
                  <a:lnTo>
                    <a:pt x="170814" y="2365629"/>
                  </a:lnTo>
                  <a:lnTo>
                    <a:pt x="200083" y="2341265"/>
                  </a:lnTo>
                  <a:lnTo>
                    <a:pt x="151340" y="2282696"/>
                  </a:lnTo>
                  <a:close/>
                </a:path>
                <a:path w="2942590" h="2458720">
                  <a:moveTo>
                    <a:pt x="200083" y="2341265"/>
                  </a:moveTo>
                  <a:lnTo>
                    <a:pt x="170814" y="2365629"/>
                  </a:lnTo>
                  <a:lnTo>
                    <a:pt x="220360" y="2365629"/>
                  </a:lnTo>
                  <a:lnTo>
                    <a:pt x="200083" y="2341265"/>
                  </a:lnTo>
                  <a:close/>
                </a:path>
                <a:path w="2942590" h="2458720">
                  <a:moveTo>
                    <a:pt x="2893441" y="0"/>
                  </a:moveTo>
                  <a:lnTo>
                    <a:pt x="151340" y="2282696"/>
                  </a:lnTo>
                  <a:lnTo>
                    <a:pt x="200083" y="2341265"/>
                  </a:lnTo>
                  <a:lnTo>
                    <a:pt x="2942209" y="58674"/>
                  </a:lnTo>
                  <a:lnTo>
                    <a:pt x="2893441" y="0"/>
                  </a:lnTo>
                  <a:close/>
                </a:path>
              </a:pathLst>
            </a:custGeom>
            <a:solidFill>
              <a:srgbClr val="FF0000"/>
            </a:solidFill>
          </p:spPr>
          <p:txBody>
            <a:bodyPr wrap="square" lIns="0" tIns="0" rIns="0" bIns="0" rtlCol="0"/>
            <a:lstStyle/>
            <a:p>
              <a:endParaRPr/>
            </a:p>
          </p:txBody>
        </p:sp>
      </p:grpSp>
      <p:sp>
        <p:nvSpPr>
          <p:cNvPr id="111" name="object 53">
            <a:extLst>
              <a:ext uri="{FF2B5EF4-FFF2-40B4-BE49-F238E27FC236}">
                <a16:creationId xmlns:a16="http://schemas.microsoft.com/office/drawing/2014/main" id="{49B10A95-8B7F-36CD-CC8B-2B1023945961}"/>
              </a:ext>
            </a:extLst>
          </p:cNvPr>
          <p:cNvSpPr txBox="1"/>
          <p:nvPr/>
        </p:nvSpPr>
        <p:spPr>
          <a:xfrm>
            <a:off x="1202842" y="3075558"/>
            <a:ext cx="638175" cy="270510"/>
          </a:xfrm>
          <a:prstGeom prst="rect">
            <a:avLst/>
          </a:prstGeom>
        </p:spPr>
        <p:txBody>
          <a:bodyPr vert="horz" wrap="square" lIns="0" tIns="13335" rIns="0" bIns="0" rtlCol="0">
            <a:spAutoFit/>
          </a:bodyPr>
          <a:lstStyle/>
          <a:p>
            <a:pPr marL="12700">
              <a:lnSpc>
                <a:spcPct val="100000"/>
              </a:lnSpc>
              <a:spcBef>
                <a:spcPts val="105"/>
              </a:spcBef>
            </a:pPr>
            <a:r>
              <a:rPr sz="1600" spc="-20" dirty="0">
                <a:latin typeface="ＭＳ Ｐゴシック"/>
                <a:cs typeface="ＭＳ Ｐゴシック"/>
              </a:rPr>
              <a:t>非臨床</a:t>
            </a:r>
            <a:endParaRPr sz="1600">
              <a:latin typeface="ＭＳ Ｐゴシック"/>
              <a:cs typeface="ＭＳ Ｐゴシック"/>
            </a:endParaRPr>
          </a:p>
        </p:txBody>
      </p:sp>
      <p:sp>
        <p:nvSpPr>
          <p:cNvPr id="112" name="object 54">
            <a:extLst>
              <a:ext uri="{FF2B5EF4-FFF2-40B4-BE49-F238E27FC236}">
                <a16:creationId xmlns:a16="http://schemas.microsoft.com/office/drawing/2014/main" id="{3E18103C-346B-8A05-73CA-DB9219E458C8}"/>
              </a:ext>
            </a:extLst>
          </p:cNvPr>
          <p:cNvSpPr txBox="1"/>
          <p:nvPr/>
        </p:nvSpPr>
        <p:spPr>
          <a:xfrm>
            <a:off x="2303145" y="5520944"/>
            <a:ext cx="12509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生産体制整備</a:t>
            </a:r>
            <a:endParaRPr sz="1600">
              <a:latin typeface="ＭＳ Ｐゴシック"/>
              <a:cs typeface="ＭＳ Ｐゴシック"/>
            </a:endParaRPr>
          </a:p>
        </p:txBody>
      </p:sp>
      <p:sp>
        <p:nvSpPr>
          <p:cNvPr id="113" name="object 55">
            <a:extLst>
              <a:ext uri="{FF2B5EF4-FFF2-40B4-BE49-F238E27FC236}">
                <a16:creationId xmlns:a16="http://schemas.microsoft.com/office/drawing/2014/main" id="{2CF258D2-87CB-FFE2-B3CB-1042A7410EFE}"/>
              </a:ext>
            </a:extLst>
          </p:cNvPr>
          <p:cNvSpPr txBox="1"/>
          <p:nvPr/>
        </p:nvSpPr>
        <p:spPr>
          <a:xfrm>
            <a:off x="5814440" y="5060950"/>
            <a:ext cx="946150" cy="270510"/>
          </a:xfrm>
          <a:prstGeom prst="rect">
            <a:avLst/>
          </a:prstGeom>
        </p:spPr>
        <p:txBody>
          <a:bodyPr vert="horz" wrap="square" lIns="0" tIns="13335" rIns="0" bIns="0" rtlCol="0">
            <a:spAutoFit/>
          </a:bodyPr>
          <a:lstStyle/>
          <a:p>
            <a:pPr marL="12700">
              <a:lnSpc>
                <a:spcPct val="100000"/>
              </a:lnSpc>
              <a:spcBef>
                <a:spcPts val="105"/>
              </a:spcBef>
            </a:pPr>
            <a:r>
              <a:rPr sz="1600" spc="-10" dirty="0">
                <a:latin typeface="ＭＳ Ｐゴシック"/>
                <a:cs typeface="ＭＳ Ｐゴシック"/>
              </a:rPr>
              <a:t>生産・供給</a:t>
            </a:r>
            <a:endParaRPr sz="1600">
              <a:latin typeface="ＭＳ Ｐゴシック"/>
              <a:cs typeface="ＭＳ Ｐゴシック"/>
            </a:endParaRPr>
          </a:p>
        </p:txBody>
      </p:sp>
      <p:sp>
        <p:nvSpPr>
          <p:cNvPr id="114" name="object 56">
            <a:extLst>
              <a:ext uri="{FF2B5EF4-FFF2-40B4-BE49-F238E27FC236}">
                <a16:creationId xmlns:a16="http://schemas.microsoft.com/office/drawing/2014/main" id="{F1922AF6-E4BF-A69D-5B47-DC14463AA3AD}"/>
              </a:ext>
            </a:extLst>
          </p:cNvPr>
          <p:cNvSpPr txBox="1"/>
          <p:nvPr/>
        </p:nvSpPr>
        <p:spPr>
          <a:xfrm>
            <a:off x="5330952" y="3072383"/>
            <a:ext cx="3030220" cy="585470"/>
          </a:xfrm>
          <a:prstGeom prst="rect">
            <a:avLst/>
          </a:prstGeom>
          <a:solidFill>
            <a:srgbClr val="FFFF00"/>
          </a:solidFill>
        </p:spPr>
        <p:txBody>
          <a:bodyPr vert="horz" wrap="square" lIns="0" tIns="39370" rIns="0" bIns="0" rtlCol="0">
            <a:spAutoFit/>
          </a:bodyPr>
          <a:lstStyle/>
          <a:p>
            <a:pPr marL="93345">
              <a:lnSpc>
                <a:spcPct val="100000"/>
              </a:lnSpc>
              <a:spcBef>
                <a:spcPts val="310"/>
              </a:spcBef>
            </a:pPr>
            <a:r>
              <a:rPr sz="3200" b="1" spc="-30" dirty="0">
                <a:solidFill>
                  <a:srgbClr val="FF0000"/>
                </a:solidFill>
                <a:latin typeface="ＭＳ Ｐゴシック"/>
                <a:cs typeface="ＭＳ Ｐゴシック"/>
              </a:rPr>
              <a:t>大幅な期間短縮</a:t>
            </a:r>
            <a:endParaRPr sz="3200">
              <a:latin typeface="ＭＳ Ｐゴシック"/>
              <a:cs typeface="ＭＳ Ｐゴシック"/>
            </a:endParaRPr>
          </a:p>
        </p:txBody>
      </p:sp>
      <p:sp>
        <p:nvSpPr>
          <p:cNvPr id="115" name="object 57">
            <a:extLst>
              <a:ext uri="{FF2B5EF4-FFF2-40B4-BE49-F238E27FC236}">
                <a16:creationId xmlns:a16="http://schemas.microsoft.com/office/drawing/2014/main" id="{D32D4902-CD6C-C25E-3364-E887E78CA573}"/>
              </a:ext>
            </a:extLst>
          </p:cNvPr>
          <p:cNvSpPr txBox="1"/>
          <p:nvPr/>
        </p:nvSpPr>
        <p:spPr>
          <a:xfrm>
            <a:off x="4493767" y="1065865"/>
            <a:ext cx="1024890" cy="696595"/>
          </a:xfrm>
          <a:prstGeom prst="rect">
            <a:avLst/>
          </a:prstGeom>
        </p:spPr>
        <p:txBody>
          <a:bodyPr vert="horz" wrap="square" lIns="0" tIns="153035" rIns="0" bIns="0" rtlCol="0">
            <a:spAutoFit/>
          </a:bodyPr>
          <a:lstStyle/>
          <a:p>
            <a:pPr marL="76835">
              <a:lnSpc>
                <a:spcPct val="100000"/>
              </a:lnSpc>
              <a:spcBef>
                <a:spcPts val="1205"/>
              </a:spcBef>
            </a:pPr>
            <a:r>
              <a:rPr sz="1600" spc="-20" dirty="0">
                <a:latin typeface="ＭＳ Ｐゴシック"/>
                <a:cs typeface="ＭＳ Ｐゴシック"/>
              </a:rPr>
              <a:t>第３相</a:t>
            </a:r>
            <a:endParaRPr sz="1600">
              <a:latin typeface="ＭＳ Ｐゴシック"/>
              <a:cs typeface="ＭＳ Ｐゴシック"/>
            </a:endParaRPr>
          </a:p>
          <a:p>
            <a:pPr marL="12700">
              <a:lnSpc>
                <a:spcPct val="100000"/>
              </a:lnSpc>
              <a:spcBef>
                <a:spcPts val="815"/>
              </a:spcBef>
            </a:pPr>
            <a:r>
              <a:rPr sz="1200" b="1" spc="-20" dirty="0">
                <a:solidFill>
                  <a:srgbClr val="FFFFFF"/>
                </a:solidFill>
                <a:latin typeface="ＭＳ Ｐゴシック"/>
                <a:cs typeface="ＭＳ Ｐゴシック"/>
              </a:rPr>
              <a:t>安全性・有効性</a:t>
            </a:r>
            <a:endParaRPr sz="1200">
              <a:latin typeface="ＭＳ Ｐゴシック"/>
              <a:cs typeface="ＭＳ Ｐゴシック"/>
            </a:endParaRPr>
          </a:p>
        </p:txBody>
      </p:sp>
      <p:sp>
        <p:nvSpPr>
          <p:cNvPr id="116" name="object 58">
            <a:extLst>
              <a:ext uri="{FF2B5EF4-FFF2-40B4-BE49-F238E27FC236}">
                <a16:creationId xmlns:a16="http://schemas.microsoft.com/office/drawing/2014/main" id="{421C369F-D630-E6A0-0DE6-411A3C839619}"/>
              </a:ext>
            </a:extLst>
          </p:cNvPr>
          <p:cNvSpPr txBox="1"/>
          <p:nvPr/>
        </p:nvSpPr>
        <p:spPr>
          <a:xfrm>
            <a:off x="1860295" y="3648278"/>
            <a:ext cx="1791335" cy="1597025"/>
          </a:xfrm>
          <a:prstGeom prst="rect">
            <a:avLst/>
          </a:prstGeom>
        </p:spPr>
        <p:txBody>
          <a:bodyPr vert="horz" wrap="square" lIns="0" tIns="13970" rIns="0" bIns="0" rtlCol="0">
            <a:spAutoFit/>
          </a:bodyPr>
          <a:lstStyle/>
          <a:p>
            <a:pPr marL="170815">
              <a:lnSpc>
                <a:spcPct val="100000"/>
              </a:lnSpc>
              <a:spcBef>
                <a:spcPts val="110"/>
              </a:spcBef>
            </a:pPr>
            <a:r>
              <a:rPr sz="1600" spc="-20" dirty="0">
                <a:latin typeface="ＭＳ Ｐゴシック"/>
                <a:cs typeface="ＭＳ Ｐゴシック"/>
              </a:rPr>
              <a:t>第１相</a:t>
            </a:r>
            <a:endParaRPr sz="1600">
              <a:latin typeface="ＭＳ Ｐゴシック"/>
              <a:cs typeface="ＭＳ Ｐゴシック"/>
            </a:endParaRPr>
          </a:p>
          <a:p>
            <a:pPr marL="12700">
              <a:lnSpc>
                <a:spcPts val="1320"/>
              </a:lnSpc>
              <a:spcBef>
                <a:spcPts val="919"/>
              </a:spcBef>
            </a:pPr>
            <a:r>
              <a:rPr sz="1200" b="1" spc="-20" dirty="0">
                <a:solidFill>
                  <a:srgbClr val="FFFFFF"/>
                </a:solidFill>
                <a:latin typeface="ＭＳ Ｐゴシック"/>
                <a:cs typeface="ＭＳ Ｐゴシック"/>
              </a:rPr>
              <a:t>安全性</a:t>
            </a:r>
            <a:endParaRPr sz="1200">
              <a:latin typeface="ＭＳ Ｐゴシック"/>
              <a:cs typeface="ＭＳ Ｐゴシック"/>
            </a:endParaRPr>
          </a:p>
          <a:p>
            <a:pPr marL="13335" algn="ctr">
              <a:lnSpc>
                <a:spcPts val="1800"/>
              </a:lnSpc>
            </a:pPr>
            <a:r>
              <a:rPr sz="1600" spc="-20" dirty="0">
                <a:latin typeface="ＭＳ Ｐゴシック"/>
                <a:cs typeface="ＭＳ Ｐゴシック"/>
              </a:rPr>
              <a:t>第２相</a:t>
            </a:r>
            <a:endParaRPr sz="1600">
              <a:latin typeface="ＭＳ Ｐゴシック"/>
              <a:cs typeface="ＭＳ Ｐゴシック"/>
            </a:endParaRPr>
          </a:p>
          <a:p>
            <a:pPr marL="403860">
              <a:lnSpc>
                <a:spcPts val="1390"/>
              </a:lnSpc>
              <a:spcBef>
                <a:spcPts val="919"/>
              </a:spcBef>
            </a:pPr>
            <a:r>
              <a:rPr sz="1200" b="1" spc="-20" dirty="0">
                <a:solidFill>
                  <a:srgbClr val="FFFFFF"/>
                </a:solidFill>
                <a:latin typeface="ＭＳ Ｐゴシック"/>
                <a:cs typeface="ＭＳ Ｐゴシック"/>
              </a:rPr>
              <a:t>有効性</a:t>
            </a:r>
            <a:endParaRPr sz="1200">
              <a:latin typeface="ＭＳ Ｐゴシック"/>
              <a:cs typeface="ＭＳ Ｐゴシック"/>
            </a:endParaRPr>
          </a:p>
          <a:p>
            <a:pPr marL="791210" algn="ctr">
              <a:lnSpc>
                <a:spcPts val="1870"/>
              </a:lnSpc>
            </a:pPr>
            <a:r>
              <a:rPr sz="1600" spc="-20" dirty="0">
                <a:latin typeface="ＭＳ Ｐゴシック"/>
                <a:cs typeface="ＭＳ Ｐゴシック"/>
              </a:rPr>
              <a:t>第３相</a:t>
            </a:r>
            <a:endParaRPr sz="1600">
              <a:latin typeface="ＭＳ Ｐゴシック"/>
              <a:cs typeface="ＭＳ Ｐゴシック"/>
            </a:endParaRPr>
          </a:p>
          <a:p>
            <a:pPr marL="765810" algn="ctr">
              <a:lnSpc>
                <a:spcPct val="100000"/>
              </a:lnSpc>
              <a:spcBef>
                <a:spcPts val="780"/>
              </a:spcBef>
            </a:pPr>
            <a:r>
              <a:rPr sz="1200" b="1" spc="-20" dirty="0">
                <a:solidFill>
                  <a:srgbClr val="FFFFFF"/>
                </a:solidFill>
                <a:latin typeface="ＭＳ Ｐゴシック"/>
                <a:cs typeface="ＭＳ Ｐゴシック"/>
              </a:rPr>
              <a:t>安全性・有効性</a:t>
            </a:r>
            <a:endParaRPr sz="1200">
              <a:latin typeface="ＭＳ Ｐゴシック"/>
              <a:cs typeface="ＭＳ Ｐゴシック"/>
            </a:endParaRPr>
          </a:p>
        </p:txBody>
      </p:sp>
      <p:sp>
        <p:nvSpPr>
          <p:cNvPr id="117" name="object 59">
            <a:extLst>
              <a:ext uri="{FF2B5EF4-FFF2-40B4-BE49-F238E27FC236}">
                <a16:creationId xmlns:a16="http://schemas.microsoft.com/office/drawing/2014/main" id="{4DD79334-6E57-0BD9-17C6-132C2F850C8C}"/>
              </a:ext>
            </a:extLst>
          </p:cNvPr>
          <p:cNvSpPr txBox="1"/>
          <p:nvPr/>
        </p:nvSpPr>
        <p:spPr>
          <a:xfrm>
            <a:off x="7430516" y="5160365"/>
            <a:ext cx="4666615" cy="1577340"/>
          </a:xfrm>
          <a:prstGeom prst="rect">
            <a:avLst/>
          </a:prstGeom>
        </p:spPr>
        <p:txBody>
          <a:bodyPr vert="horz" wrap="square" lIns="0" tIns="13970" rIns="0" bIns="0" rtlCol="0">
            <a:spAutoFit/>
          </a:bodyPr>
          <a:lstStyle/>
          <a:p>
            <a:pPr marR="321310" algn="ctr">
              <a:lnSpc>
                <a:spcPct val="100000"/>
              </a:lnSpc>
              <a:spcBef>
                <a:spcPts val="110"/>
              </a:spcBef>
            </a:pPr>
            <a:r>
              <a:rPr sz="4000" b="1" dirty="0">
                <a:solidFill>
                  <a:srgbClr val="FF0000"/>
                </a:solidFill>
                <a:latin typeface="Calibri"/>
                <a:cs typeface="Calibri"/>
              </a:rPr>
              <a:t>1</a:t>
            </a:r>
            <a:r>
              <a:rPr sz="4000" b="1" spc="-50" dirty="0">
                <a:solidFill>
                  <a:srgbClr val="FF0000"/>
                </a:solidFill>
                <a:latin typeface="ＭＳ Ｐゴシック"/>
                <a:cs typeface="ＭＳ Ｐゴシック"/>
              </a:rPr>
              <a:t>年以内に接種開始</a:t>
            </a:r>
            <a:endParaRPr sz="4000">
              <a:latin typeface="ＭＳ Ｐゴシック"/>
              <a:cs typeface="ＭＳ Ｐゴシック"/>
            </a:endParaRPr>
          </a:p>
          <a:p>
            <a:pPr marR="323850" algn="ctr">
              <a:lnSpc>
                <a:spcPct val="100000"/>
              </a:lnSpc>
            </a:pPr>
            <a:r>
              <a:rPr sz="4000" b="1" dirty="0">
                <a:solidFill>
                  <a:srgbClr val="FF0000"/>
                </a:solidFill>
                <a:latin typeface="ＭＳ Ｐゴシック"/>
                <a:cs typeface="ＭＳ Ｐゴシック"/>
              </a:rPr>
              <a:t>（</a:t>
            </a:r>
            <a:r>
              <a:rPr sz="4000" b="1" spc="-40" dirty="0">
                <a:solidFill>
                  <a:srgbClr val="FF0000"/>
                </a:solidFill>
                <a:latin typeface="ＭＳ Ｐゴシック"/>
                <a:cs typeface="ＭＳ Ｐゴシック"/>
              </a:rPr>
              <a:t>米、英、中、ロ</a:t>
            </a:r>
            <a:r>
              <a:rPr sz="4000" b="1" spc="-50" dirty="0">
                <a:solidFill>
                  <a:srgbClr val="FF0000"/>
                </a:solidFill>
                <a:latin typeface="ＭＳ Ｐゴシック"/>
                <a:cs typeface="ＭＳ Ｐゴシック"/>
              </a:rPr>
              <a:t>）</a:t>
            </a:r>
            <a:endParaRPr sz="4000">
              <a:latin typeface="ＭＳ Ｐゴシック"/>
              <a:cs typeface="ＭＳ Ｐゴシック"/>
            </a:endParaRPr>
          </a:p>
          <a:p>
            <a:pPr marL="1961514">
              <a:lnSpc>
                <a:spcPct val="100000"/>
              </a:lnSpc>
              <a:spcBef>
                <a:spcPts val="1285"/>
              </a:spcBef>
            </a:pPr>
            <a:r>
              <a:rPr sz="1100" dirty="0">
                <a:latin typeface="ＭＳ Ｐゴシック"/>
                <a:cs typeface="ＭＳ Ｐゴシック"/>
              </a:rPr>
              <a:t>日置仰、小檜山康司、石井健 実験医学</a:t>
            </a:r>
            <a:r>
              <a:rPr sz="1100" spc="-20" dirty="0">
                <a:latin typeface="Arial"/>
                <a:cs typeface="Arial"/>
              </a:rPr>
              <a:t>2021</a:t>
            </a:r>
            <a:endParaRPr sz="1100">
              <a:latin typeface="Arial"/>
              <a:cs typeface="Arial"/>
            </a:endParaRPr>
          </a:p>
        </p:txBody>
      </p:sp>
      <p:sp>
        <p:nvSpPr>
          <p:cNvPr id="118" name="object 60">
            <a:extLst>
              <a:ext uri="{FF2B5EF4-FFF2-40B4-BE49-F238E27FC236}">
                <a16:creationId xmlns:a16="http://schemas.microsoft.com/office/drawing/2014/main" id="{20CF57F2-5B1F-93E0-67BD-557425706836}"/>
              </a:ext>
            </a:extLst>
          </p:cNvPr>
          <p:cNvSpPr txBox="1"/>
          <p:nvPr/>
        </p:nvSpPr>
        <p:spPr>
          <a:xfrm>
            <a:off x="1901698" y="1072000"/>
            <a:ext cx="2264410" cy="685800"/>
          </a:xfrm>
          <a:prstGeom prst="rect">
            <a:avLst/>
          </a:prstGeom>
        </p:spPr>
        <p:txBody>
          <a:bodyPr vert="horz" wrap="square" lIns="0" tIns="146685" rIns="0" bIns="0" rtlCol="0">
            <a:spAutoFit/>
          </a:bodyPr>
          <a:lstStyle/>
          <a:p>
            <a:pPr marL="12700">
              <a:lnSpc>
                <a:spcPct val="100000"/>
              </a:lnSpc>
              <a:spcBef>
                <a:spcPts val="1155"/>
              </a:spcBef>
              <a:tabLst>
                <a:tab pos="804545" algn="l"/>
                <a:tab pos="1535430" algn="l"/>
              </a:tabLst>
            </a:pPr>
            <a:r>
              <a:rPr sz="1600" spc="-10" dirty="0">
                <a:latin typeface="ＭＳ Ｐゴシック"/>
                <a:cs typeface="ＭＳ Ｐゴシック"/>
              </a:rPr>
              <a:t>非臨</a:t>
            </a:r>
            <a:r>
              <a:rPr sz="1600" spc="-50" dirty="0">
                <a:latin typeface="ＭＳ Ｐゴシック"/>
                <a:cs typeface="ＭＳ Ｐゴシック"/>
              </a:rPr>
              <a:t>床</a:t>
            </a:r>
            <a:r>
              <a:rPr sz="1600" dirty="0">
                <a:latin typeface="ＭＳ Ｐゴシック"/>
                <a:cs typeface="ＭＳ Ｐゴシック"/>
              </a:rPr>
              <a:t>	第１</a:t>
            </a:r>
            <a:r>
              <a:rPr sz="1600" spc="-50" dirty="0">
                <a:latin typeface="ＭＳ Ｐゴシック"/>
                <a:cs typeface="ＭＳ Ｐゴシック"/>
              </a:rPr>
              <a:t>相</a:t>
            </a:r>
            <a:r>
              <a:rPr sz="1600" dirty="0">
                <a:latin typeface="ＭＳ Ｐゴシック"/>
                <a:cs typeface="ＭＳ Ｐゴシック"/>
              </a:rPr>
              <a:t>	第２</a:t>
            </a:r>
            <a:r>
              <a:rPr sz="1600" spc="-50" dirty="0">
                <a:latin typeface="ＭＳ Ｐゴシック"/>
                <a:cs typeface="ＭＳ Ｐゴシック"/>
              </a:rPr>
              <a:t>相</a:t>
            </a:r>
            <a:endParaRPr sz="1600" dirty="0">
              <a:latin typeface="ＭＳ Ｐゴシック"/>
              <a:cs typeface="ＭＳ Ｐゴシック"/>
            </a:endParaRPr>
          </a:p>
          <a:p>
            <a:pPr marL="981075">
              <a:lnSpc>
                <a:spcPct val="100000"/>
              </a:lnSpc>
              <a:spcBef>
                <a:spcPts val="785"/>
              </a:spcBef>
              <a:tabLst>
                <a:tab pos="1784350" algn="l"/>
              </a:tabLst>
            </a:pPr>
            <a:r>
              <a:rPr sz="1200" b="1" dirty="0">
                <a:solidFill>
                  <a:srgbClr val="FFFFFF"/>
                </a:solidFill>
                <a:latin typeface="ＭＳ Ｐゴシック"/>
                <a:cs typeface="ＭＳ Ｐゴシック"/>
              </a:rPr>
              <a:t>安全</a:t>
            </a:r>
            <a:r>
              <a:rPr sz="1200" b="1" spc="-50" dirty="0">
                <a:solidFill>
                  <a:srgbClr val="FFFFFF"/>
                </a:solidFill>
                <a:latin typeface="ＭＳ Ｐゴシック"/>
                <a:cs typeface="ＭＳ Ｐゴシック"/>
              </a:rPr>
              <a:t>性</a:t>
            </a:r>
            <a:r>
              <a:rPr sz="1200" b="1" dirty="0">
                <a:solidFill>
                  <a:srgbClr val="FFFFFF"/>
                </a:solidFill>
                <a:latin typeface="ＭＳ Ｐゴシック"/>
                <a:cs typeface="ＭＳ Ｐゴシック"/>
              </a:rPr>
              <a:t>	有効</a:t>
            </a:r>
            <a:r>
              <a:rPr sz="1200" b="1" spc="-50" dirty="0">
                <a:solidFill>
                  <a:srgbClr val="FFFFFF"/>
                </a:solidFill>
                <a:latin typeface="ＭＳ Ｐゴシック"/>
                <a:cs typeface="ＭＳ Ｐゴシック"/>
              </a:rPr>
              <a:t>性</a:t>
            </a:r>
            <a:endParaRPr sz="1200" dirty="0">
              <a:latin typeface="ＭＳ Ｐゴシック"/>
              <a:cs typeface="ＭＳ Ｐゴシック"/>
            </a:endParaRPr>
          </a:p>
        </p:txBody>
      </p:sp>
      <p:sp>
        <p:nvSpPr>
          <p:cNvPr id="119" name="テキスト ボックス 118">
            <a:extLst>
              <a:ext uri="{FF2B5EF4-FFF2-40B4-BE49-F238E27FC236}">
                <a16:creationId xmlns:a16="http://schemas.microsoft.com/office/drawing/2014/main" id="{BB4F62C9-7B51-46A1-9079-C95EDACCBC78}"/>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3222160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3250BC-2CEF-87D0-F541-187AD47BD603}"/>
              </a:ext>
            </a:extLst>
          </p:cNvPr>
          <p:cNvPicPr/>
          <p:nvPr/>
        </p:nvPicPr>
        <p:blipFill>
          <a:blip r:embed="rId2" cstate="print"/>
          <a:stretch>
            <a:fillRect/>
          </a:stretch>
        </p:blipFill>
        <p:spPr>
          <a:xfrm>
            <a:off x="478536" y="151785"/>
            <a:ext cx="8013192" cy="6706211"/>
          </a:xfrm>
          <a:prstGeom prst="rect">
            <a:avLst/>
          </a:prstGeom>
        </p:spPr>
      </p:pic>
      <p:sp>
        <p:nvSpPr>
          <p:cNvPr id="3" name="object 3">
            <a:extLst>
              <a:ext uri="{FF2B5EF4-FFF2-40B4-BE49-F238E27FC236}">
                <a16:creationId xmlns:a16="http://schemas.microsoft.com/office/drawing/2014/main" id="{57581BA0-31B3-C5F6-0C6C-CFFC3EA7055B}"/>
              </a:ext>
            </a:extLst>
          </p:cNvPr>
          <p:cNvSpPr txBox="1">
            <a:spLocks noGrp="1"/>
          </p:cNvSpPr>
          <p:nvPr>
            <p:ph type="title"/>
          </p:nvPr>
        </p:nvSpPr>
        <p:spPr>
          <a:xfrm>
            <a:off x="9581388" y="986027"/>
            <a:ext cx="1694814" cy="707390"/>
          </a:xfrm>
          <a:prstGeom prst="rect">
            <a:avLst/>
          </a:prstGeom>
          <a:ln w="57150">
            <a:solidFill>
              <a:srgbClr val="FF0000"/>
            </a:solidFill>
          </a:ln>
        </p:spPr>
        <p:txBody>
          <a:bodyPr vert="horz" wrap="square" lIns="0" tIns="40005" rIns="0" bIns="0" rtlCol="0">
            <a:spAutoFit/>
          </a:bodyPr>
          <a:lstStyle/>
          <a:p>
            <a:pPr marL="96520" marR="91440" indent="127635">
              <a:lnSpc>
                <a:spcPct val="100000"/>
              </a:lnSpc>
              <a:spcBef>
                <a:spcPts val="315"/>
              </a:spcBef>
            </a:pPr>
            <a:r>
              <a:rPr sz="2000" b="1" spc="-20" dirty="0">
                <a:solidFill>
                  <a:srgbClr val="000000"/>
                </a:solidFill>
                <a:latin typeface="ＭＳ Ｐゴシック"/>
                <a:cs typeface="ＭＳ Ｐゴシック"/>
              </a:rPr>
              <a:t>どれが一番安全ですか？</a:t>
            </a:r>
            <a:endParaRPr sz="2000">
              <a:latin typeface="ＭＳ Ｐゴシック"/>
              <a:cs typeface="ＭＳ Ｐゴシック"/>
            </a:endParaRPr>
          </a:p>
        </p:txBody>
      </p:sp>
      <p:sp>
        <p:nvSpPr>
          <p:cNvPr id="4" name="object 4">
            <a:extLst>
              <a:ext uri="{FF2B5EF4-FFF2-40B4-BE49-F238E27FC236}">
                <a16:creationId xmlns:a16="http://schemas.microsoft.com/office/drawing/2014/main" id="{8BE723DA-1F58-F376-FFA0-51635133D046}"/>
              </a:ext>
            </a:extLst>
          </p:cNvPr>
          <p:cNvSpPr txBox="1"/>
          <p:nvPr/>
        </p:nvSpPr>
        <p:spPr>
          <a:xfrm>
            <a:off x="9349740" y="2104644"/>
            <a:ext cx="2234565" cy="1015365"/>
          </a:xfrm>
          <a:prstGeom prst="rect">
            <a:avLst/>
          </a:prstGeom>
          <a:ln w="57150">
            <a:solidFill>
              <a:srgbClr val="FF0000"/>
            </a:solidFill>
          </a:ln>
        </p:spPr>
        <p:txBody>
          <a:bodyPr vert="horz" wrap="square" lIns="0" tIns="39370" rIns="0" bIns="0" rtlCol="0">
            <a:spAutoFit/>
          </a:bodyPr>
          <a:lstStyle/>
          <a:p>
            <a:pPr algn="ctr">
              <a:lnSpc>
                <a:spcPct val="100000"/>
              </a:lnSpc>
              <a:spcBef>
                <a:spcPts val="310"/>
              </a:spcBef>
            </a:pPr>
            <a:r>
              <a:rPr sz="2000" b="1" spc="-20" dirty="0">
                <a:latin typeface="ＭＳ Ｐゴシック"/>
                <a:cs typeface="ＭＳ Ｐゴシック"/>
              </a:rPr>
              <a:t>それぞれの</a:t>
            </a:r>
            <a:endParaRPr sz="2000">
              <a:latin typeface="ＭＳ Ｐゴシック"/>
              <a:cs typeface="ＭＳ Ｐゴシック"/>
            </a:endParaRPr>
          </a:p>
          <a:p>
            <a:pPr algn="ctr">
              <a:lnSpc>
                <a:spcPct val="100000"/>
              </a:lnSpc>
              <a:spcBef>
                <a:spcPts val="5"/>
              </a:spcBef>
            </a:pPr>
            <a:r>
              <a:rPr sz="2000" b="1" spc="-20" dirty="0">
                <a:latin typeface="ＭＳ Ｐゴシック"/>
                <a:cs typeface="ＭＳ Ｐゴシック"/>
              </a:rPr>
              <a:t>利点欠点は？</a:t>
            </a:r>
            <a:endParaRPr sz="2000">
              <a:latin typeface="ＭＳ Ｐゴシック"/>
              <a:cs typeface="ＭＳ Ｐゴシック"/>
            </a:endParaRPr>
          </a:p>
          <a:p>
            <a:pPr algn="ctr">
              <a:lnSpc>
                <a:spcPct val="100000"/>
              </a:lnSpc>
            </a:pPr>
            <a:r>
              <a:rPr sz="2000" b="1" spc="-20" dirty="0">
                <a:latin typeface="ＭＳ Ｐゴシック"/>
                <a:cs typeface="ＭＳ Ｐゴシック"/>
              </a:rPr>
              <a:t>副作用の違いは？</a:t>
            </a:r>
            <a:endParaRPr sz="2000">
              <a:latin typeface="ＭＳ Ｐゴシック"/>
              <a:cs typeface="ＭＳ Ｐゴシック"/>
            </a:endParaRPr>
          </a:p>
        </p:txBody>
      </p:sp>
      <p:sp>
        <p:nvSpPr>
          <p:cNvPr id="5" name="object 5">
            <a:extLst>
              <a:ext uri="{FF2B5EF4-FFF2-40B4-BE49-F238E27FC236}">
                <a16:creationId xmlns:a16="http://schemas.microsoft.com/office/drawing/2014/main" id="{611DBAD3-DAB1-81CC-C701-7C5F522DD788}"/>
              </a:ext>
            </a:extLst>
          </p:cNvPr>
          <p:cNvSpPr txBox="1"/>
          <p:nvPr/>
        </p:nvSpPr>
        <p:spPr>
          <a:xfrm>
            <a:off x="9090659" y="3528059"/>
            <a:ext cx="2776855" cy="710565"/>
          </a:xfrm>
          <a:prstGeom prst="rect">
            <a:avLst/>
          </a:prstGeom>
          <a:ln w="57150">
            <a:solidFill>
              <a:srgbClr val="FF0000"/>
            </a:solidFill>
          </a:ln>
        </p:spPr>
        <p:txBody>
          <a:bodyPr vert="horz" wrap="square" lIns="0" tIns="42545" rIns="0" bIns="0" rtlCol="0">
            <a:spAutoFit/>
          </a:bodyPr>
          <a:lstStyle/>
          <a:p>
            <a:pPr marL="635" algn="ctr">
              <a:lnSpc>
                <a:spcPct val="100000"/>
              </a:lnSpc>
              <a:spcBef>
                <a:spcPts val="335"/>
              </a:spcBef>
            </a:pPr>
            <a:r>
              <a:rPr sz="2000" b="1" spc="-20" dirty="0">
                <a:latin typeface="ＭＳ Ｐゴシック"/>
                <a:cs typeface="ＭＳ Ｐゴシック"/>
              </a:rPr>
              <a:t>それぞれの</a:t>
            </a:r>
            <a:endParaRPr sz="2000">
              <a:latin typeface="ＭＳ Ｐゴシック"/>
              <a:cs typeface="ＭＳ Ｐゴシック"/>
            </a:endParaRPr>
          </a:p>
          <a:p>
            <a:pPr algn="ctr">
              <a:lnSpc>
                <a:spcPct val="100000"/>
              </a:lnSpc>
            </a:pPr>
            <a:r>
              <a:rPr sz="2000" b="1" spc="-25" dirty="0">
                <a:latin typeface="ＭＳ Ｐゴシック"/>
                <a:cs typeface="ＭＳ Ｐゴシック"/>
              </a:rPr>
              <a:t>コストベネフィット比は？</a:t>
            </a:r>
            <a:endParaRPr sz="2000">
              <a:latin typeface="ＭＳ Ｐゴシック"/>
              <a:cs typeface="ＭＳ Ｐゴシック"/>
            </a:endParaRPr>
          </a:p>
        </p:txBody>
      </p:sp>
      <p:sp>
        <p:nvSpPr>
          <p:cNvPr id="6" name="object 6">
            <a:extLst>
              <a:ext uri="{FF2B5EF4-FFF2-40B4-BE49-F238E27FC236}">
                <a16:creationId xmlns:a16="http://schemas.microsoft.com/office/drawing/2014/main" id="{AF196306-C164-AD70-FAA2-E59E8C6849A2}"/>
              </a:ext>
            </a:extLst>
          </p:cNvPr>
          <p:cNvSpPr txBox="1"/>
          <p:nvPr/>
        </p:nvSpPr>
        <p:spPr>
          <a:xfrm>
            <a:off x="9471659" y="4646676"/>
            <a:ext cx="1990725" cy="1633855"/>
          </a:xfrm>
          <a:prstGeom prst="rect">
            <a:avLst/>
          </a:prstGeom>
          <a:ln w="57150">
            <a:solidFill>
              <a:srgbClr val="FF0000"/>
            </a:solidFill>
          </a:ln>
        </p:spPr>
        <p:txBody>
          <a:bodyPr vert="horz" wrap="square" lIns="0" tIns="43815" rIns="0" bIns="0" rtlCol="0">
            <a:spAutoFit/>
          </a:bodyPr>
          <a:lstStyle/>
          <a:p>
            <a:pPr marL="98425" marR="92710" algn="ctr">
              <a:lnSpc>
                <a:spcPct val="100000"/>
              </a:lnSpc>
              <a:spcBef>
                <a:spcPts val="345"/>
              </a:spcBef>
            </a:pPr>
            <a:r>
              <a:rPr sz="2000" b="1" spc="-20" dirty="0">
                <a:latin typeface="ＭＳ Ｐゴシック"/>
                <a:cs typeface="ＭＳ Ｐゴシック"/>
              </a:rPr>
              <a:t>接種優先度は？国産？輸入？</a:t>
            </a:r>
            <a:r>
              <a:rPr sz="2000" b="1" spc="-50" dirty="0">
                <a:latin typeface="ＭＳ Ｐゴシック"/>
                <a:cs typeface="ＭＳ Ｐゴシック"/>
              </a:rPr>
              <a:t> </a:t>
            </a:r>
            <a:r>
              <a:rPr sz="2000" b="1" spc="-20" dirty="0">
                <a:latin typeface="ＭＳ Ｐゴシック"/>
                <a:cs typeface="ＭＳ Ｐゴシック"/>
              </a:rPr>
              <a:t>個人輸入？</a:t>
            </a:r>
            <a:endParaRPr sz="2000">
              <a:latin typeface="ＭＳ Ｐゴシック"/>
              <a:cs typeface="ＭＳ Ｐゴシック"/>
            </a:endParaRPr>
          </a:p>
          <a:p>
            <a:pPr marL="481965" marR="475615" algn="ctr">
              <a:lnSpc>
                <a:spcPct val="100000"/>
              </a:lnSpc>
              <a:spcBef>
                <a:spcPts val="5"/>
              </a:spcBef>
            </a:pPr>
            <a:r>
              <a:rPr sz="2000" b="1" spc="-20" dirty="0">
                <a:latin typeface="ＭＳ Ｐゴシック"/>
                <a:cs typeface="ＭＳ Ｐゴシック"/>
              </a:rPr>
              <a:t>流通は？保存は？</a:t>
            </a:r>
            <a:endParaRPr sz="2000">
              <a:latin typeface="ＭＳ Ｐゴシック"/>
              <a:cs typeface="ＭＳ Ｐゴシック"/>
            </a:endParaRPr>
          </a:p>
        </p:txBody>
      </p:sp>
      <p:sp>
        <p:nvSpPr>
          <p:cNvPr id="7" name="テキスト ボックス 6">
            <a:extLst>
              <a:ext uri="{FF2B5EF4-FFF2-40B4-BE49-F238E27FC236}">
                <a16:creationId xmlns:a16="http://schemas.microsoft.com/office/drawing/2014/main" id="{9F4BFA52-9623-4C4F-AF75-000F45CFB6FE}"/>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2860963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450AAD6-B636-2FA4-42F8-BBB6917E0145}"/>
              </a:ext>
            </a:extLst>
          </p:cNvPr>
          <p:cNvSpPr txBox="1">
            <a:spLocks noGrp="1"/>
          </p:cNvSpPr>
          <p:nvPr>
            <p:ph type="title"/>
          </p:nvPr>
        </p:nvSpPr>
        <p:spPr>
          <a:xfrm>
            <a:off x="2851785" y="352089"/>
            <a:ext cx="9236583" cy="689291"/>
          </a:xfrm>
          <a:prstGeom prst="rect">
            <a:avLst/>
          </a:prstGeom>
        </p:spPr>
        <p:txBody>
          <a:bodyPr vert="horz" wrap="square" lIns="0" tIns="12065" rIns="0" bIns="0" rtlCol="0">
            <a:spAutoFit/>
          </a:bodyPr>
          <a:lstStyle/>
          <a:p>
            <a:pPr marL="12700">
              <a:lnSpc>
                <a:spcPct val="100000"/>
              </a:lnSpc>
              <a:spcBef>
                <a:spcPts val="95"/>
              </a:spcBef>
            </a:pPr>
            <a:r>
              <a:rPr b="1" spc="-50" dirty="0">
                <a:solidFill>
                  <a:srgbClr val="FF0000"/>
                </a:solidFill>
                <a:latin typeface="游ゴシック"/>
                <a:cs typeface="游ゴシック"/>
              </a:rPr>
              <a:t>ワクチンの値段格差は広がっている</a:t>
            </a:r>
          </a:p>
        </p:txBody>
      </p:sp>
      <p:sp>
        <p:nvSpPr>
          <p:cNvPr id="3" name="object 3">
            <a:extLst>
              <a:ext uri="{FF2B5EF4-FFF2-40B4-BE49-F238E27FC236}">
                <a16:creationId xmlns:a16="http://schemas.microsoft.com/office/drawing/2014/main" id="{B3D1B14D-76DF-620E-0150-D5D31E1691DC}"/>
              </a:ext>
            </a:extLst>
          </p:cNvPr>
          <p:cNvSpPr/>
          <p:nvPr/>
        </p:nvSpPr>
        <p:spPr>
          <a:xfrm>
            <a:off x="2036191" y="1590039"/>
            <a:ext cx="8229600" cy="15240"/>
          </a:xfrm>
          <a:custGeom>
            <a:avLst/>
            <a:gdLst/>
            <a:ahLst/>
            <a:cxnLst/>
            <a:rect l="l" t="t" r="r" b="b"/>
            <a:pathLst>
              <a:path w="8229600" h="15240">
                <a:moveTo>
                  <a:pt x="8229600" y="0"/>
                </a:moveTo>
                <a:lnTo>
                  <a:pt x="0" y="0"/>
                </a:lnTo>
                <a:lnTo>
                  <a:pt x="0" y="15239"/>
                </a:lnTo>
                <a:lnTo>
                  <a:pt x="8229600" y="15239"/>
                </a:lnTo>
                <a:lnTo>
                  <a:pt x="8229600" y="0"/>
                </a:lnTo>
                <a:close/>
              </a:path>
            </a:pathLst>
          </a:custGeom>
          <a:solidFill>
            <a:srgbClr val="000000"/>
          </a:solidFill>
        </p:spPr>
        <p:txBody>
          <a:bodyPr wrap="square" lIns="0" tIns="0" rIns="0" bIns="0" rtlCol="0"/>
          <a:lstStyle/>
          <a:p>
            <a:endParaRPr/>
          </a:p>
        </p:txBody>
      </p:sp>
      <p:sp>
        <p:nvSpPr>
          <p:cNvPr id="4" name="object 4">
            <a:extLst>
              <a:ext uri="{FF2B5EF4-FFF2-40B4-BE49-F238E27FC236}">
                <a16:creationId xmlns:a16="http://schemas.microsoft.com/office/drawing/2014/main" id="{32E8DA75-E75E-FE4F-DCD5-D50BD5B89DB3}"/>
              </a:ext>
            </a:extLst>
          </p:cNvPr>
          <p:cNvSpPr txBox="1"/>
          <p:nvPr/>
        </p:nvSpPr>
        <p:spPr>
          <a:xfrm>
            <a:off x="2023998" y="1242821"/>
            <a:ext cx="8258809" cy="391160"/>
          </a:xfrm>
          <a:prstGeom prst="rect">
            <a:avLst/>
          </a:prstGeom>
        </p:spPr>
        <p:txBody>
          <a:bodyPr vert="horz" wrap="square" lIns="0" tIns="12700" rIns="0" bIns="0" rtlCol="0">
            <a:spAutoFit/>
          </a:bodyPr>
          <a:lstStyle/>
          <a:p>
            <a:pPr marL="12700">
              <a:lnSpc>
                <a:spcPct val="100000"/>
              </a:lnSpc>
              <a:spcBef>
                <a:spcPts val="100"/>
              </a:spcBef>
              <a:tabLst>
                <a:tab pos="6414770" algn="l"/>
              </a:tabLst>
            </a:pPr>
            <a:r>
              <a:rPr sz="2400" dirty="0">
                <a:latin typeface="游ゴシック"/>
                <a:cs typeface="游ゴシック"/>
              </a:rPr>
              <a:t>ワクチン</a:t>
            </a:r>
            <a:r>
              <a:rPr sz="2400" spc="-50" dirty="0">
                <a:latin typeface="游ゴシック"/>
                <a:cs typeface="游ゴシック"/>
              </a:rPr>
              <a:t>名</a:t>
            </a:r>
            <a:r>
              <a:rPr sz="2400" dirty="0">
                <a:latin typeface="游ゴシック"/>
                <a:cs typeface="游ゴシック"/>
              </a:rPr>
              <a:t>	一人分単位</a:t>
            </a:r>
            <a:r>
              <a:rPr sz="2400" spc="-50" dirty="0">
                <a:latin typeface="游ゴシック"/>
                <a:cs typeface="游ゴシック"/>
              </a:rPr>
              <a:t>＊</a:t>
            </a:r>
            <a:endParaRPr sz="2400">
              <a:latin typeface="游ゴシック"/>
              <a:cs typeface="游ゴシック"/>
            </a:endParaRPr>
          </a:p>
        </p:txBody>
      </p:sp>
      <p:sp>
        <p:nvSpPr>
          <p:cNvPr id="5" name="object 5">
            <a:extLst>
              <a:ext uri="{FF2B5EF4-FFF2-40B4-BE49-F238E27FC236}">
                <a16:creationId xmlns:a16="http://schemas.microsoft.com/office/drawing/2014/main" id="{B130A607-A030-47A3-0A2C-49792A59FB1B}"/>
              </a:ext>
            </a:extLst>
          </p:cNvPr>
          <p:cNvSpPr txBox="1"/>
          <p:nvPr/>
        </p:nvSpPr>
        <p:spPr>
          <a:xfrm>
            <a:off x="8426322" y="1608389"/>
            <a:ext cx="977265" cy="1343025"/>
          </a:xfrm>
          <a:prstGeom prst="rect">
            <a:avLst/>
          </a:prstGeom>
        </p:spPr>
        <p:txBody>
          <a:bodyPr vert="horz" wrap="square" lIns="0" tIns="12065" rIns="0" bIns="0" rtlCol="0">
            <a:spAutoFit/>
          </a:bodyPr>
          <a:lstStyle/>
          <a:p>
            <a:pPr marL="12700" marR="5080">
              <a:lnSpc>
                <a:spcPct val="120100"/>
              </a:lnSpc>
              <a:spcBef>
                <a:spcPts val="95"/>
              </a:spcBef>
            </a:pPr>
            <a:r>
              <a:rPr sz="2400" spc="-10" dirty="0">
                <a:latin typeface="游ゴシック"/>
                <a:cs typeface="游ゴシック"/>
              </a:rPr>
              <a:t>約</a:t>
            </a:r>
            <a:r>
              <a:rPr sz="2400" dirty="0">
                <a:latin typeface="Arial"/>
                <a:cs typeface="Arial"/>
              </a:rPr>
              <a:t>20</a:t>
            </a:r>
            <a:r>
              <a:rPr sz="2400" spc="-50" dirty="0">
                <a:latin typeface="游ゴシック"/>
                <a:cs typeface="游ゴシック"/>
              </a:rPr>
              <a:t>円</a:t>
            </a:r>
            <a:r>
              <a:rPr sz="2400" spc="-10" dirty="0">
                <a:latin typeface="游ゴシック"/>
                <a:cs typeface="游ゴシック"/>
              </a:rPr>
              <a:t>約</a:t>
            </a:r>
            <a:r>
              <a:rPr sz="2400" dirty="0">
                <a:latin typeface="Arial"/>
                <a:cs typeface="Arial"/>
              </a:rPr>
              <a:t>7</a:t>
            </a:r>
            <a:r>
              <a:rPr sz="2400" spc="-50" dirty="0">
                <a:latin typeface="游ゴシック"/>
                <a:cs typeface="游ゴシック"/>
              </a:rPr>
              <a:t>円</a:t>
            </a:r>
            <a:r>
              <a:rPr sz="2400" dirty="0">
                <a:latin typeface="游ゴシック"/>
                <a:cs typeface="游ゴシック"/>
              </a:rPr>
              <a:t>約</a:t>
            </a:r>
            <a:r>
              <a:rPr sz="2400" spc="-10" dirty="0">
                <a:latin typeface="Arial"/>
                <a:cs typeface="Arial"/>
              </a:rPr>
              <a:t>95</a:t>
            </a:r>
            <a:r>
              <a:rPr sz="2400" spc="-50" dirty="0">
                <a:latin typeface="游ゴシック"/>
                <a:cs typeface="游ゴシック"/>
              </a:rPr>
              <a:t>円</a:t>
            </a:r>
            <a:endParaRPr sz="2400">
              <a:latin typeface="游ゴシック"/>
              <a:cs typeface="游ゴシック"/>
            </a:endParaRPr>
          </a:p>
        </p:txBody>
      </p:sp>
      <p:sp>
        <p:nvSpPr>
          <p:cNvPr id="6" name="object 6">
            <a:extLst>
              <a:ext uri="{FF2B5EF4-FFF2-40B4-BE49-F238E27FC236}">
                <a16:creationId xmlns:a16="http://schemas.microsoft.com/office/drawing/2014/main" id="{F84B4C86-CA5F-09BF-3A64-5279E125F002}"/>
              </a:ext>
            </a:extLst>
          </p:cNvPr>
          <p:cNvSpPr txBox="1"/>
          <p:nvPr/>
        </p:nvSpPr>
        <p:spPr>
          <a:xfrm>
            <a:off x="2023998" y="1608389"/>
            <a:ext cx="5214620" cy="1781810"/>
          </a:xfrm>
          <a:prstGeom prst="rect">
            <a:avLst/>
          </a:prstGeom>
        </p:spPr>
        <p:txBody>
          <a:bodyPr vert="horz" wrap="square" lIns="0" tIns="85725" rIns="0" bIns="0" rtlCol="0">
            <a:spAutoFit/>
          </a:bodyPr>
          <a:lstStyle/>
          <a:p>
            <a:pPr marL="12700">
              <a:lnSpc>
                <a:spcPct val="100000"/>
              </a:lnSpc>
              <a:spcBef>
                <a:spcPts val="675"/>
              </a:spcBef>
            </a:pPr>
            <a:r>
              <a:rPr sz="2400" spc="-10" dirty="0">
                <a:latin typeface="游ゴシック"/>
                <a:cs typeface="游ゴシック"/>
              </a:rPr>
              <a:t>ポリオ（小児マヒ</a:t>
            </a:r>
            <a:r>
              <a:rPr sz="2400" spc="-50" dirty="0">
                <a:latin typeface="游ゴシック"/>
                <a:cs typeface="游ゴシック"/>
              </a:rPr>
              <a:t>）</a:t>
            </a:r>
            <a:endParaRPr sz="2400">
              <a:latin typeface="游ゴシック"/>
              <a:cs typeface="游ゴシック"/>
            </a:endParaRPr>
          </a:p>
          <a:p>
            <a:pPr marL="12700">
              <a:lnSpc>
                <a:spcPct val="100000"/>
              </a:lnSpc>
              <a:spcBef>
                <a:spcPts val="580"/>
              </a:spcBef>
            </a:pPr>
            <a:r>
              <a:rPr sz="2400" dirty="0">
                <a:latin typeface="Arial"/>
                <a:cs typeface="Arial"/>
              </a:rPr>
              <a:t>BCG</a:t>
            </a:r>
            <a:r>
              <a:rPr sz="2400" dirty="0">
                <a:latin typeface="游ゴシック"/>
                <a:cs typeface="游ゴシック"/>
              </a:rPr>
              <a:t>（結核</a:t>
            </a:r>
            <a:r>
              <a:rPr sz="2400" spc="-50" dirty="0">
                <a:latin typeface="游ゴシック"/>
                <a:cs typeface="游ゴシック"/>
              </a:rPr>
              <a:t>）</a:t>
            </a:r>
            <a:endParaRPr sz="2400">
              <a:latin typeface="游ゴシック"/>
              <a:cs typeface="游ゴシック"/>
            </a:endParaRPr>
          </a:p>
          <a:p>
            <a:pPr marL="12700">
              <a:lnSpc>
                <a:spcPct val="100000"/>
              </a:lnSpc>
              <a:spcBef>
                <a:spcPts val="575"/>
              </a:spcBef>
            </a:pPr>
            <a:r>
              <a:rPr sz="2400" spc="-20" dirty="0">
                <a:latin typeface="游ゴシック"/>
                <a:cs typeface="游ゴシック"/>
              </a:rPr>
              <a:t>はしか</a:t>
            </a:r>
            <a:endParaRPr sz="2400">
              <a:latin typeface="游ゴシック"/>
              <a:cs typeface="游ゴシック"/>
            </a:endParaRPr>
          </a:p>
          <a:p>
            <a:pPr marL="12700">
              <a:lnSpc>
                <a:spcPct val="100000"/>
              </a:lnSpc>
              <a:spcBef>
                <a:spcPts val="580"/>
              </a:spcBef>
            </a:pPr>
            <a:r>
              <a:rPr sz="2400" dirty="0">
                <a:latin typeface="Arial"/>
                <a:cs typeface="Arial"/>
              </a:rPr>
              <a:t>DPT</a:t>
            </a:r>
            <a:r>
              <a:rPr sz="2400" dirty="0">
                <a:latin typeface="游ゴシック"/>
                <a:cs typeface="游ゴシック"/>
              </a:rPr>
              <a:t>（ジフテリア、百日咳、破傷風</a:t>
            </a:r>
            <a:r>
              <a:rPr sz="2400" spc="-50" dirty="0">
                <a:latin typeface="游ゴシック"/>
                <a:cs typeface="游ゴシック"/>
              </a:rPr>
              <a:t>）</a:t>
            </a:r>
            <a:endParaRPr sz="2400">
              <a:latin typeface="游ゴシック"/>
              <a:cs typeface="游ゴシック"/>
            </a:endParaRPr>
          </a:p>
        </p:txBody>
      </p:sp>
      <p:sp>
        <p:nvSpPr>
          <p:cNvPr id="7" name="object 7">
            <a:extLst>
              <a:ext uri="{FF2B5EF4-FFF2-40B4-BE49-F238E27FC236}">
                <a16:creationId xmlns:a16="http://schemas.microsoft.com/office/drawing/2014/main" id="{D38EBCA1-5E85-8E3F-ADD8-39CE6FB2A379}"/>
              </a:ext>
            </a:extLst>
          </p:cNvPr>
          <p:cNvSpPr txBox="1"/>
          <p:nvPr/>
        </p:nvSpPr>
        <p:spPr>
          <a:xfrm>
            <a:off x="8426322" y="2998673"/>
            <a:ext cx="80645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游ゴシック"/>
                <a:cs typeface="游ゴシック"/>
              </a:rPr>
              <a:t>約</a:t>
            </a:r>
            <a:r>
              <a:rPr sz="2400" dirty="0">
                <a:latin typeface="Arial"/>
                <a:cs typeface="Arial"/>
              </a:rPr>
              <a:t>9</a:t>
            </a:r>
            <a:r>
              <a:rPr sz="2400" spc="-50" dirty="0">
                <a:latin typeface="游ゴシック"/>
                <a:cs typeface="游ゴシック"/>
              </a:rPr>
              <a:t>円</a:t>
            </a:r>
            <a:endParaRPr sz="2400">
              <a:latin typeface="游ゴシック"/>
              <a:cs typeface="游ゴシック"/>
            </a:endParaRPr>
          </a:p>
        </p:txBody>
      </p:sp>
      <p:sp>
        <p:nvSpPr>
          <p:cNvPr id="8" name="object 8">
            <a:extLst>
              <a:ext uri="{FF2B5EF4-FFF2-40B4-BE49-F238E27FC236}">
                <a16:creationId xmlns:a16="http://schemas.microsoft.com/office/drawing/2014/main" id="{397E9D35-B758-DF6B-2912-7DA43105EFB3}"/>
              </a:ext>
            </a:extLst>
          </p:cNvPr>
          <p:cNvSpPr txBox="1"/>
          <p:nvPr/>
        </p:nvSpPr>
        <p:spPr>
          <a:xfrm>
            <a:off x="2023998" y="3804662"/>
            <a:ext cx="4902200" cy="1781810"/>
          </a:xfrm>
          <a:prstGeom prst="rect">
            <a:avLst/>
          </a:prstGeom>
        </p:spPr>
        <p:txBody>
          <a:bodyPr vert="horz" wrap="square" lIns="0" tIns="12065" rIns="0" bIns="0" rtlCol="0">
            <a:spAutoFit/>
          </a:bodyPr>
          <a:lstStyle/>
          <a:p>
            <a:pPr marL="12700" marR="5080">
              <a:lnSpc>
                <a:spcPct val="120000"/>
              </a:lnSpc>
              <a:spcBef>
                <a:spcPts val="95"/>
              </a:spcBef>
            </a:pPr>
            <a:r>
              <a:rPr sz="2400" dirty="0">
                <a:latin typeface="游ゴシック"/>
                <a:cs typeface="游ゴシック"/>
              </a:rPr>
              <a:t>インフルエンザワクチン（季節性</a:t>
            </a:r>
            <a:r>
              <a:rPr sz="2400" spc="-50" dirty="0">
                <a:latin typeface="游ゴシック"/>
                <a:cs typeface="游ゴシック"/>
              </a:rPr>
              <a:t>）</a:t>
            </a:r>
            <a:r>
              <a:rPr sz="2400" spc="-20" dirty="0">
                <a:latin typeface="游ゴシック"/>
                <a:cs typeface="游ゴシック"/>
              </a:rPr>
              <a:t>肺炎球菌ワクチン</a:t>
            </a:r>
            <a:endParaRPr sz="2400">
              <a:latin typeface="游ゴシック"/>
              <a:cs typeface="游ゴシック"/>
            </a:endParaRPr>
          </a:p>
          <a:p>
            <a:pPr marL="12700">
              <a:lnSpc>
                <a:spcPct val="100000"/>
              </a:lnSpc>
              <a:spcBef>
                <a:spcPts val="580"/>
              </a:spcBef>
            </a:pPr>
            <a:r>
              <a:rPr sz="2400" spc="-20" dirty="0">
                <a:latin typeface="游ゴシック"/>
                <a:cs typeface="游ゴシック"/>
              </a:rPr>
              <a:t>ヒブワクチン</a:t>
            </a:r>
            <a:endParaRPr sz="2400">
              <a:latin typeface="游ゴシック"/>
              <a:cs typeface="游ゴシック"/>
            </a:endParaRPr>
          </a:p>
          <a:p>
            <a:pPr marL="12700">
              <a:lnSpc>
                <a:spcPct val="100000"/>
              </a:lnSpc>
              <a:spcBef>
                <a:spcPts val="580"/>
              </a:spcBef>
            </a:pPr>
            <a:r>
              <a:rPr sz="2400" spc="-10" dirty="0">
                <a:latin typeface="游ゴシック"/>
                <a:cs typeface="游ゴシック"/>
              </a:rPr>
              <a:t>子宮頸がんワクチン</a:t>
            </a:r>
            <a:endParaRPr sz="2400">
              <a:latin typeface="游ゴシック"/>
              <a:cs typeface="游ゴシック"/>
            </a:endParaRPr>
          </a:p>
        </p:txBody>
      </p:sp>
      <p:sp>
        <p:nvSpPr>
          <p:cNvPr id="9" name="object 9">
            <a:extLst>
              <a:ext uri="{FF2B5EF4-FFF2-40B4-BE49-F238E27FC236}">
                <a16:creationId xmlns:a16="http://schemas.microsoft.com/office/drawing/2014/main" id="{EBE0251C-51C9-6E13-590E-D88A10A16513}"/>
              </a:ext>
            </a:extLst>
          </p:cNvPr>
          <p:cNvSpPr txBox="1"/>
          <p:nvPr/>
        </p:nvSpPr>
        <p:spPr>
          <a:xfrm>
            <a:off x="8426322" y="3804662"/>
            <a:ext cx="1318260" cy="1781810"/>
          </a:xfrm>
          <a:prstGeom prst="rect">
            <a:avLst/>
          </a:prstGeom>
        </p:spPr>
        <p:txBody>
          <a:bodyPr vert="horz" wrap="square" lIns="0" tIns="12065" rIns="0" bIns="0" rtlCol="0">
            <a:spAutoFit/>
          </a:bodyPr>
          <a:lstStyle/>
          <a:p>
            <a:pPr marL="12700" marR="5080">
              <a:lnSpc>
                <a:spcPct val="120100"/>
              </a:lnSpc>
              <a:spcBef>
                <a:spcPts val="95"/>
              </a:spcBef>
            </a:pPr>
            <a:r>
              <a:rPr sz="2400" dirty="0">
                <a:latin typeface="游ゴシック"/>
                <a:cs typeface="游ゴシック"/>
              </a:rPr>
              <a:t>約</a:t>
            </a:r>
            <a:r>
              <a:rPr sz="2400" spc="-10" dirty="0">
                <a:latin typeface="Arial"/>
                <a:cs typeface="Arial"/>
              </a:rPr>
              <a:t>3000</a:t>
            </a:r>
            <a:r>
              <a:rPr sz="2400" spc="-50" dirty="0">
                <a:latin typeface="游ゴシック"/>
                <a:cs typeface="游ゴシック"/>
              </a:rPr>
              <a:t>円</a:t>
            </a:r>
            <a:r>
              <a:rPr sz="2400" spc="-10" dirty="0">
                <a:latin typeface="游ゴシック"/>
                <a:cs typeface="游ゴシック"/>
              </a:rPr>
              <a:t>約</a:t>
            </a:r>
            <a:r>
              <a:rPr sz="2400" dirty="0">
                <a:latin typeface="Arial"/>
                <a:cs typeface="Arial"/>
              </a:rPr>
              <a:t>1</a:t>
            </a:r>
            <a:r>
              <a:rPr sz="2400" spc="-35" dirty="0">
                <a:latin typeface="游ゴシック"/>
                <a:cs typeface="游ゴシック"/>
              </a:rPr>
              <a:t>万円</a:t>
            </a:r>
            <a:r>
              <a:rPr sz="2400" spc="-10" dirty="0">
                <a:latin typeface="游ゴシック"/>
                <a:cs typeface="游ゴシック"/>
              </a:rPr>
              <a:t>約</a:t>
            </a:r>
            <a:r>
              <a:rPr sz="2400" dirty="0">
                <a:latin typeface="Arial"/>
                <a:cs typeface="Arial"/>
              </a:rPr>
              <a:t>1</a:t>
            </a:r>
            <a:r>
              <a:rPr sz="2400" spc="-35" dirty="0">
                <a:latin typeface="游ゴシック"/>
                <a:cs typeface="游ゴシック"/>
              </a:rPr>
              <a:t>万円</a:t>
            </a:r>
            <a:r>
              <a:rPr sz="2400" dirty="0">
                <a:latin typeface="游ゴシック"/>
                <a:cs typeface="游ゴシック"/>
              </a:rPr>
              <a:t>約</a:t>
            </a:r>
            <a:r>
              <a:rPr sz="2400" spc="-10" dirty="0">
                <a:latin typeface="Arial"/>
                <a:cs typeface="Arial"/>
              </a:rPr>
              <a:t>1</a:t>
            </a:r>
            <a:r>
              <a:rPr sz="2400" spc="-25" dirty="0">
                <a:latin typeface="游ゴシック"/>
                <a:cs typeface="游ゴシック"/>
              </a:rPr>
              <a:t>万円</a:t>
            </a:r>
            <a:endParaRPr sz="2400">
              <a:latin typeface="游ゴシック"/>
              <a:cs typeface="游ゴシック"/>
            </a:endParaRPr>
          </a:p>
        </p:txBody>
      </p:sp>
      <p:sp>
        <p:nvSpPr>
          <p:cNvPr id="10" name="object 10">
            <a:extLst>
              <a:ext uri="{FF2B5EF4-FFF2-40B4-BE49-F238E27FC236}">
                <a16:creationId xmlns:a16="http://schemas.microsoft.com/office/drawing/2014/main" id="{EB8CC73B-D702-2133-4A6A-F18B8BDE0AC1}"/>
              </a:ext>
            </a:extLst>
          </p:cNvPr>
          <p:cNvSpPr txBox="1"/>
          <p:nvPr/>
        </p:nvSpPr>
        <p:spPr>
          <a:xfrm>
            <a:off x="2023998" y="6072936"/>
            <a:ext cx="18542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游ゴシック"/>
                <a:cs typeface="游ゴシック"/>
              </a:rPr>
              <a:t>ガンワクチン</a:t>
            </a:r>
            <a:endParaRPr sz="2400">
              <a:latin typeface="游ゴシック"/>
              <a:cs typeface="游ゴシック"/>
            </a:endParaRPr>
          </a:p>
        </p:txBody>
      </p:sp>
      <p:sp>
        <p:nvSpPr>
          <p:cNvPr id="11" name="object 11">
            <a:extLst>
              <a:ext uri="{FF2B5EF4-FFF2-40B4-BE49-F238E27FC236}">
                <a16:creationId xmlns:a16="http://schemas.microsoft.com/office/drawing/2014/main" id="{242DD43E-34A0-19EB-03B3-E34ACFBE54B3}"/>
              </a:ext>
            </a:extLst>
          </p:cNvPr>
          <p:cNvSpPr txBox="1"/>
          <p:nvPr/>
        </p:nvSpPr>
        <p:spPr>
          <a:xfrm>
            <a:off x="7511922" y="6072936"/>
            <a:ext cx="27082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游ゴシック"/>
                <a:cs typeface="游ゴシック"/>
              </a:rPr>
              <a:t>約</a:t>
            </a:r>
            <a:r>
              <a:rPr sz="2400" spc="-10" dirty="0">
                <a:latin typeface="Arial"/>
                <a:cs typeface="Arial"/>
              </a:rPr>
              <a:t>30</a:t>
            </a:r>
            <a:r>
              <a:rPr sz="2400" dirty="0">
                <a:latin typeface="游ゴシック"/>
                <a:cs typeface="游ゴシック"/>
              </a:rPr>
              <a:t>万円ー</a:t>
            </a:r>
            <a:r>
              <a:rPr sz="2400" spc="-10" dirty="0">
                <a:latin typeface="Arial"/>
                <a:cs typeface="Arial"/>
              </a:rPr>
              <a:t>300</a:t>
            </a:r>
            <a:r>
              <a:rPr sz="2400" spc="-25" dirty="0">
                <a:latin typeface="游ゴシック"/>
                <a:cs typeface="游ゴシック"/>
              </a:rPr>
              <a:t>万円</a:t>
            </a:r>
            <a:endParaRPr sz="2400">
              <a:latin typeface="游ゴシック"/>
              <a:cs typeface="游ゴシック"/>
            </a:endParaRPr>
          </a:p>
        </p:txBody>
      </p:sp>
      <p:sp>
        <p:nvSpPr>
          <p:cNvPr id="12" name="object 12">
            <a:extLst>
              <a:ext uri="{FF2B5EF4-FFF2-40B4-BE49-F238E27FC236}">
                <a16:creationId xmlns:a16="http://schemas.microsoft.com/office/drawing/2014/main" id="{FB796454-CE26-204E-18C8-57629A08A69F}"/>
              </a:ext>
            </a:extLst>
          </p:cNvPr>
          <p:cNvSpPr txBox="1"/>
          <p:nvPr/>
        </p:nvSpPr>
        <p:spPr>
          <a:xfrm>
            <a:off x="5625210" y="3331209"/>
            <a:ext cx="45129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游ゴシック"/>
                <a:cs typeface="游ゴシック"/>
              </a:rPr>
              <a:t>（＊</a:t>
            </a:r>
            <a:r>
              <a:rPr sz="2400" spc="-5" dirty="0">
                <a:latin typeface="游ゴシック"/>
                <a:cs typeface="游ゴシック"/>
              </a:rPr>
              <a:t>無料：</a:t>
            </a:r>
            <a:r>
              <a:rPr sz="2400" spc="-10" dirty="0">
                <a:latin typeface="Arial"/>
                <a:cs typeface="Arial"/>
              </a:rPr>
              <a:t>UNICEF</a:t>
            </a:r>
            <a:r>
              <a:rPr sz="2400" dirty="0">
                <a:latin typeface="游ゴシック"/>
                <a:cs typeface="游ゴシック"/>
              </a:rPr>
              <a:t>による試算</a:t>
            </a:r>
            <a:r>
              <a:rPr sz="2400" spc="-50" dirty="0">
                <a:latin typeface="游ゴシック"/>
                <a:cs typeface="游ゴシック"/>
              </a:rPr>
              <a:t>）</a:t>
            </a:r>
            <a:endParaRPr sz="2400">
              <a:latin typeface="游ゴシック"/>
              <a:cs typeface="游ゴシック"/>
            </a:endParaRPr>
          </a:p>
        </p:txBody>
      </p:sp>
      <p:sp>
        <p:nvSpPr>
          <p:cNvPr id="13" name="object 13">
            <a:extLst>
              <a:ext uri="{FF2B5EF4-FFF2-40B4-BE49-F238E27FC236}">
                <a16:creationId xmlns:a16="http://schemas.microsoft.com/office/drawing/2014/main" id="{1F7D600F-FABB-4AC6-D321-987DD78CE189}"/>
              </a:ext>
            </a:extLst>
          </p:cNvPr>
          <p:cNvSpPr txBox="1"/>
          <p:nvPr/>
        </p:nvSpPr>
        <p:spPr>
          <a:xfrm>
            <a:off x="1602994" y="17475"/>
            <a:ext cx="2811780" cy="329565"/>
          </a:xfrm>
          <a:prstGeom prst="rect">
            <a:avLst/>
          </a:prstGeom>
        </p:spPr>
        <p:txBody>
          <a:bodyPr vert="horz" wrap="square" lIns="0" tIns="12065" rIns="0" bIns="0" rtlCol="0">
            <a:spAutoFit/>
          </a:bodyPr>
          <a:lstStyle/>
          <a:p>
            <a:pPr marL="12700">
              <a:lnSpc>
                <a:spcPct val="100000"/>
              </a:lnSpc>
              <a:spcBef>
                <a:spcPts val="95"/>
              </a:spcBef>
            </a:pPr>
            <a:r>
              <a:rPr sz="2000" spc="-25" dirty="0">
                <a:latin typeface="游ゴシック"/>
                <a:cs typeface="游ゴシック"/>
              </a:rPr>
              <a:t>ワクチン開発研究の課題</a:t>
            </a:r>
            <a:endParaRPr sz="2000">
              <a:latin typeface="游ゴシック"/>
              <a:cs typeface="游ゴシック"/>
            </a:endParaRPr>
          </a:p>
        </p:txBody>
      </p:sp>
      <p:sp>
        <p:nvSpPr>
          <p:cNvPr id="14" name="テキスト ボックス 13">
            <a:extLst>
              <a:ext uri="{FF2B5EF4-FFF2-40B4-BE49-F238E27FC236}">
                <a16:creationId xmlns:a16="http://schemas.microsoft.com/office/drawing/2014/main" id="{7C5A78B0-CC38-4A32-A58B-03408B73AFB5}"/>
              </a:ext>
            </a:extLst>
          </p:cNvPr>
          <p:cNvSpPr txBox="1"/>
          <p:nvPr/>
        </p:nvSpPr>
        <p:spPr>
          <a:xfrm>
            <a:off x="4302124" y="6563161"/>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96568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a:extLst>
              <a:ext uri="{FF2B5EF4-FFF2-40B4-BE49-F238E27FC236}">
                <a16:creationId xmlns:a16="http://schemas.microsoft.com/office/drawing/2014/main" id="{C9A2EB76-394E-7B06-CCCC-4C38D6635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62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descr="biz_046">
            <a:extLst>
              <a:ext uri="{FF2B5EF4-FFF2-40B4-BE49-F238E27FC236}">
                <a16:creationId xmlns:a16="http://schemas.microsoft.com/office/drawing/2014/main" id="{B5308AEC-BBB7-4AC0-987A-DA3BF3D1C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711" y="1270747"/>
            <a:ext cx="3491549" cy="35012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5DBFCF90-2C88-48B9-93EE-B95AFF88D693}"/>
              </a:ext>
            </a:extLst>
          </p:cNvPr>
          <p:cNvSpPr txBox="1"/>
          <p:nvPr/>
        </p:nvSpPr>
        <p:spPr>
          <a:xfrm>
            <a:off x="6358689" y="345504"/>
            <a:ext cx="5049370" cy="1200329"/>
          </a:xfrm>
          <a:prstGeom prst="rect">
            <a:avLst/>
          </a:prstGeom>
          <a:noFill/>
        </p:spPr>
        <p:txBody>
          <a:bodyPr wrap="square" rtlCol="0">
            <a:spAutoFit/>
          </a:bodyPr>
          <a:lstStyle/>
          <a:p>
            <a:pPr algn="ctr"/>
            <a:r>
              <a:rPr lang="ja-JP" altLang="en-US" sz="2400" dirty="0">
                <a:latin typeface="Malgun Gothic" panose="020B0503020000020004" pitchFamily="34" charset="-127"/>
                <a:ea typeface="Malgun Gothic" panose="020B0503020000020004" pitchFamily="34" charset="-127"/>
              </a:rPr>
              <a:t>ワタクシも体調不良にて</a:t>
            </a:r>
            <a:endParaRPr lang="en-US" altLang="ja-JP" sz="2400" dirty="0">
              <a:latin typeface="Malgun Gothic" panose="020B0503020000020004" pitchFamily="34" charset="-127"/>
              <a:ea typeface="Malgun Gothic" panose="020B0503020000020004" pitchFamily="34" charset="-127"/>
            </a:endParaRPr>
          </a:p>
          <a:p>
            <a:pPr algn="ctr"/>
            <a:r>
              <a:rPr lang="ja-JP" altLang="en-US" sz="2400" dirty="0">
                <a:latin typeface="Malgun Gothic" panose="020B0503020000020004" pitchFamily="34" charset="-127"/>
                <a:ea typeface="Malgun Gothic" panose="020B0503020000020004" pitchFamily="34" charset="-127"/>
              </a:rPr>
              <a:t>延期となりました</a:t>
            </a:r>
            <a:r>
              <a:rPr lang="en-US" altLang="ja-JP" sz="2400" dirty="0">
                <a:latin typeface="Malgun Gothic" panose="020B0503020000020004" pitchFamily="34" charset="-127"/>
                <a:ea typeface="Malgun Gothic" panose="020B0503020000020004" pitchFamily="34" charset="-127"/>
              </a:rPr>
              <a:t>…</a:t>
            </a:r>
          </a:p>
          <a:p>
            <a:pPr algn="ctr"/>
            <a:r>
              <a:rPr kumimoji="1" lang="ja-JP" altLang="en-US" sz="2400" dirty="0">
                <a:latin typeface="Malgun Gothic" panose="020B0503020000020004" pitchFamily="34" charset="-127"/>
                <a:ea typeface="Malgun Gothic" panose="020B0503020000020004" pitchFamily="34" charset="-127"/>
              </a:rPr>
              <a:t>大変申し訳御座いません！</a:t>
            </a:r>
          </a:p>
        </p:txBody>
      </p:sp>
      <p:sp>
        <p:nvSpPr>
          <p:cNvPr id="6" name="テキスト ボックス 5">
            <a:extLst>
              <a:ext uri="{FF2B5EF4-FFF2-40B4-BE49-F238E27FC236}">
                <a16:creationId xmlns:a16="http://schemas.microsoft.com/office/drawing/2014/main" id="{F474AF7F-799C-45AF-8DAF-A2504871CB59}"/>
              </a:ext>
            </a:extLst>
          </p:cNvPr>
          <p:cNvSpPr txBox="1"/>
          <p:nvPr/>
        </p:nvSpPr>
        <p:spPr>
          <a:xfrm>
            <a:off x="6095999" y="4573504"/>
            <a:ext cx="5833311" cy="1938992"/>
          </a:xfrm>
          <a:prstGeom prst="rect">
            <a:avLst/>
          </a:prstGeom>
          <a:noFill/>
        </p:spPr>
        <p:txBody>
          <a:bodyPr wrap="square" rtlCol="0">
            <a:spAutoFit/>
          </a:bodyPr>
          <a:lstStyle/>
          <a:p>
            <a:pPr algn="ctr"/>
            <a:r>
              <a:rPr kumimoji="1" lang="ja-JP" altLang="en-US" sz="6000" dirty="0">
                <a:latin typeface="Malgun Gothic" panose="020B0503020000020004" pitchFamily="34" charset="-127"/>
                <a:ea typeface="Malgun Gothic" panose="020B0503020000020004" pitchFamily="34" charset="-127"/>
              </a:rPr>
              <a:t>本日は、</a:t>
            </a:r>
            <a:endParaRPr kumimoji="1" lang="en-US" altLang="ja-JP" sz="6000" dirty="0">
              <a:latin typeface="Malgun Gothic" panose="020B0503020000020004" pitchFamily="34" charset="-127"/>
              <a:ea typeface="Malgun Gothic" panose="020B0503020000020004" pitchFamily="34" charset="-127"/>
            </a:endParaRPr>
          </a:p>
          <a:p>
            <a:pPr algn="ctr"/>
            <a:r>
              <a:rPr kumimoji="1" lang="ja-JP" altLang="en-US" sz="6000" dirty="0">
                <a:latin typeface="Malgun Gothic" panose="020B0503020000020004" pitchFamily="34" charset="-127"/>
                <a:ea typeface="Malgun Gothic" panose="020B0503020000020004" pitchFamily="34" charset="-127"/>
              </a:rPr>
              <a:t>徒然なるままに</a:t>
            </a:r>
          </a:p>
        </p:txBody>
      </p:sp>
    </p:spTree>
    <p:extLst>
      <p:ext uri="{BB962C8B-B14F-4D97-AF65-F5344CB8AC3E}">
        <p14:creationId xmlns:p14="http://schemas.microsoft.com/office/powerpoint/2010/main" val="4086320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365F558-4FFE-EF69-F45B-FB9C50618FE9}"/>
              </a:ext>
            </a:extLst>
          </p:cNvPr>
          <p:cNvSpPr txBox="1"/>
          <p:nvPr/>
        </p:nvSpPr>
        <p:spPr>
          <a:xfrm>
            <a:off x="233363" y="733149"/>
            <a:ext cx="11725274" cy="3534301"/>
          </a:xfrm>
          <a:prstGeom prst="rect">
            <a:avLst/>
          </a:prstGeom>
        </p:spPr>
        <p:txBody>
          <a:bodyPr vert="horz" wrap="square" lIns="0" tIns="88900" rIns="0" bIns="0" rtlCol="0">
            <a:spAutoFit/>
          </a:bodyPr>
          <a:lstStyle/>
          <a:p>
            <a:pPr marL="12700">
              <a:lnSpc>
                <a:spcPct val="100000"/>
              </a:lnSpc>
              <a:spcBef>
                <a:spcPts val="700"/>
              </a:spcBef>
            </a:pPr>
            <a:r>
              <a:rPr spc="-10" dirty="0">
                <a:latin typeface="Meiryo UI"/>
                <a:cs typeface="Meiryo UI"/>
              </a:rPr>
              <a:t>●市場動向について</a:t>
            </a:r>
            <a:endParaRPr dirty="0">
              <a:latin typeface="Meiryo UI"/>
              <a:cs typeface="Meiryo UI"/>
            </a:endParaRPr>
          </a:p>
          <a:p>
            <a:pPr marL="12700" marR="94615" indent="134620">
              <a:lnSpc>
                <a:spcPct val="100000"/>
              </a:lnSpc>
              <a:spcBef>
                <a:spcPts val="600"/>
              </a:spcBef>
            </a:pPr>
            <a:r>
              <a:rPr spc="-10" dirty="0">
                <a:latin typeface="Meiryo UI"/>
                <a:cs typeface="Meiryo UI"/>
              </a:rPr>
              <a:t>現在のパイプラインなどから試算される核酸医薬の市場は</a:t>
            </a:r>
            <a:r>
              <a:rPr dirty="0">
                <a:latin typeface="Meiryo UI"/>
                <a:cs typeface="Meiryo UI"/>
              </a:rPr>
              <a:t>2028</a:t>
            </a:r>
            <a:r>
              <a:rPr spc="-5" dirty="0">
                <a:latin typeface="Meiryo UI"/>
                <a:cs typeface="Meiryo UI"/>
              </a:rPr>
              <a:t>年には約</a:t>
            </a:r>
            <a:r>
              <a:rPr dirty="0">
                <a:latin typeface="Meiryo UI"/>
                <a:cs typeface="Meiryo UI"/>
              </a:rPr>
              <a:t>2</a:t>
            </a:r>
            <a:r>
              <a:rPr spc="-5" dirty="0">
                <a:latin typeface="Meiryo UI"/>
                <a:cs typeface="Meiryo UI"/>
              </a:rPr>
              <a:t>兆円程度と予想されており、今後、薬剤送達技術の開発による対象疾患の拡大等によって更なる市場拡大が期待されている。</a:t>
            </a:r>
            <a:endParaRPr dirty="0">
              <a:latin typeface="Meiryo UI"/>
              <a:cs typeface="Meiryo UI"/>
            </a:endParaRPr>
          </a:p>
          <a:p>
            <a:pPr>
              <a:lnSpc>
                <a:spcPct val="100000"/>
              </a:lnSpc>
              <a:spcBef>
                <a:spcPts val="75"/>
              </a:spcBef>
            </a:pPr>
            <a:endParaRPr dirty="0">
              <a:latin typeface="Meiryo UI"/>
              <a:cs typeface="Meiryo UI"/>
            </a:endParaRPr>
          </a:p>
          <a:p>
            <a:pPr marL="12700">
              <a:lnSpc>
                <a:spcPct val="100000"/>
              </a:lnSpc>
            </a:pPr>
            <a:r>
              <a:rPr spc="-15" dirty="0">
                <a:latin typeface="Meiryo UI"/>
                <a:cs typeface="Meiryo UI"/>
              </a:rPr>
              <a:t>●政策動向等について</a:t>
            </a:r>
            <a:endParaRPr dirty="0">
              <a:latin typeface="Meiryo UI"/>
              <a:cs typeface="Meiryo UI"/>
            </a:endParaRPr>
          </a:p>
          <a:p>
            <a:pPr marL="12700" marR="116839" indent="134620">
              <a:lnSpc>
                <a:spcPct val="100000"/>
              </a:lnSpc>
              <a:spcBef>
                <a:spcPts val="600"/>
              </a:spcBef>
            </a:pPr>
            <a:r>
              <a:rPr spc="-10" dirty="0">
                <a:latin typeface="Meiryo UI"/>
                <a:cs typeface="Meiryo UI"/>
              </a:rPr>
              <a:t>ドイツ</a:t>
            </a:r>
            <a:r>
              <a:rPr dirty="0">
                <a:latin typeface="Meiryo UI"/>
                <a:cs typeface="Meiryo UI"/>
              </a:rPr>
              <a:t>：2022年にBMBF（ドイツ連邦教育研究省）が7</a:t>
            </a:r>
            <a:r>
              <a:rPr spc="-10" dirty="0">
                <a:latin typeface="Meiryo UI"/>
                <a:cs typeface="Meiryo UI"/>
              </a:rPr>
              <a:t>つの未来クラスターに最長</a:t>
            </a:r>
            <a:r>
              <a:rPr dirty="0">
                <a:latin typeface="Meiryo UI"/>
                <a:cs typeface="Meiryo UI"/>
              </a:rPr>
              <a:t>9年間、最大4500</a:t>
            </a:r>
            <a:r>
              <a:rPr spc="-10" dirty="0">
                <a:latin typeface="Meiryo UI"/>
                <a:cs typeface="Meiryo UI"/>
              </a:rPr>
              <a:t>万ユーロを支援 。</a:t>
            </a:r>
            <a:endParaRPr lang="en-US" spc="-10" dirty="0">
              <a:latin typeface="Meiryo UI"/>
              <a:cs typeface="Meiryo UI"/>
            </a:endParaRPr>
          </a:p>
          <a:p>
            <a:pPr marL="12700" marR="116839" indent="134620">
              <a:lnSpc>
                <a:spcPct val="100000"/>
              </a:lnSpc>
              <a:spcBef>
                <a:spcPts val="600"/>
              </a:spcBef>
            </a:pPr>
            <a:r>
              <a:rPr spc="-10" dirty="0" err="1">
                <a:latin typeface="Meiryo UI"/>
                <a:cs typeface="Meiryo UI"/>
              </a:rPr>
              <a:t>その一つが</a:t>
            </a:r>
            <a:r>
              <a:rPr dirty="0" err="1">
                <a:latin typeface="Meiryo UI"/>
                <a:cs typeface="Meiryo UI"/>
              </a:rPr>
              <a:t>CNATM</a:t>
            </a:r>
            <a:r>
              <a:rPr spc="-25" dirty="0">
                <a:latin typeface="Meiryo UI"/>
                <a:cs typeface="Meiryo UI"/>
              </a:rPr>
              <a:t> (新しい核酸ベースの治療法開発クラスター)。</a:t>
            </a:r>
            <a:endParaRPr dirty="0">
              <a:latin typeface="Meiryo UI"/>
              <a:cs typeface="Meiryo UI"/>
            </a:endParaRPr>
          </a:p>
          <a:p>
            <a:pPr marL="147320">
              <a:lnSpc>
                <a:spcPct val="100000"/>
              </a:lnSpc>
              <a:spcBef>
                <a:spcPts val="600"/>
              </a:spcBef>
            </a:pPr>
            <a:r>
              <a:rPr spc="-10" dirty="0">
                <a:latin typeface="Meiryo UI"/>
                <a:cs typeface="Meiryo UI"/>
              </a:rPr>
              <a:t>米国：NIH（国立衛生研究所）</a:t>
            </a:r>
            <a:r>
              <a:rPr spc="-15" dirty="0">
                <a:latin typeface="Meiryo UI"/>
                <a:cs typeface="Meiryo UI"/>
              </a:rPr>
              <a:t>の予算の中から、核酸医薬に関連するテーマの助成が行われている。</a:t>
            </a:r>
            <a:endParaRPr dirty="0">
              <a:latin typeface="Meiryo UI"/>
              <a:cs typeface="Meiryo UI"/>
            </a:endParaRPr>
          </a:p>
          <a:p>
            <a:pPr marL="12700" marR="5080" indent="134620">
              <a:lnSpc>
                <a:spcPct val="100000"/>
              </a:lnSpc>
              <a:spcBef>
                <a:spcPts val="605"/>
              </a:spcBef>
              <a:tabLst>
                <a:tab pos="5573395" algn="l"/>
              </a:tabLst>
            </a:pPr>
            <a:r>
              <a:rPr dirty="0">
                <a:latin typeface="Meiryo UI"/>
                <a:cs typeface="Meiryo UI"/>
              </a:rPr>
              <a:t>欧州：欧州連合では、科学分野の研究開発方針として</a:t>
            </a:r>
            <a:r>
              <a:rPr spc="-10" dirty="0">
                <a:latin typeface="Meiryo UI"/>
                <a:cs typeface="Meiryo UI"/>
              </a:rPr>
              <a:t>Horizon</a:t>
            </a:r>
            <a:r>
              <a:rPr dirty="0">
                <a:latin typeface="Meiryo UI"/>
                <a:cs typeface="Meiryo UI"/>
              </a:rPr>
              <a:t>	</a:t>
            </a:r>
            <a:r>
              <a:rPr spc="-10" dirty="0">
                <a:latin typeface="Meiryo UI"/>
                <a:cs typeface="Meiryo UI"/>
              </a:rPr>
              <a:t>Europeがあり、７年間</a:t>
            </a:r>
            <a:r>
              <a:rPr dirty="0">
                <a:latin typeface="Meiryo UI"/>
                <a:cs typeface="Meiryo UI"/>
              </a:rPr>
              <a:t>で955億ユーロ（約12兆円</a:t>
            </a:r>
            <a:r>
              <a:rPr spc="-50" dirty="0">
                <a:latin typeface="Meiryo UI"/>
                <a:cs typeface="Meiryo UI"/>
              </a:rPr>
              <a:t>）</a:t>
            </a:r>
            <a:r>
              <a:rPr spc="-10" dirty="0">
                <a:latin typeface="Meiryo UI"/>
                <a:cs typeface="Meiryo UI"/>
              </a:rPr>
              <a:t>の予</a:t>
            </a:r>
            <a:r>
              <a:rPr dirty="0">
                <a:latin typeface="Meiryo UI"/>
                <a:cs typeface="Meiryo UI"/>
              </a:rPr>
              <a:t>算</a:t>
            </a:r>
            <a:r>
              <a:rPr spc="-10" dirty="0">
                <a:latin typeface="Meiryo UI"/>
                <a:cs typeface="Meiryo UI"/>
              </a:rPr>
              <a:t>が措</a:t>
            </a:r>
            <a:r>
              <a:rPr dirty="0">
                <a:latin typeface="Meiryo UI"/>
                <a:cs typeface="Meiryo UI"/>
              </a:rPr>
              <a:t>置されて</a:t>
            </a:r>
            <a:r>
              <a:rPr spc="-10" dirty="0">
                <a:latin typeface="Meiryo UI"/>
                <a:cs typeface="Meiryo UI"/>
              </a:rPr>
              <a:t>いる。RNA</a:t>
            </a:r>
            <a:r>
              <a:rPr dirty="0">
                <a:latin typeface="Meiryo UI"/>
                <a:cs typeface="Meiryo UI"/>
              </a:rPr>
              <a:t>送達の技術プラットフォ</a:t>
            </a:r>
            <a:r>
              <a:rPr spc="-10" dirty="0">
                <a:latin typeface="Meiryo UI"/>
                <a:cs typeface="Meiryo UI"/>
              </a:rPr>
              <a:t>ー</a:t>
            </a:r>
            <a:r>
              <a:rPr dirty="0">
                <a:latin typeface="Meiryo UI"/>
                <a:cs typeface="Meiryo UI"/>
              </a:rPr>
              <a:t>ムを開発しているVector</a:t>
            </a:r>
            <a:r>
              <a:rPr spc="135" dirty="0">
                <a:latin typeface="Meiryo UI"/>
                <a:cs typeface="Meiryo UI"/>
              </a:rPr>
              <a:t> </a:t>
            </a:r>
            <a:r>
              <a:rPr spc="-10" dirty="0">
                <a:latin typeface="Meiryo UI"/>
                <a:cs typeface="Meiryo UI"/>
              </a:rPr>
              <a:t>Bioscienceは</a:t>
            </a:r>
            <a:r>
              <a:rPr dirty="0">
                <a:latin typeface="Meiryo UI"/>
                <a:cs typeface="Meiryo UI"/>
              </a:rPr>
              <a:t>220万ポン</a:t>
            </a:r>
            <a:r>
              <a:rPr spc="-10" dirty="0">
                <a:latin typeface="Meiryo UI"/>
                <a:cs typeface="Meiryo UI"/>
              </a:rPr>
              <a:t>ド（</a:t>
            </a:r>
            <a:r>
              <a:rPr dirty="0">
                <a:latin typeface="Meiryo UI"/>
                <a:cs typeface="Meiryo UI"/>
              </a:rPr>
              <a:t>約</a:t>
            </a:r>
            <a:r>
              <a:rPr spc="-10" dirty="0">
                <a:latin typeface="Meiryo UI"/>
                <a:cs typeface="Meiryo UI"/>
              </a:rPr>
              <a:t>3.7</a:t>
            </a:r>
            <a:r>
              <a:rPr spc="-50" dirty="0">
                <a:latin typeface="Meiryo UI"/>
                <a:cs typeface="Meiryo UI"/>
              </a:rPr>
              <a:t>億</a:t>
            </a:r>
            <a:r>
              <a:rPr dirty="0">
                <a:latin typeface="Meiryo UI"/>
                <a:cs typeface="Meiryo UI"/>
              </a:rPr>
              <a:t>円）の支援を受</a:t>
            </a:r>
            <a:r>
              <a:rPr spc="-10" dirty="0">
                <a:latin typeface="Meiryo UI"/>
                <a:cs typeface="Meiryo UI"/>
              </a:rPr>
              <a:t>け</a:t>
            </a:r>
            <a:r>
              <a:rPr dirty="0">
                <a:latin typeface="Meiryo UI"/>
                <a:cs typeface="Meiryo UI"/>
              </a:rPr>
              <a:t>た</a:t>
            </a:r>
            <a:r>
              <a:rPr spc="-50" dirty="0">
                <a:latin typeface="Meiryo UI"/>
                <a:cs typeface="Meiryo UI"/>
              </a:rPr>
              <a:t>。</a:t>
            </a:r>
            <a:endParaRPr dirty="0">
              <a:latin typeface="Meiryo UI"/>
              <a:cs typeface="Meiryo UI"/>
            </a:endParaRPr>
          </a:p>
        </p:txBody>
      </p:sp>
      <p:pic>
        <p:nvPicPr>
          <p:cNvPr id="3" name="object 6">
            <a:extLst>
              <a:ext uri="{FF2B5EF4-FFF2-40B4-BE49-F238E27FC236}">
                <a16:creationId xmlns:a16="http://schemas.microsoft.com/office/drawing/2014/main" id="{C567AE90-05A1-9383-8637-F5BD3F0E1BC6}"/>
              </a:ext>
            </a:extLst>
          </p:cNvPr>
          <p:cNvPicPr/>
          <p:nvPr/>
        </p:nvPicPr>
        <p:blipFill>
          <a:blip r:embed="rId2" cstate="print"/>
          <a:stretch>
            <a:fillRect/>
          </a:stretch>
        </p:blipFill>
        <p:spPr>
          <a:xfrm>
            <a:off x="2660300" y="4190506"/>
            <a:ext cx="6893275" cy="2525868"/>
          </a:xfrm>
          <a:prstGeom prst="rect">
            <a:avLst/>
          </a:prstGeom>
        </p:spPr>
      </p:pic>
      <p:sp>
        <p:nvSpPr>
          <p:cNvPr id="5" name="テキスト ボックス 4">
            <a:extLst>
              <a:ext uri="{FF2B5EF4-FFF2-40B4-BE49-F238E27FC236}">
                <a16:creationId xmlns:a16="http://schemas.microsoft.com/office/drawing/2014/main" id="{9BEB0227-154E-485D-96E3-9100D4626F69}"/>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市場動向</a:t>
            </a:r>
          </a:p>
        </p:txBody>
      </p:sp>
    </p:spTree>
    <p:extLst>
      <p:ext uri="{BB962C8B-B14F-4D97-AF65-F5344CB8AC3E}">
        <p14:creationId xmlns:p14="http://schemas.microsoft.com/office/powerpoint/2010/main" val="1882853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4CFD640D-162B-EFB1-C116-CC58217A8BD4}"/>
              </a:ext>
            </a:extLst>
          </p:cNvPr>
          <p:cNvSpPr txBox="1"/>
          <p:nvPr/>
        </p:nvSpPr>
        <p:spPr>
          <a:xfrm>
            <a:off x="1212087" y="767334"/>
            <a:ext cx="4772025"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Meiryo UI"/>
                <a:cs typeface="Meiryo UI"/>
              </a:rPr>
              <a:t>研究開発課題１ 核酸医薬品実用化のための製造及び分析基盤技術開発</a:t>
            </a:r>
            <a:endParaRPr sz="1200">
              <a:latin typeface="Meiryo UI"/>
              <a:cs typeface="Meiryo UI"/>
            </a:endParaRPr>
          </a:p>
        </p:txBody>
      </p:sp>
      <p:graphicFrame>
        <p:nvGraphicFramePr>
          <p:cNvPr id="12" name="object 4">
            <a:extLst>
              <a:ext uri="{FF2B5EF4-FFF2-40B4-BE49-F238E27FC236}">
                <a16:creationId xmlns:a16="http://schemas.microsoft.com/office/drawing/2014/main" id="{FB772D99-A75F-FF16-1AC2-2B73E8DA0DA7}"/>
              </a:ext>
            </a:extLst>
          </p:cNvPr>
          <p:cNvGraphicFramePr>
            <a:graphicFrameLocks noGrp="1"/>
          </p:cNvGraphicFramePr>
          <p:nvPr>
            <p:extLst>
              <p:ext uri="{D42A27DB-BD31-4B8C-83A1-F6EECF244321}">
                <p14:modId xmlns:p14="http://schemas.microsoft.com/office/powerpoint/2010/main" val="2910779563"/>
              </p:ext>
            </p:extLst>
          </p:nvPr>
        </p:nvGraphicFramePr>
        <p:xfrm>
          <a:off x="615696" y="968121"/>
          <a:ext cx="10796015" cy="93154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503555">
                <a:tc gridSpan="2">
                  <a:txBody>
                    <a:bodyPr/>
                    <a:lstStyle/>
                    <a:p>
                      <a:pPr algn="ctr">
                        <a:lnSpc>
                          <a:spcPct val="100000"/>
                        </a:lnSpc>
                        <a:spcBef>
                          <a:spcPts val="1320"/>
                        </a:spcBef>
                      </a:pPr>
                      <a:r>
                        <a:rPr sz="1200" spc="-10" dirty="0">
                          <a:latin typeface="Meiryo UI"/>
                          <a:cs typeface="Meiryo UI"/>
                        </a:rPr>
                        <a:t>評価課題名</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631825" marR="546735" indent="-276225">
                        <a:lnSpc>
                          <a:spcPct val="100000"/>
                        </a:lnSpc>
                        <a:spcBef>
                          <a:spcPts val="600"/>
                        </a:spcBef>
                      </a:pPr>
                      <a:r>
                        <a:rPr sz="1200" spc="-15" dirty="0">
                          <a:latin typeface="Meiryo UI"/>
                          <a:cs typeface="Meiryo UI"/>
                        </a:rPr>
                        <a:t>研究開発</a:t>
                      </a:r>
                      <a:r>
                        <a:rPr sz="1200" spc="-20" dirty="0">
                          <a:latin typeface="Meiryo UI"/>
                          <a:cs typeface="Meiryo UI"/>
                        </a:rPr>
                        <a:t>代表者</a:t>
                      </a:r>
                      <a:endParaRPr sz="1200" dirty="0">
                        <a:latin typeface="Meiryo UI"/>
                        <a:cs typeface="Meiryo UI"/>
                      </a:endParaRPr>
                    </a:p>
                  </a:txBody>
                  <a:tcPr marL="0" marR="0" marT="7620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320"/>
                        </a:spcBef>
                      </a:pPr>
                      <a:r>
                        <a:rPr sz="1200" spc="-15" dirty="0">
                          <a:latin typeface="Meiryo UI"/>
                          <a:cs typeface="Meiryo UI"/>
                        </a:rPr>
                        <a:t>所属機関</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320"/>
                        </a:spcBef>
                      </a:pPr>
                      <a:r>
                        <a:rPr sz="1200" spc="-25" dirty="0">
                          <a:latin typeface="Meiryo UI"/>
                          <a:cs typeface="Meiryo UI"/>
                        </a:rPr>
                        <a:t>役職</a:t>
                      </a:r>
                      <a:endParaRPr sz="1200">
                        <a:latin typeface="Meiryo UI"/>
                        <a:cs typeface="Meiryo UI"/>
                      </a:endParaRPr>
                    </a:p>
                  </a:txBody>
                  <a:tcPr marL="0" marR="0" marT="167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213995">
                <a:tc>
                  <a:txBody>
                    <a:bodyPr/>
                    <a:lstStyle/>
                    <a:p>
                      <a:pPr marL="133350">
                        <a:lnSpc>
                          <a:spcPct val="100000"/>
                        </a:lnSpc>
                        <a:spcBef>
                          <a:spcPts val="30"/>
                        </a:spcBef>
                      </a:pPr>
                      <a:r>
                        <a:rPr sz="1200" dirty="0">
                          <a:latin typeface="Calibri"/>
                          <a:cs typeface="Calibri"/>
                        </a:rPr>
                        <a:t>1</a:t>
                      </a:r>
                      <a:endParaRPr sz="1200">
                        <a:latin typeface="Calibri"/>
                        <a:cs typeface="Calibri"/>
                      </a:endParaRPr>
                    </a:p>
                  </a:txBody>
                  <a:tcPr marL="0" marR="0" marT="38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5"/>
                        </a:lnSpc>
                        <a:spcBef>
                          <a:spcPts val="180"/>
                        </a:spcBef>
                      </a:pPr>
                      <a:r>
                        <a:rPr sz="1200" spc="-5" dirty="0">
                          <a:latin typeface="Meiryo UI"/>
                          <a:cs typeface="Meiryo UI"/>
                        </a:rPr>
                        <a:t>革新的次世代核酸医薬</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spcBef>
                          <a:spcPts val="180"/>
                        </a:spcBef>
                      </a:pPr>
                      <a:r>
                        <a:rPr sz="1200" spc="80" dirty="0">
                          <a:latin typeface="Meiryo UI"/>
                          <a:cs typeface="Meiryo UI"/>
                        </a:rPr>
                        <a:t>和田 猛</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10" dirty="0">
                          <a:latin typeface="Meiryo UI"/>
                          <a:cs typeface="Meiryo UI"/>
                        </a:rPr>
                        <a:t>東京理科大学</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25" dirty="0">
                          <a:latin typeface="Meiryo UI"/>
                          <a:cs typeface="Meiryo UI"/>
                        </a:rPr>
                        <a:t>教授</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3995">
                <a:tc>
                  <a:txBody>
                    <a:bodyPr/>
                    <a:lstStyle/>
                    <a:p>
                      <a:pPr marL="122555">
                        <a:lnSpc>
                          <a:spcPct val="100000"/>
                        </a:lnSpc>
                        <a:spcBef>
                          <a:spcPts val="30"/>
                        </a:spcBef>
                      </a:pPr>
                      <a:r>
                        <a:rPr sz="1200" dirty="0">
                          <a:latin typeface="Calibri"/>
                          <a:cs typeface="Calibri"/>
                        </a:rPr>
                        <a:t>2</a:t>
                      </a:r>
                      <a:endParaRPr sz="1200">
                        <a:latin typeface="Calibri"/>
                        <a:cs typeface="Calibri"/>
                      </a:endParaRPr>
                    </a:p>
                  </a:txBody>
                  <a:tcPr marL="0" marR="0" marT="38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5"/>
                        </a:lnSpc>
                        <a:spcBef>
                          <a:spcPts val="180"/>
                        </a:spcBef>
                      </a:pPr>
                      <a:r>
                        <a:rPr sz="1200" spc="-5" dirty="0">
                          <a:latin typeface="Meiryo UI"/>
                          <a:cs typeface="Meiryo UI"/>
                        </a:rPr>
                        <a:t>核酸医薬品の製造・精製・分析基盤技術の開発</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spcBef>
                          <a:spcPts val="180"/>
                        </a:spcBef>
                      </a:pPr>
                      <a:r>
                        <a:rPr sz="1200" spc="65" dirty="0">
                          <a:latin typeface="Meiryo UI"/>
                          <a:cs typeface="Meiryo UI"/>
                        </a:rPr>
                        <a:t>小比賀 聡</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15" dirty="0">
                          <a:latin typeface="Meiryo UI"/>
                          <a:cs typeface="Meiryo UI"/>
                        </a:rPr>
                        <a:t>大阪大学</a:t>
                      </a:r>
                      <a:endParaRPr sz="120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5"/>
                        </a:lnSpc>
                        <a:spcBef>
                          <a:spcPts val="180"/>
                        </a:spcBef>
                      </a:pPr>
                      <a:r>
                        <a:rPr sz="1200" spc="-25" dirty="0">
                          <a:latin typeface="Meiryo UI"/>
                          <a:cs typeface="Meiryo UI"/>
                        </a:rPr>
                        <a:t>教授</a:t>
                      </a:r>
                      <a:endParaRPr sz="1200" dirty="0">
                        <a:latin typeface="Meiryo UI"/>
                        <a:cs typeface="Meiryo UI"/>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13" name="object 5">
            <a:extLst>
              <a:ext uri="{FF2B5EF4-FFF2-40B4-BE49-F238E27FC236}">
                <a16:creationId xmlns:a16="http://schemas.microsoft.com/office/drawing/2014/main" id="{73785FFD-D70A-B4D0-15AD-9500986F18A6}"/>
              </a:ext>
            </a:extLst>
          </p:cNvPr>
          <p:cNvSpPr txBox="1"/>
          <p:nvPr/>
        </p:nvSpPr>
        <p:spPr>
          <a:xfrm>
            <a:off x="1212087" y="2128774"/>
            <a:ext cx="420052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Meiryo UI"/>
                <a:cs typeface="Meiryo UI"/>
              </a:rPr>
              <a:t>研究開発課題２ 標的</a:t>
            </a:r>
            <a:r>
              <a:rPr sz="1200" b="1" spc="-10" dirty="0">
                <a:latin typeface="Meiryo UI"/>
                <a:cs typeface="Meiryo UI"/>
              </a:rPr>
              <a:t>RNA</a:t>
            </a:r>
            <a:r>
              <a:rPr sz="1200" b="1" spc="-15" dirty="0">
                <a:latin typeface="Meiryo UI"/>
                <a:cs typeface="Meiryo UI"/>
              </a:rPr>
              <a:t>の機能解析・構造解析基盤技術開発</a:t>
            </a:r>
            <a:endParaRPr sz="1200">
              <a:latin typeface="Meiryo UI"/>
              <a:cs typeface="Meiryo UI"/>
            </a:endParaRPr>
          </a:p>
        </p:txBody>
      </p:sp>
      <p:graphicFrame>
        <p:nvGraphicFramePr>
          <p:cNvPr id="14" name="object 6">
            <a:extLst>
              <a:ext uri="{FF2B5EF4-FFF2-40B4-BE49-F238E27FC236}">
                <a16:creationId xmlns:a16="http://schemas.microsoft.com/office/drawing/2014/main" id="{4BDCDE01-C79B-0EE1-7ECE-882D7425B425}"/>
              </a:ext>
            </a:extLst>
          </p:cNvPr>
          <p:cNvGraphicFramePr>
            <a:graphicFrameLocks noGrp="1"/>
          </p:cNvGraphicFramePr>
          <p:nvPr>
            <p:extLst>
              <p:ext uri="{D42A27DB-BD31-4B8C-83A1-F6EECF244321}">
                <p14:modId xmlns:p14="http://schemas.microsoft.com/office/powerpoint/2010/main" val="922845833"/>
              </p:ext>
            </p:extLst>
          </p:nvPr>
        </p:nvGraphicFramePr>
        <p:xfrm>
          <a:off x="615696" y="2329434"/>
          <a:ext cx="10796015" cy="126682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422275">
                <a:tc gridSpan="2">
                  <a:txBody>
                    <a:bodyPr/>
                    <a:lstStyle/>
                    <a:p>
                      <a:pPr algn="ctr">
                        <a:lnSpc>
                          <a:spcPct val="100000"/>
                        </a:lnSpc>
                        <a:spcBef>
                          <a:spcPts val="1000"/>
                        </a:spcBef>
                      </a:pPr>
                      <a:r>
                        <a:rPr sz="1200" spc="-10" dirty="0">
                          <a:latin typeface="Meiryo UI"/>
                          <a:cs typeface="Meiryo UI"/>
                        </a:rPr>
                        <a:t>評価課題名</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269875" marR="546735" indent="0">
                        <a:lnSpc>
                          <a:spcPct val="100000"/>
                        </a:lnSpc>
                        <a:spcBef>
                          <a:spcPts val="280"/>
                        </a:spcBef>
                      </a:pPr>
                      <a:r>
                        <a:rPr sz="1200" spc="-15" dirty="0" err="1">
                          <a:latin typeface="Meiryo UI"/>
                          <a:cs typeface="Meiryo UI"/>
                        </a:rPr>
                        <a:t>研究開発</a:t>
                      </a:r>
                      <a:r>
                        <a:rPr sz="1200" spc="-20" dirty="0" err="1">
                          <a:latin typeface="Meiryo UI"/>
                          <a:cs typeface="Meiryo UI"/>
                        </a:rPr>
                        <a:t>代表者</a:t>
                      </a:r>
                      <a:endParaRPr sz="1200" dirty="0">
                        <a:latin typeface="Meiryo UI"/>
                        <a:cs typeface="Meiryo UI"/>
                      </a:endParaRPr>
                    </a:p>
                  </a:txBody>
                  <a:tcPr marL="0" marR="0" marT="3556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15" dirty="0">
                          <a:latin typeface="Meiryo UI"/>
                          <a:cs typeface="Meiryo UI"/>
                        </a:rPr>
                        <a:t>所属機関</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25" dirty="0">
                          <a:latin typeface="Meiryo UI"/>
                          <a:cs typeface="Meiryo UI"/>
                        </a:rPr>
                        <a:t>役職</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422275">
                <a:tc>
                  <a:txBody>
                    <a:bodyPr/>
                    <a:lstStyle/>
                    <a:p>
                      <a:pPr marL="133350">
                        <a:lnSpc>
                          <a:spcPct val="100000"/>
                        </a:lnSpc>
                        <a:spcBef>
                          <a:spcPts val="850"/>
                        </a:spcBef>
                      </a:pPr>
                      <a:r>
                        <a:rPr sz="1200" dirty="0">
                          <a:latin typeface="Calibri"/>
                          <a:cs typeface="Calibri"/>
                        </a:rPr>
                        <a:t>1</a:t>
                      </a:r>
                      <a:endParaRPr sz="1200">
                        <a:latin typeface="Calibri"/>
                        <a:cs typeface="Calibri"/>
                      </a:endParaRPr>
                    </a:p>
                  </a:txBody>
                  <a:tcPr marL="0" marR="0" marT="1079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0485">
                        <a:lnSpc>
                          <a:spcPct val="100000"/>
                        </a:lnSpc>
                        <a:spcBef>
                          <a:spcPts val="284"/>
                        </a:spcBef>
                      </a:pPr>
                      <a:r>
                        <a:rPr sz="1200" dirty="0">
                          <a:latin typeface="Meiryo UI"/>
                          <a:cs typeface="Meiryo UI"/>
                        </a:rPr>
                        <a:t>RNA標的創薬に資するRNA</a:t>
                      </a:r>
                      <a:r>
                        <a:rPr sz="1200" spc="-15" dirty="0">
                          <a:latin typeface="Meiryo UI"/>
                          <a:cs typeface="Meiryo UI"/>
                        </a:rPr>
                        <a:t>およびその複合体の機能・構造解析</a:t>
                      </a:r>
                      <a:r>
                        <a:rPr sz="1200" spc="-10" dirty="0">
                          <a:latin typeface="Meiryo UI"/>
                          <a:cs typeface="Meiryo UI"/>
                        </a:rPr>
                        <a:t>基盤技術の開発</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0"/>
                        </a:spcBef>
                      </a:pPr>
                      <a:r>
                        <a:rPr sz="1200" spc="60" dirty="0">
                          <a:latin typeface="Meiryo UI"/>
                          <a:cs typeface="Meiryo UI"/>
                        </a:rPr>
                        <a:t>嶋田 一夫</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4830" marR="387350" indent="-148590">
                        <a:lnSpc>
                          <a:spcPct val="100000"/>
                        </a:lnSpc>
                        <a:spcBef>
                          <a:spcPts val="284"/>
                        </a:spcBef>
                      </a:pPr>
                      <a:r>
                        <a:rPr sz="1200" spc="-10" dirty="0">
                          <a:latin typeface="Meiryo UI"/>
                          <a:cs typeface="Meiryo UI"/>
                        </a:rPr>
                        <a:t>バイオ産業情報化</a:t>
                      </a:r>
                      <a:r>
                        <a:rPr sz="1200" spc="-20" dirty="0">
                          <a:latin typeface="Meiryo UI"/>
                          <a:cs typeface="Meiryo UI"/>
                        </a:rPr>
                        <a:t>コンソーシアム</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15" dirty="0">
                          <a:latin typeface="Meiryo UI"/>
                          <a:cs typeface="Meiryo UI"/>
                        </a:rPr>
                        <a:t>特別顧問</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22275">
                <a:tc>
                  <a:txBody>
                    <a:bodyPr/>
                    <a:lstStyle/>
                    <a:p>
                      <a:pPr marL="122555">
                        <a:lnSpc>
                          <a:spcPct val="100000"/>
                        </a:lnSpc>
                        <a:spcBef>
                          <a:spcPts val="850"/>
                        </a:spcBef>
                      </a:pPr>
                      <a:r>
                        <a:rPr sz="1200" dirty="0">
                          <a:latin typeface="Calibri"/>
                          <a:cs typeface="Calibri"/>
                        </a:rPr>
                        <a:t>2</a:t>
                      </a:r>
                      <a:endParaRPr sz="1200">
                        <a:latin typeface="Calibri"/>
                        <a:cs typeface="Calibri"/>
                      </a:endParaRPr>
                    </a:p>
                  </a:txBody>
                  <a:tcPr marL="0" marR="0" marT="1079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121285">
                        <a:lnSpc>
                          <a:spcPct val="100000"/>
                        </a:lnSpc>
                        <a:spcBef>
                          <a:spcPts val="284"/>
                        </a:spcBef>
                      </a:pPr>
                      <a:r>
                        <a:rPr sz="1200" spc="-5" dirty="0">
                          <a:latin typeface="Meiryo UI"/>
                          <a:cs typeface="Meiryo UI"/>
                        </a:rPr>
                        <a:t>機能解析に基づく</a:t>
                      </a:r>
                      <a:r>
                        <a:rPr sz="1200" dirty="0">
                          <a:latin typeface="Meiryo UI"/>
                          <a:cs typeface="Meiryo UI"/>
                        </a:rPr>
                        <a:t>RNA</a:t>
                      </a:r>
                      <a:r>
                        <a:rPr sz="1200" spc="-10" dirty="0">
                          <a:latin typeface="Meiryo UI"/>
                          <a:cs typeface="Meiryo UI"/>
                        </a:rPr>
                        <a:t>標的創薬のための統合</a:t>
                      </a:r>
                      <a:r>
                        <a:rPr sz="1200" dirty="0">
                          <a:latin typeface="Meiryo UI"/>
                          <a:cs typeface="Meiryo UI"/>
                        </a:rPr>
                        <a:t>DBと</a:t>
                      </a:r>
                      <a:r>
                        <a:rPr sz="1200" spc="-10" dirty="0">
                          <a:latin typeface="Meiryo UI"/>
                          <a:cs typeface="Meiryo UI"/>
                        </a:rPr>
                        <a:t>AI</a:t>
                      </a:r>
                      <a:r>
                        <a:rPr sz="1200" spc="-20" dirty="0">
                          <a:latin typeface="Meiryo UI"/>
                          <a:cs typeface="Meiryo UI"/>
                        </a:rPr>
                        <a:t>システムの</a:t>
                      </a:r>
                      <a:r>
                        <a:rPr sz="1200" spc="-25" dirty="0">
                          <a:latin typeface="Meiryo UI"/>
                          <a:cs typeface="Meiryo UI"/>
                        </a:rPr>
                        <a:t>構築</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0"/>
                        </a:spcBef>
                      </a:pPr>
                      <a:r>
                        <a:rPr sz="1200" spc="60" dirty="0">
                          <a:latin typeface="Meiryo UI"/>
                          <a:cs typeface="Meiryo UI"/>
                        </a:rPr>
                        <a:t>中谷 和彦</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15" dirty="0">
                          <a:latin typeface="Meiryo UI"/>
                          <a:cs typeface="Meiryo UI"/>
                        </a:rPr>
                        <a:t>大阪大学</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0"/>
                        </a:spcBef>
                      </a:pPr>
                      <a:r>
                        <a:rPr sz="1200" spc="-25" dirty="0">
                          <a:latin typeface="Meiryo UI"/>
                          <a:cs typeface="Meiryo UI"/>
                        </a:rPr>
                        <a:t>教授</a:t>
                      </a:r>
                      <a:endParaRPr sz="1200" dirty="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15" name="object 7">
            <a:extLst>
              <a:ext uri="{FF2B5EF4-FFF2-40B4-BE49-F238E27FC236}">
                <a16:creationId xmlns:a16="http://schemas.microsoft.com/office/drawing/2014/main" id="{17FA91E8-45F5-8303-366A-D09738709DCE}"/>
              </a:ext>
            </a:extLst>
          </p:cNvPr>
          <p:cNvSpPr txBox="1"/>
          <p:nvPr/>
        </p:nvSpPr>
        <p:spPr>
          <a:xfrm>
            <a:off x="1212087" y="3825493"/>
            <a:ext cx="3360420" cy="208279"/>
          </a:xfrm>
          <a:prstGeom prst="rect">
            <a:avLst/>
          </a:prstGeom>
        </p:spPr>
        <p:txBody>
          <a:bodyPr vert="horz" wrap="square" lIns="0" tIns="12700" rIns="0" bIns="0" rtlCol="0">
            <a:spAutoFit/>
          </a:bodyPr>
          <a:lstStyle/>
          <a:p>
            <a:pPr marL="12700">
              <a:lnSpc>
                <a:spcPct val="100000"/>
              </a:lnSpc>
              <a:spcBef>
                <a:spcPts val="100"/>
              </a:spcBef>
            </a:pPr>
            <a:r>
              <a:rPr sz="1200" b="1" spc="35" dirty="0">
                <a:latin typeface="Meiryo UI"/>
                <a:cs typeface="Meiryo UI"/>
              </a:rPr>
              <a:t>研究開発課題３ 新規</a:t>
            </a:r>
            <a:r>
              <a:rPr sz="1200" b="1" spc="-10" dirty="0">
                <a:latin typeface="Meiryo UI"/>
                <a:cs typeface="Meiryo UI"/>
              </a:rPr>
              <a:t>RNA</a:t>
            </a:r>
            <a:r>
              <a:rPr sz="1200" b="1" spc="-5" dirty="0">
                <a:latin typeface="Meiryo UI"/>
                <a:cs typeface="Meiryo UI"/>
              </a:rPr>
              <a:t>標的医薬品の研究開発</a:t>
            </a:r>
            <a:endParaRPr sz="1200">
              <a:latin typeface="Meiryo UI"/>
              <a:cs typeface="Meiryo UI"/>
            </a:endParaRPr>
          </a:p>
        </p:txBody>
      </p:sp>
      <p:graphicFrame>
        <p:nvGraphicFramePr>
          <p:cNvPr id="16" name="object 8">
            <a:extLst>
              <a:ext uri="{FF2B5EF4-FFF2-40B4-BE49-F238E27FC236}">
                <a16:creationId xmlns:a16="http://schemas.microsoft.com/office/drawing/2014/main" id="{DAAEE91D-81AE-4417-66C1-2B8EA00D3C3F}"/>
              </a:ext>
            </a:extLst>
          </p:cNvPr>
          <p:cNvGraphicFramePr>
            <a:graphicFrameLocks noGrp="1"/>
          </p:cNvGraphicFramePr>
          <p:nvPr>
            <p:extLst>
              <p:ext uri="{D42A27DB-BD31-4B8C-83A1-F6EECF244321}">
                <p14:modId xmlns:p14="http://schemas.microsoft.com/office/powerpoint/2010/main" val="760970326"/>
              </p:ext>
            </p:extLst>
          </p:nvPr>
        </p:nvGraphicFramePr>
        <p:xfrm>
          <a:off x="615696" y="4026026"/>
          <a:ext cx="10796015" cy="2328545"/>
        </p:xfrm>
        <a:graphic>
          <a:graphicData uri="http://schemas.openxmlformats.org/drawingml/2006/table">
            <a:tbl>
              <a:tblPr firstRow="1" bandRow="1">
                <a:tableStyleId>{2D5ABB26-0587-4C30-8999-92F81FD0307C}</a:tableStyleId>
              </a:tblPr>
              <a:tblGrid>
                <a:gridCol w="382541">
                  <a:extLst>
                    <a:ext uri="{9D8B030D-6E8A-4147-A177-3AD203B41FA5}">
                      <a16:colId xmlns:a16="http://schemas.microsoft.com/office/drawing/2014/main" val="20000"/>
                    </a:ext>
                  </a:extLst>
                </a:gridCol>
                <a:gridCol w="4721490">
                  <a:extLst>
                    <a:ext uri="{9D8B030D-6E8A-4147-A177-3AD203B41FA5}">
                      <a16:colId xmlns:a16="http://schemas.microsoft.com/office/drawing/2014/main" val="20001"/>
                    </a:ext>
                  </a:extLst>
                </a:gridCol>
                <a:gridCol w="2015415">
                  <a:extLst>
                    <a:ext uri="{9D8B030D-6E8A-4147-A177-3AD203B41FA5}">
                      <a16:colId xmlns:a16="http://schemas.microsoft.com/office/drawing/2014/main" val="20002"/>
                    </a:ext>
                  </a:extLst>
                </a:gridCol>
                <a:gridCol w="2239433">
                  <a:extLst>
                    <a:ext uri="{9D8B030D-6E8A-4147-A177-3AD203B41FA5}">
                      <a16:colId xmlns:a16="http://schemas.microsoft.com/office/drawing/2014/main" val="20003"/>
                    </a:ext>
                  </a:extLst>
                </a:gridCol>
                <a:gridCol w="1437136">
                  <a:extLst>
                    <a:ext uri="{9D8B030D-6E8A-4147-A177-3AD203B41FA5}">
                      <a16:colId xmlns:a16="http://schemas.microsoft.com/office/drawing/2014/main" val="20004"/>
                    </a:ext>
                  </a:extLst>
                </a:gridCol>
              </a:tblGrid>
              <a:tr h="422275">
                <a:tc gridSpan="2">
                  <a:txBody>
                    <a:bodyPr/>
                    <a:lstStyle/>
                    <a:p>
                      <a:pPr algn="ctr">
                        <a:lnSpc>
                          <a:spcPct val="100000"/>
                        </a:lnSpc>
                        <a:spcBef>
                          <a:spcPts val="1000"/>
                        </a:spcBef>
                      </a:pPr>
                      <a:r>
                        <a:rPr sz="1200" spc="-10" dirty="0">
                          <a:latin typeface="Meiryo UI"/>
                          <a:cs typeface="Meiryo UI"/>
                        </a:rPr>
                        <a:t>評価課題名</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hMerge="1">
                  <a:txBody>
                    <a:bodyPr/>
                    <a:lstStyle/>
                    <a:p>
                      <a:endParaRPr/>
                    </a:p>
                  </a:txBody>
                  <a:tcPr marL="0" marR="0" marT="0" marB="0"/>
                </a:tc>
                <a:tc>
                  <a:txBody>
                    <a:bodyPr/>
                    <a:lstStyle/>
                    <a:p>
                      <a:pPr marL="631825" marR="546735" indent="-276225">
                        <a:lnSpc>
                          <a:spcPct val="100000"/>
                        </a:lnSpc>
                        <a:spcBef>
                          <a:spcPts val="284"/>
                        </a:spcBef>
                      </a:pPr>
                      <a:r>
                        <a:rPr sz="1200" spc="-15" dirty="0">
                          <a:latin typeface="Meiryo UI"/>
                          <a:cs typeface="Meiryo UI"/>
                        </a:rPr>
                        <a:t>研究開発</a:t>
                      </a:r>
                      <a:r>
                        <a:rPr sz="1200" spc="-20" dirty="0">
                          <a:latin typeface="Meiryo UI"/>
                          <a:cs typeface="Meiryo UI"/>
                        </a:rPr>
                        <a:t>代表者</a:t>
                      </a:r>
                      <a:endParaRPr sz="1200" dirty="0">
                        <a:latin typeface="Meiryo UI"/>
                        <a:cs typeface="Meiryo UI"/>
                      </a:endParaRPr>
                    </a:p>
                  </a:txBody>
                  <a:tcPr marL="0" marR="0" marT="36194"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15" dirty="0">
                          <a:latin typeface="Meiryo UI"/>
                          <a:cs typeface="Meiryo UI"/>
                        </a:rPr>
                        <a:t>所属機関</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tc>
                  <a:txBody>
                    <a:bodyPr/>
                    <a:lstStyle/>
                    <a:p>
                      <a:pPr marL="1270" algn="ctr">
                        <a:lnSpc>
                          <a:spcPct val="100000"/>
                        </a:lnSpc>
                        <a:spcBef>
                          <a:spcPts val="1000"/>
                        </a:spcBef>
                      </a:pPr>
                      <a:r>
                        <a:rPr sz="1200" spc="-25" dirty="0">
                          <a:latin typeface="Meiryo UI"/>
                          <a:cs typeface="Meiryo UI"/>
                        </a:rPr>
                        <a:t>役職</a:t>
                      </a:r>
                      <a:endParaRPr sz="1200">
                        <a:latin typeface="Meiryo UI"/>
                        <a:cs typeface="Meiryo UI"/>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EBFF"/>
                    </a:solidFill>
                  </a:tcPr>
                </a:tc>
                <a:extLst>
                  <a:ext uri="{0D108BD9-81ED-4DB2-BD59-A6C34878D82A}">
                    <a16:rowId xmlns:a16="http://schemas.microsoft.com/office/drawing/2014/main" val="10000"/>
                  </a:ext>
                </a:extLst>
              </a:tr>
              <a:tr h="422275">
                <a:tc>
                  <a:txBody>
                    <a:bodyPr/>
                    <a:lstStyle/>
                    <a:p>
                      <a:pPr marL="133350">
                        <a:lnSpc>
                          <a:spcPct val="100000"/>
                        </a:lnSpc>
                        <a:spcBef>
                          <a:spcPts val="855"/>
                        </a:spcBef>
                      </a:pPr>
                      <a:r>
                        <a:rPr sz="1200" dirty="0">
                          <a:latin typeface="Calibri"/>
                          <a:cs typeface="Calibri"/>
                        </a:rPr>
                        <a:t>1</a:t>
                      </a:r>
                      <a:endParaRPr sz="1200">
                        <a:latin typeface="Calibri"/>
                        <a:cs typeface="Calibri"/>
                      </a:endParaRPr>
                    </a:p>
                  </a:txBody>
                  <a:tcPr marL="0" marR="0" marT="1085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1755">
                        <a:lnSpc>
                          <a:spcPct val="100000"/>
                        </a:lnSpc>
                        <a:spcBef>
                          <a:spcPts val="284"/>
                        </a:spcBef>
                      </a:pPr>
                      <a:r>
                        <a:rPr sz="1200" dirty="0">
                          <a:latin typeface="Meiryo UI"/>
                          <a:cs typeface="Meiryo UI"/>
                        </a:rPr>
                        <a:t>新規修飾</a:t>
                      </a:r>
                      <a:r>
                        <a:rPr sz="1200" spc="-10" dirty="0">
                          <a:latin typeface="Meiryo UI"/>
                          <a:cs typeface="Meiryo UI"/>
                        </a:rPr>
                        <a:t>siRNA</a:t>
                      </a:r>
                      <a:r>
                        <a:rPr sz="1200" spc="-15" dirty="0">
                          <a:latin typeface="Meiryo UI"/>
                          <a:cs typeface="Meiryo UI"/>
                        </a:rPr>
                        <a:t>と核酸デリバリーの最適化による難治性卵巣がん</a:t>
                      </a:r>
                      <a:r>
                        <a:rPr sz="1200" spc="-5" dirty="0">
                          <a:latin typeface="Meiryo UI"/>
                          <a:cs typeface="Meiryo UI"/>
                        </a:rPr>
                        <a:t>治療に関する研究開発</a:t>
                      </a:r>
                      <a:endParaRPr sz="1200">
                        <a:latin typeface="Meiryo UI"/>
                        <a:cs typeface="Meiryo UI"/>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5"/>
                        </a:spcBef>
                      </a:pPr>
                      <a:r>
                        <a:rPr sz="1200" spc="60" dirty="0">
                          <a:latin typeface="Meiryo UI"/>
                          <a:cs typeface="Meiryo UI"/>
                        </a:rPr>
                        <a:t>谷口 博昭</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慶應義塾大学</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特任准教授</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3995">
                <a:tc>
                  <a:txBody>
                    <a:bodyPr/>
                    <a:lstStyle/>
                    <a:p>
                      <a:pPr marL="122555">
                        <a:lnSpc>
                          <a:spcPct val="100000"/>
                        </a:lnSpc>
                        <a:spcBef>
                          <a:spcPts val="35"/>
                        </a:spcBef>
                      </a:pPr>
                      <a:r>
                        <a:rPr sz="1200" dirty="0">
                          <a:latin typeface="Calibri"/>
                          <a:cs typeface="Calibri"/>
                        </a:rPr>
                        <a:t>2</a:t>
                      </a:r>
                      <a:endParaRPr sz="1200">
                        <a:latin typeface="Calibri"/>
                        <a:cs typeface="Calibri"/>
                      </a:endParaRP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0"/>
                        </a:lnSpc>
                        <a:spcBef>
                          <a:spcPts val="185"/>
                        </a:spcBef>
                      </a:pPr>
                      <a:r>
                        <a:rPr sz="1200" spc="-10" dirty="0">
                          <a:latin typeface="Meiryo UI"/>
                          <a:cs typeface="Meiryo UI"/>
                        </a:rPr>
                        <a:t>mRNA</a:t>
                      </a:r>
                      <a:r>
                        <a:rPr sz="1200" spc="-5" dirty="0">
                          <a:latin typeface="Meiryo UI"/>
                          <a:cs typeface="Meiryo UI"/>
                        </a:rPr>
                        <a:t>構造を標的とした新規免疫抑制医薬研究開発</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spcBef>
                          <a:spcPts val="185"/>
                        </a:spcBef>
                      </a:pPr>
                      <a:r>
                        <a:rPr sz="1200" spc="80" dirty="0">
                          <a:latin typeface="Meiryo UI"/>
                          <a:cs typeface="Meiryo UI"/>
                        </a:rPr>
                        <a:t>竹内 理</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15" dirty="0">
                          <a:latin typeface="Meiryo UI"/>
                          <a:cs typeface="Meiryo UI"/>
                        </a:rPr>
                        <a:t>京都大学</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25" dirty="0">
                          <a:latin typeface="Meiryo UI"/>
                          <a:cs typeface="Meiryo UI"/>
                        </a:rPr>
                        <a:t>教授</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633730">
                <a:tc>
                  <a:txBody>
                    <a:bodyPr/>
                    <a:lstStyle/>
                    <a:p>
                      <a:pPr>
                        <a:lnSpc>
                          <a:spcPct val="100000"/>
                        </a:lnSpc>
                        <a:spcBef>
                          <a:spcPts val="20"/>
                        </a:spcBef>
                      </a:pPr>
                      <a:endParaRPr sz="1450">
                        <a:latin typeface="Times New Roman"/>
                        <a:cs typeface="Times New Roman"/>
                      </a:endParaRPr>
                    </a:p>
                    <a:p>
                      <a:pPr marL="119380">
                        <a:lnSpc>
                          <a:spcPct val="100000"/>
                        </a:lnSpc>
                      </a:pPr>
                      <a:r>
                        <a:rPr sz="1200" dirty="0">
                          <a:latin typeface="Calibri"/>
                          <a:cs typeface="Calibri"/>
                        </a:rPr>
                        <a:t>3</a:t>
                      </a:r>
                      <a:endParaRPr sz="1200">
                        <a:latin typeface="Calibri"/>
                        <a:cs typeface="Calibri"/>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74295" algn="just">
                        <a:lnSpc>
                          <a:spcPct val="100000"/>
                        </a:lnSpc>
                        <a:spcBef>
                          <a:spcPts val="395"/>
                        </a:spcBef>
                      </a:pPr>
                      <a:r>
                        <a:rPr sz="1200" spc="-15" dirty="0">
                          <a:latin typeface="Meiryo UI"/>
                          <a:cs typeface="Meiryo UI"/>
                        </a:rPr>
                        <a:t>疾患の原因となる変異遺伝子のみを正常遺伝子と区分して抑制</a:t>
                      </a:r>
                      <a:r>
                        <a:rPr sz="1200" spc="-5" dirty="0">
                          <a:latin typeface="Meiryo UI"/>
                          <a:cs typeface="Meiryo UI"/>
                        </a:rPr>
                        <a:t>する</a:t>
                      </a:r>
                      <a:r>
                        <a:rPr sz="1200" spc="-10" dirty="0">
                          <a:latin typeface="Meiryo UI"/>
                          <a:cs typeface="Meiryo UI"/>
                        </a:rPr>
                        <a:t>SNPD-siRNA</a:t>
                      </a:r>
                      <a:r>
                        <a:rPr sz="1200" spc="-15" dirty="0">
                          <a:latin typeface="Meiryo UI"/>
                          <a:cs typeface="Meiryo UI"/>
                        </a:rPr>
                        <a:t>核酸医薬品実用化のための非臨床試験基盤</a:t>
                      </a:r>
                      <a:r>
                        <a:rPr sz="1200" spc="-25" dirty="0">
                          <a:latin typeface="Meiryo UI"/>
                          <a:cs typeface="Meiryo UI"/>
                        </a:rPr>
                        <a:t>の確立</a:t>
                      </a:r>
                      <a:endParaRPr sz="1200">
                        <a:latin typeface="Meiryo UI"/>
                        <a:cs typeface="Meiryo UI"/>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algn="ctr">
                        <a:lnSpc>
                          <a:spcPct val="100000"/>
                        </a:lnSpc>
                      </a:pPr>
                      <a:r>
                        <a:rPr sz="1200" spc="60" dirty="0">
                          <a:latin typeface="Meiryo UI"/>
                          <a:cs typeface="Meiryo UI"/>
                        </a:rPr>
                        <a:t>程 久美子</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marL="1270" algn="ctr">
                        <a:lnSpc>
                          <a:spcPct val="100000"/>
                        </a:lnSpc>
                      </a:pPr>
                      <a:r>
                        <a:rPr sz="1200" spc="-15" dirty="0">
                          <a:latin typeface="Meiryo UI"/>
                          <a:cs typeface="Meiryo UI"/>
                        </a:rPr>
                        <a:t>東京大学</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550">
                        <a:latin typeface="Times New Roman"/>
                        <a:cs typeface="Times New Roman"/>
                      </a:endParaRPr>
                    </a:p>
                    <a:p>
                      <a:pPr marL="1905" algn="ctr">
                        <a:lnSpc>
                          <a:spcPct val="100000"/>
                        </a:lnSpc>
                      </a:pPr>
                      <a:r>
                        <a:rPr sz="1200" spc="-20" dirty="0">
                          <a:latin typeface="Meiryo UI"/>
                          <a:cs typeface="Meiryo UI"/>
                        </a:rPr>
                        <a:t>准教授</a:t>
                      </a:r>
                      <a:endParaRPr sz="1200">
                        <a:latin typeface="Meiryo UI"/>
                        <a:cs typeface="Meiryo UI"/>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3995">
                <a:tc>
                  <a:txBody>
                    <a:bodyPr/>
                    <a:lstStyle/>
                    <a:p>
                      <a:pPr marL="118745">
                        <a:lnSpc>
                          <a:spcPct val="100000"/>
                        </a:lnSpc>
                        <a:spcBef>
                          <a:spcPts val="35"/>
                        </a:spcBef>
                      </a:pPr>
                      <a:r>
                        <a:rPr sz="1200" dirty="0">
                          <a:latin typeface="Calibri"/>
                          <a:cs typeface="Calibri"/>
                        </a:rPr>
                        <a:t>4</a:t>
                      </a:r>
                      <a:endParaRPr sz="1200">
                        <a:latin typeface="Calibri"/>
                        <a:cs typeface="Calibri"/>
                      </a:endParaRP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400"/>
                        </a:lnSpc>
                        <a:spcBef>
                          <a:spcPts val="185"/>
                        </a:spcBef>
                      </a:pPr>
                      <a:r>
                        <a:rPr sz="1200" dirty="0">
                          <a:latin typeface="Meiryo UI"/>
                          <a:cs typeface="Meiryo UI"/>
                        </a:rPr>
                        <a:t>新規RNA</a:t>
                      </a:r>
                      <a:r>
                        <a:rPr sz="1200" spc="-5" dirty="0">
                          <a:latin typeface="Meiryo UI"/>
                          <a:cs typeface="Meiryo UI"/>
                        </a:rPr>
                        <a:t>標的医薬品の研究開発</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spcBef>
                          <a:spcPts val="185"/>
                        </a:spcBef>
                      </a:pPr>
                      <a:r>
                        <a:rPr sz="1200" spc="60" dirty="0">
                          <a:latin typeface="Meiryo UI"/>
                          <a:cs typeface="Meiryo UI"/>
                        </a:rPr>
                        <a:t>上野 義仁</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15" dirty="0">
                          <a:latin typeface="Meiryo UI"/>
                          <a:cs typeface="Meiryo UI"/>
                        </a:rPr>
                        <a:t>岐阜大学</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spcBef>
                          <a:spcPts val="185"/>
                        </a:spcBef>
                      </a:pPr>
                      <a:r>
                        <a:rPr sz="1200" spc="-25" dirty="0">
                          <a:latin typeface="Meiryo UI"/>
                          <a:cs typeface="Meiryo UI"/>
                        </a:rPr>
                        <a:t>教授</a:t>
                      </a:r>
                      <a:endParaRPr sz="1200">
                        <a:latin typeface="Meiryo UI"/>
                        <a:cs typeface="Meiryo UI"/>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422275">
                <a:tc>
                  <a:txBody>
                    <a:bodyPr/>
                    <a:lstStyle/>
                    <a:p>
                      <a:pPr marL="118745">
                        <a:lnSpc>
                          <a:spcPct val="100000"/>
                        </a:lnSpc>
                        <a:spcBef>
                          <a:spcPts val="855"/>
                        </a:spcBef>
                      </a:pPr>
                      <a:r>
                        <a:rPr sz="1200" dirty="0">
                          <a:latin typeface="Calibri"/>
                          <a:cs typeface="Calibri"/>
                        </a:rPr>
                        <a:t>5</a:t>
                      </a:r>
                      <a:endParaRPr sz="1200">
                        <a:latin typeface="Calibri"/>
                        <a:cs typeface="Calibri"/>
                      </a:endParaRPr>
                    </a:p>
                  </a:txBody>
                  <a:tcPr marL="0" marR="0" marT="1085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278765">
                        <a:lnSpc>
                          <a:spcPct val="100000"/>
                        </a:lnSpc>
                        <a:spcBef>
                          <a:spcPts val="285"/>
                        </a:spcBef>
                      </a:pPr>
                      <a:r>
                        <a:rPr sz="1200" dirty="0">
                          <a:latin typeface="Meiryo UI"/>
                          <a:cs typeface="Meiryo UI"/>
                        </a:rPr>
                        <a:t>RNA結合</a:t>
                      </a:r>
                      <a:r>
                        <a:rPr sz="1200" spc="-10" dirty="0">
                          <a:latin typeface="Meiryo UI"/>
                          <a:cs typeface="Meiryo UI"/>
                        </a:rPr>
                        <a:t>PPR</a:t>
                      </a:r>
                      <a:r>
                        <a:rPr sz="1200" spc="-15" dirty="0">
                          <a:latin typeface="Meiryo UI"/>
                          <a:cs typeface="Meiryo UI"/>
                        </a:rPr>
                        <a:t>蛋白を用いた難治性神経筋疾患における異常</a:t>
                      </a:r>
                      <a:r>
                        <a:rPr sz="1200" spc="-50" dirty="0">
                          <a:latin typeface="Meiryo UI"/>
                          <a:cs typeface="Meiryo UI"/>
                        </a:rPr>
                        <a:t> </a:t>
                      </a:r>
                      <a:r>
                        <a:rPr sz="1200" dirty="0">
                          <a:latin typeface="Meiryo UI"/>
                          <a:cs typeface="Meiryo UI"/>
                        </a:rPr>
                        <a:t>RNA</a:t>
                      </a:r>
                      <a:r>
                        <a:rPr sz="1200" spc="-15" dirty="0">
                          <a:latin typeface="Meiryo UI"/>
                          <a:cs typeface="Meiryo UI"/>
                        </a:rPr>
                        <a:t>標的治療</a:t>
                      </a:r>
                      <a:endParaRPr sz="1200">
                        <a:latin typeface="Meiryo UI"/>
                        <a:cs typeface="Meiryo UI"/>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5"/>
                        </a:spcBef>
                      </a:pPr>
                      <a:r>
                        <a:rPr sz="1200" spc="60" dirty="0">
                          <a:latin typeface="Meiryo UI"/>
                          <a:cs typeface="Meiryo UI"/>
                        </a:rPr>
                        <a:t>中森 雅之</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5" dirty="0">
                          <a:latin typeface="Meiryo UI"/>
                          <a:cs typeface="Meiryo UI"/>
                        </a:rPr>
                        <a:t>大阪大学</a:t>
                      </a:r>
                      <a:endParaRPr sz="120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005"/>
                        </a:spcBef>
                      </a:pPr>
                      <a:r>
                        <a:rPr sz="1200" spc="-10" dirty="0">
                          <a:latin typeface="Meiryo UI"/>
                          <a:cs typeface="Meiryo UI"/>
                        </a:rPr>
                        <a:t>特任准教授</a:t>
                      </a:r>
                      <a:endParaRPr sz="1200" dirty="0">
                        <a:latin typeface="Meiryo UI"/>
                        <a:cs typeface="Meiryo UI"/>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8" name="テキスト ボックス 7">
            <a:extLst>
              <a:ext uri="{FF2B5EF4-FFF2-40B4-BE49-F238E27FC236}">
                <a16:creationId xmlns:a16="http://schemas.microsoft.com/office/drawing/2014/main" id="{D0E13709-058F-49EA-8506-379DACA862B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経済産業省　核酸医薬基盤技術開発</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5596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object 2">
            <a:extLst>
              <a:ext uri="{FF2B5EF4-FFF2-40B4-BE49-F238E27FC236}">
                <a16:creationId xmlns:a16="http://schemas.microsoft.com/office/drawing/2014/main" id="{805B0F59-7DE4-7A3C-73C1-39C26EA1FB8D}"/>
              </a:ext>
            </a:extLst>
          </p:cNvPr>
          <p:cNvGrpSpPr/>
          <p:nvPr/>
        </p:nvGrpSpPr>
        <p:grpSpPr>
          <a:xfrm>
            <a:off x="586740" y="68454"/>
            <a:ext cx="10563225" cy="509270"/>
            <a:chOff x="74676" y="115824"/>
            <a:chExt cx="10563225" cy="509270"/>
          </a:xfrm>
        </p:grpSpPr>
        <p:sp>
          <p:nvSpPr>
            <p:cNvPr id="84" name="object 3">
              <a:extLst>
                <a:ext uri="{FF2B5EF4-FFF2-40B4-BE49-F238E27FC236}">
                  <a16:creationId xmlns:a16="http://schemas.microsoft.com/office/drawing/2014/main" id="{BCACBBEB-8FFE-2AB1-E8A7-8AD998F742B1}"/>
                </a:ext>
              </a:extLst>
            </p:cNvPr>
            <p:cNvSpPr/>
            <p:nvPr/>
          </p:nvSpPr>
          <p:spPr>
            <a:xfrm>
              <a:off x="79248" y="120396"/>
              <a:ext cx="10552430" cy="498475"/>
            </a:xfrm>
            <a:custGeom>
              <a:avLst/>
              <a:gdLst/>
              <a:ahLst/>
              <a:cxnLst/>
              <a:rect l="l" t="t" r="r" b="b"/>
              <a:pathLst>
                <a:path w="10552430" h="498475">
                  <a:moveTo>
                    <a:pt x="10552176" y="0"/>
                  </a:moveTo>
                  <a:lnTo>
                    <a:pt x="0" y="0"/>
                  </a:lnTo>
                  <a:lnTo>
                    <a:pt x="0" y="498348"/>
                  </a:lnTo>
                  <a:lnTo>
                    <a:pt x="10552176" y="498348"/>
                  </a:lnTo>
                  <a:lnTo>
                    <a:pt x="10552176" y="0"/>
                  </a:lnTo>
                  <a:close/>
                </a:path>
              </a:pathLst>
            </a:custGeom>
            <a:solidFill>
              <a:srgbClr val="00AF4F"/>
            </a:solidFill>
          </p:spPr>
          <p:txBody>
            <a:bodyPr wrap="square" lIns="0" tIns="0" rIns="0" bIns="0" rtlCol="0"/>
            <a:lstStyle/>
            <a:p>
              <a:endParaRPr/>
            </a:p>
          </p:txBody>
        </p:sp>
        <p:sp>
          <p:nvSpPr>
            <p:cNvPr id="85" name="object 4">
              <a:extLst>
                <a:ext uri="{FF2B5EF4-FFF2-40B4-BE49-F238E27FC236}">
                  <a16:creationId xmlns:a16="http://schemas.microsoft.com/office/drawing/2014/main" id="{376FA81B-FD0F-F9A9-2EE4-7ADC40FE3379}"/>
                </a:ext>
              </a:extLst>
            </p:cNvPr>
            <p:cNvSpPr/>
            <p:nvPr/>
          </p:nvSpPr>
          <p:spPr>
            <a:xfrm>
              <a:off x="74676" y="115824"/>
              <a:ext cx="10563225" cy="509270"/>
            </a:xfrm>
            <a:custGeom>
              <a:avLst/>
              <a:gdLst/>
              <a:ahLst/>
              <a:cxnLst/>
              <a:rect l="l" t="t" r="r" b="b"/>
              <a:pathLst>
                <a:path w="10563225" h="509270">
                  <a:moveTo>
                    <a:pt x="10559796" y="0"/>
                  </a:moveTo>
                  <a:lnTo>
                    <a:pt x="1524" y="0"/>
                  </a:lnTo>
                  <a:lnTo>
                    <a:pt x="0" y="1524"/>
                  </a:lnTo>
                  <a:lnTo>
                    <a:pt x="0" y="505967"/>
                  </a:lnTo>
                  <a:lnTo>
                    <a:pt x="1524" y="509015"/>
                  </a:lnTo>
                  <a:lnTo>
                    <a:pt x="10559796" y="509015"/>
                  </a:lnTo>
                  <a:lnTo>
                    <a:pt x="10562844" y="505967"/>
                  </a:lnTo>
                  <a:lnTo>
                    <a:pt x="10562844" y="502919"/>
                  </a:lnTo>
                  <a:lnTo>
                    <a:pt x="10667" y="502919"/>
                  </a:lnTo>
                  <a:lnTo>
                    <a:pt x="4572" y="498347"/>
                  </a:lnTo>
                  <a:lnTo>
                    <a:pt x="10667" y="498347"/>
                  </a:lnTo>
                  <a:lnTo>
                    <a:pt x="10667" y="10667"/>
                  </a:lnTo>
                  <a:lnTo>
                    <a:pt x="4572" y="10667"/>
                  </a:lnTo>
                  <a:lnTo>
                    <a:pt x="10667" y="4571"/>
                  </a:lnTo>
                  <a:lnTo>
                    <a:pt x="10562844" y="4571"/>
                  </a:lnTo>
                  <a:lnTo>
                    <a:pt x="10562844" y="1524"/>
                  </a:lnTo>
                  <a:lnTo>
                    <a:pt x="10559796" y="0"/>
                  </a:lnTo>
                  <a:close/>
                </a:path>
                <a:path w="10563225" h="509270">
                  <a:moveTo>
                    <a:pt x="10667" y="498347"/>
                  </a:moveTo>
                  <a:lnTo>
                    <a:pt x="4572" y="498347"/>
                  </a:lnTo>
                  <a:lnTo>
                    <a:pt x="10667" y="502919"/>
                  </a:lnTo>
                  <a:lnTo>
                    <a:pt x="10667" y="498347"/>
                  </a:lnTo>
                  <a:close/>
                </a:path>
                <a:path w="10563225" h="509270">
                  <a:moveTo>
                    <a:pt x="10552176" y="498347"/>
                  </a:moveTo>
                  <a:lnTo>
                    <a:pt x="10667" y="498347"/>
                  </a:lnTo>
                  <a:lnTo>
                    <a:pt x="10667" y="502919"/>
                  </a:lnTo>
                  <a:lnTo>
                    <a:pt x="10552176" y="502919"/>
                  </a:lnTo>
                  <a:lnTo>
                    <a:pt x="10552176" y="498347"/>
                  </a:lnTo>
                  <a:close/>
                </a:path>
                <a:path w="10563225" h="509270">
                  <a:moveTo>
                    <a:pt x="10552176" y="4571"/>
                  </a:moveTo>
                  <a:lnTo>
                    <a:pt x="10552176" y="502919"/>
                  </a:lnTo>
                  <a:lnTo>
                    <a:pt x="10556748" y="498347"/>
                  </a:lnTo>
                  <a:lnTo>
                    <a:pt x="10562844" y="498347"/>
                  </a:lnTo>
                  <a:lnTo>
                    <a:pt x="10562844" y="10667"/>
                  </a:lnTo>
                  <a:lnTo>
                    <a:pt x="10556748" y="10667"/>
                  </a:lnTo>
                  <a:lnTo>
                    <a:pt x="10552176" y="4571"/>
                  </a:lnTo>
                  <a:close/>
                </a:path>
                <a:path w="10563225" h="509270">
                  <a:moveTo>
                    <a:pt x="10562844" y="498347"/>
                  </a:moveTo>
                  <a:lnTo>
                    <a:pt x="10556748" y="498347"/>
                  </a:lnTo>
                  <a:lnTo>
                    <a:pt x="10552176" y="502919"/>
                  </a:lnTo>
                  <a:lnTo>
                    <a:pt x="10562844" y="502919"/>
                  </a:lnTo>
                  <a:lnTo>
                    <a:pt x="10562844" y="498347"/>
                  </a:lnTo>
                  <a:close/>
                </a:path>
                <a:path w="10563225" h="509270">
                  <a:moveTo>
                    <a:pt x="10667" y="4571"/>
                  </a:moveTo>
                  <a:lnTo>
                    <a:pt x="4572" y="10667"/>
                  </a:lnTo>
                  <a:lnTo>
                    <a:pt x="10667" y="10667"/>
                  </a:lnTo>
                  <a:lnTo>
                    <a:pt x="10667" y="4571"/>
                  </a:lnTo>
                  <a:close/>
                </a:path>
                <a:path w="10563225" h="509270">
                  <a:moveTo>
                    <a:pt x="10552176" y="4571"/>
                  </a:moveTo>
                  <a:lnTo>
                    <a:pt x="10667" y="4571"/>
                  </a:lnTo>
                  <a:lnTo>
                    <a:pt x="10667" y="10667"/>
                  </a:lnTo>
                  <a:lnTo>
                    <a:pt x="10552176" y="10667"/>
                  </a:lnTo>
                  <a:lnTo>
                    <a:pt x="10552176" y="4571"/>
                  </a:lnTo>
                  <a:close/>
                </a:path>
                <a:path w="10563225" h="509270">
                  <a:moveTo>
                    <a:pt x="10562844" y="4571"/>
                  </a:moveTo>
                  <a:lnTo>
                    <a:pt x="10552176" y="4571"/>
                  </a:lnTo>
                  <a:lnTo>
                    <a:pt x="10556748" y="10667"/>
                  </a:lnTo>
                  <a:lnTo>
                    <a:pt x="10562844" y="10667"/>
                  </a:lnTo>
                  <a:lnTo>
                    <a:pt x="10562844" y="4571"/>
                  </a:lnTo>
                  <a:close/>
                </a:path>
              </a:pathLst>
            </a:custGeom>
            <a:solidFill>
              <a:srgbClr val="0070BF"/>
            </a:solidFill>
          </p:spPr>
          <p:txBody>
            <a:bodyPr wrap="square" lIns="0" tIns="0" rIns="0" bIns="0" rtlCol="0"/>
            <a:lstStyle/>
            <a:p>
              <a:endParaRPr/>
            </a:p>
          </p:txBody>
        </p:sp>
      </p:grpSp>
      <p:sp>
        <p:nvSpPr>
          <p:cNvPr id="87" name="object 5">
            <a:extLst>
              <a:ext uri="{FF2B5EF4-FFF2-40B4-BE49-F238E27FC236}">
                <a16:creationId xmlns:a16="http://schemas.microsoft.com/office/drawing/2014/main" id="{5E8CF671-F8B4-9666-5A6E-251E25A77EC5}"/>
              </a:ext>
            </a:extLst>
          </p:cNvPr>
          <p:cNvSpPr txBox="1">
            <a:spLocks noGrp="1"/>
          </p:cNvSpPr>
          <p:nvPr>
            <p:ph type="title"/>
          </p:nvPr>
        </p:nvSpPr>
        <p:spPr>
          <a:xfrm>
            <a:off x="1742947" y="58802"/>
            <a:ext cx="8255000" cy="421005"/>
          </a:xfrm>
          <a:prstGeom prst="rect">
            <a:avLst/>
          </a:prstGeom>
        </p:spPr>
        <p:txBody>
          <a:bodyPr vert="horz" wrap="square" lIns="0" tIns="11430" rIns="0" bIns="0" rtlCol="0">
            <a:spAutoFit/>
          </a:bodyPr>
          <a:lstStyle/>
          <a:p>
            <a:pPr marL="12700">
              <a:lnSpc>
                <a:spcPct val="100000"/>
              </a:lnSpc>
              <a:spcBef>
                <a:spcPts val="90"/>
              </a:spcBef>
            </a:pPr>
            <a:r>
              <a:rPr sz="2600" spc="-35" dirty="0">
                <a:latin typeface="メイリオ"/>
                <a:cs typeface="メイリオ"/>
              </a:rPr>
              <a:t>コロナワクチンに関する状況（海外開発）＜</a:t>
            </a:r>
            <a:r>
              <a:rPr sz="2600" spc="-40" dirty="0">
                <a:latin typeface="メイリオ"/>
                <a:cs typeface="メイリオ"/>
              </a:rPr>
              <a:t>主なもの＞</a:t>
            </a:r>
            <a:endParaRPr sz="2600">
              <a:latin typeface="メイリオ"/>
              <a:cs typeface="メイリオ"/>
            </a:endParaRPr>
          </a:p>
        </p:txBody>
      </p:sp>
      <p:graphicFrame>
        <p:nvGraphicFramePr>
          <p:cNvPr id="89" name="object 6">
            <a:extLst>
              <a:ext uri="{FF2B5EF4-FFF2-40B4-BE49-F238E27FC236}">
                <a16:creationId xmlns:a16="http://schemas.microsoft.com/office/drawing/2014/main" id="{271BC4D4-6024-CFE9-D136-3CB9424BABF8}"/>
              </a:ext>
            </a:extLst>
          </p:cNvPr>
          <p:cNvGraphicFramePr>
            <a:graphicFrameLocks noGrp="1"/>
          </p:cNvGraphicFramePr>
          <p:nvPr/>
        </p:nvGraphicFramePr>
        <p:xfrm>
          <a:off x="584454" y="724536"/>
          <a:ext cx="10551795" cy="6133464"/>
        </p:xfrm>
        <a:graphic>
          <a:graphicData uri="http://schemas.openxmlformats.org/drawingml/2006/table">
            <a:tbl>
              <a:tblPr firstRow="1" bandRow="1">
                <a:tableStyleId>{2D5ABB26-0587-4C30-8999-92F81FD0307C}</a:tableStyleId>
              </a:tblPr>
              <a:tblGrid>
                <a:gridCol w="277495">
                  <a:extLst>
                    <a:ext uri="{9D8B030D-6E8A-4147-A177-3AD203B41FA5}">
                      <a16:colId xmlns:a16="http://schemas.microsoft.com/office/drawing/2014/main" val="20000"/>
                    </a:ext>
                  </a:extLst>
                </a:gridCol>
                <a:gridCol w="2430780">
                  <a:extLst>
                    <a:ext uri="{9D8B030D-6E8A-4147-A177-3AD203B41FA5}">
                      <a16:colId xmlns:a16="http://schemas.microsoft.com/office/drawing/2014/main" val="20001"/>
                    </a:ext>
                  </a:extLst>
                </a:gridCol>
                <a:gridCol w="2851150">
                  <a:extLst>
                    <a:ext uri="{9D8B030D-6E8A-4147-A177-3AD203B41FA5}">
                      <a16:colId xmlns:a16="http://schemas.microsoft.com/office/drawing/2014/main" val="20002"/>
                    </a:ext>
                  </a:extLst>
                </a:gridCol>
                <a:gridCol w="4992370">
                  <a:extLst>
                    <a:ext uri="{9D8B030D-6E8A-4147-A177-3AD203B41FA5}">
                      <a16:colId xmlns:a16="http://schemas.microsoft.com/office/drawing/2014/main" val="20003"/>
                    </a:ext>
                  </a:extLst>
                </a:gridCol>
              </a:tblGrid>
              <a:tr h="328930">
                <a:tc>
                  <a:txBody>
                    <a:bodyPr/>
                    <a:lstStyle/>
                    <a:p>
                      <a:pPr>
                        <a:lnSpc>
                          <a:spcPct val="100000"/>
                        </a:lnSpc>
                      </a:pP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a:lnSpc>
                          <a:spcPct val="100000"/>
                        </a:lnSpc>
                      </a:pP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marL="1270" algn="ctr">
                        <a:lnSpc>
                          <a:spcPct val="100000"/>
                        </a:lnSpc>
                        <a:spcBef>
                          <a:spcPts val="325"/>
                        </a:spcBef>
                      </a:pPr>
                      <a:r>
                        <a:rPr sz="1150" spc="-15" dirty="0">
                          <a:solidFill>
                            <a:srgbClr val="FFFFFF"/>
                          </a:solidFill>
                          <a:latin typeface="游ゴシック"/>
                          <a:cs typeface="游ゴシック"/>
                        </a:rPr>
                        <a:t>進捗状況</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tc>
                  <a:txBody>
                    <a:bodyPr/>
                    <a:lstStyle/>
                    <a:p>
                      <a:pPr marL="2540" algn="ctr">
                        <a:lnSpc>
                          <a:spcPct val="100000"/>
                        </a:lnSpc>
                        <a:spcBef>
                          <a:spcPts val="325"/>
                        </a:spcBef>
                      </a:pPr>
                      <a:r>
                        <a:rPr sz="1150" spc="-10" dirty="0">
                          <a:solidFill>
                            <a:srgbClr val="FFFFFF"/>
                          </a:solidFill>
                          <a:latin typeface="游ゴシック"/>
                          <a:cs typeface="游ゴシック"/>
                        </a:rPr>
                        <a:t>生産・供給見通し</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00AF4F"/>
                    </a:solidFill>
                  </a:tcPr>
                </a:tc>
                <a:extLst>
                  <a:ext uri="{0D108BD9-81ED-4DB2-BD59-A6C34878D82A}">
                    <a16:rowId xmlns:a16="http://schemas.microsoft.com/office/drawing/2014/main" val="10000"/>
                  </a:ext>
                </a:extLst>
              </a:tr>
              <a:tr h="756920">
                <a:tc>
                  <a:txBody>
                    <a:bodyPr/>
                    <a:lstStyle/>
                    <a:p>
                      <a:pPr marL="97155">
                        <a:lnSpc>
                          <a:spcPct val="100000"/>
                        </a:lnSpc>
                        <a:spcBef>
                          <a:spcPts val="300"/>
                        </a:spcBef>
                      </a:pPr>
                      <a:r>
                        <a:rPr sz="1500" dirty="0">
                          <a:latin typeface="Calibri"/>
                          <a:cs typeface="Calibri"/>
                        </a:rPr>
                        <a:t>A</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195" dirty="0">
                          <a:latin typeface="HGPｺﾞｼｯｸM"/>
                          <a:cs typeface="HGPｺﾞｼｯｸM"/>
                        </a:rPr>
                        <a:t>ファイザー社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325"/>
                        </a:spcBef>
                      </a:pPr>
                      <a:r>
                        <a:rPr sz="1150" dirty="0">
                          <a:latin typeface="Calibri"/>
                          <a:cs typeface="Calibri"/>
                        </a:rPr>
                        <a:t>mRNA</a:t>
                      </a:r>
                      <a:r>
                        <a:rPr sz="1150" spc="-5" dirty="0">
                          <a:latin typeface="游ゴシック"/>
                          <a:cs typeface="游ゴシック"/>
                        </a:rPr>
                        <a:t>ワクチンを４種開発中。</a:t>
                      </a:r>
                      <a:endParaRPr sz="1150">
                        <a:latin typeface="游ゴシック"/>
                        <a:cs typeface="游ゴシック"/>
                      </a:endParaRPr>
                    </a:p>
                    <a:p>
                      <a:pPr marL="99060" marR="115570">
                        <a:lnSpc>
                          <a:spcPct val="103499"/>
                        </a:lnSpc>
                      </a:pPr>
                      <a:r>
                        <a:rPr sz="1150" dirty="0">
                          <a:latin typeface="Calibri"/>
                          <a:cs typeface="Calibri"/>
                        </a:rPr>
                        <a:t>2020</a:t>
                      </a:r>
                      <a:r>
                        <a:rPr sz="1150" dirty="0">
                          <a:latin typeface="游ゴシック"/>
                          <a:cs typeface="游ゴシック"/>
                        </a:rPr>
                        <a:t>年</a:t>
                      </a:r>
                      <a:r>
                        <a:rPr sz="1150" dirty="0">
                          <a:latin typeface="Calibri"/>
                          <a:cs typeface="Calibri"/>
                        </a:rPr>
                        <a:t>7</a:t>
                      </a:r>
                      <a:r>
                        <a:rPr sz="1150" dirty="0">
                          <a:latin typeface="游ゴシック"/>
                          <a:cs typeface="游ゴシック"/>
                        </a:rPr>
                        <a:t>月に</a:t>
                      </a:r>
                      <a:r>
                        <a:rPr sz="1150" dirty="0">
                          <a:latin typeface="Calibri"/>
                          <a:cs typeface="Calibri"/>
                        </a:rPr>
                        <a:t>3</a:t>
                      </a:r>
                      <a:r>
                        <a:rPr sz="1150" dirty="0">
                          <a:latin typeface="游ゴシック"/>
                          <a:cs typeface="游ゴシック"/>
                        </a:rPr>
                        <a:t>万人規模での第</a:t>
                      </a:r>
                      <a:r>
                        <a:rPr sz="1150" dirty="0">
                          <a:latin typeface="Calibri"/>
                          <a:cs typeface="Calibri"/>
                        </a:rPr>
                        <a:t>2/3</a:t>
                      </a:r>
                      <a:r>
                        <a:rPr sz="1150" spc="-20" dirty="0">
                          <a:latin typeface="游ゴシック"/>
                          <a:cs typeface="游ゴシック"/>
                        </a:rPr>
                        <a:t>相試験</a:t>
                      </a:r>
                      <a:r>
                        <a:rPr sz="1150" spc="-15" dirty="0">
                          <a:latin typeface="游ゴシック"/>
                          <a:cs typeface="游ゴシック"/>
                        </a:rPr>
                        <a:t>を開始。</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a:lnSpc>
                          <a:spcPct val="100000"/>
                        </a:lnSpc>
                        <a:spcBef>
                          <a:spcPts val="325"/>
                        </a:spcBef>
                      </a:pPr>
                      <a:r>
                        <a:rPr sz="1150" dirty="0">
                          <a:latin typeface="游ゴシック"/>
                          <a:cs typeface="游ゴシック"/>
                        </a:rPr>
                        <a:t>＜海外＞</a:t>
                      </a:r>
                      <a:r>
                        <a:rPr sz="1150" dirty="0">
                          <a:latin typeface="Calibri"/>
                          <a:cs typeface="Calibri"/>
                        </a:rPr>
                        <a:t>2020</a:t>
                      </a:r>
                      <a:r>
                        <a:rPr sz="1150" dirty="0">
                          <a:latin typeface="游ゴシック"/>
                          <a:cs typeface="游ゴシック"/>
                        </a:rPr>
                        <a:t>年中に</a:t>
                      </a:r>
                      <a:r>
                        <a:rPr sz="1150" dirty="0">
                          <a:latin typeface="Calibri"/>
                          <a:cs typeface="Calibri"/>
                        </a:rPr>
                        <a:t>100</a:t>
                      </a:r>
                      <a:r>
                        <a:rPr sz="1150" dirty="0">
                          <a:latin typeface="游ゴシック"/>
                          <a:cs typeface="游ゴシック"/>
                        </a:rPr>
                        <a:t>万人規模～</a:t>
                      </a:r>
                      <a:r>
                        <a:rPr sz="1150" dirty="0">
                          <a:latin typeface="Calibri"/>
                          <a:cs typeface="Calibri"/>
                        </a:rPr>
                        <a:t>2021</a:t>
                      </a:r>
                      <a:r>
                        <a:rPr sz="1150" spc="-5" dirty="0">
                          <a:latin typeface="游ゴシック"/>
                          <a:cs typeface="游ゴシック"/>
                        </a:rPr>
                        <a:t>年中に数億人規模を目指す。</a:t>
                      </a:r>
                      <a:endParaRPr sz="1150">
                        <a:latin typeface="游ゴシック"/>
                        <a:cs typeface="游ゴシック"/>
                      </a:endParaRPr>
                    </a:p>
                    <a:p>
                      <a:pPr marL="99060" marR="240029">
                        <a:lnSpc>
                          <a:spcPct val="103499"/>
                        </a:lnSpc>
                      </a:pPr>
                      <a:r>
                        <a:rPr sz="1150" spc="30" dirty="0">
                          <a:latin typeface="游ゴシック"/>
                          <a:cs typeface="游ゴシック"/>
                        </a:rPr>
                        <a:t>＜国内＞ワクチン開発に成功した場合、日本に</a:t>
                      </a:r>
                      <a:r>
                        <a:rPr sz="1150" spc="10" dirty="0">
                          <a:latin typeface="Calibri"/>
                          <a:cs typeface="Calibri"/>
                        </a:rPr>
                        <a:t>2021</a:t>
                      </a:r>
                      <a:r>
                        <a:rPr sz="1150" spc="30" dirty="0">
                          <a:latin typeface="游ゴシック"/>
                          <a:cs typeface="游ゴシック"/>
                        </a:rPr>
                        <a:t>年</a:t>
                      </a:r>
                      <a:r>
                        <a:rPr sz="1150" spc="10" dirty="0">
                          <a:latin typeface="Calibri"/>
                          <a:cs typeface="Calibri"/>
                        </a:rPr>
                        <a:t>6</a:t>
                      </a:r>
                      <a:r>
                        <a:rPr sz="1150" spc="30" dirty="0">
                          <a:latin typeface="游ゴシック"/>
                          <a:cs typeface="游ゴシック"/>
                        </a:rPr>
                        <a:t>月末までに</a:t>
                      </a:r>
                      <a:r>
                        <a:rPr sz="1150" spc="10" dirty="0">
                          <a:latin typeface="Calibri"/>
                          <a:cs typeface="Calibri"/>
                        </a:rPr>
                        <a:t>1.2</a:t>
                      </a:r>
                      <a:r>
                        <a:rPr sz="1150" spc="30" dirty="0">
                          <a:latin typeface="游ゴシック"/>
                          <a:cs typeface="游ゴシック"/>
                        </a:rPr>
                        <a:t>億回分を供給する基本合意。</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544955">
                <a:tc>
                  <a:txBody>
                    <a:bodyPr/>
                    <a:lstStyle/>
                    <a:p>
                      <a:pPr marL="97155">
                        <a:lnSpc>
                          <a:spcPct val="100000"/>
                        </a:lnSpc>
                        <a:spcBef>
                          <a:spcPts val="300"/>
                        </a:spcBef>
                      </a:pPr>
                      <a:r>
                        <a:rPr sz="1500" dirty="0">
                          <a:latin typeface="Calibri"/>
                          <a:cs typeface="Calibri"/>
                        </a:rPr>
                        <a:t>B</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595630">
                        <a:lnSpc>
                          <a:spcPct val="100000"/>
                        </a:lnSpc>
                        <a:spcBef>
                          <a:spcPts val="285"/>
                        </a:spcBef>
                      </a:pPr>
                      <a:r>
                        <a:rPr sz="1500" spc="245" dirty="0">
                          <a:latin typeface="HGPｺﾞｼｯｸM"/>
                          <a:cs typeface="HGPｺﾞｼｯｸM"/>
                        </a:rPr>
                        <a:t>アストラゼネカ社</a:t>
                      </a:r>
                      <a:r>
                        <a:rPr sz="1500" spc="-50" dirty="0">
                          <a:latin typeface="HGPｺﾞｼｯｸM"/>
                          <a:cs typeface="HGPｺﾞｼｯｸM"/>
                        </a:rPr>
                        <a:t> </a:t>
                      </a:r>
                      <a:r>
                        <a:rPr sz="1500" spc="250" dirty="0">
                          <a:latin typeface="HGPｺﾞｼｯｸM"/>
                          <a:cs typeface="HGPｺﾞｼｯｸM"/>
                        </a:rPr>
                        <a:t>オックスフォード大</a:t>
                      </a:r>
                      <a:endParaRPr sz="1500">
                        <a:latin typeface="HGPｺﾞｼｯｸM"/>
                        <a:cs typeface="HGPｺﾞｼｯｸM"/>
                      </a:endParaRPr>
                    </a:p>
                    <a:p>
                      <a:pPr marL="99060">
                        <a:lnSpc>
                          <a:spcPct val="100000"/>
                        </a:lnSpc>
                        <a:spcBef>
                          <a:spcPts val="25"/>
                        </a:spcBef>
                      </a:pPr>
                      <a:r>
                        <a:rPr sz="1500" spc="755" dirty="0">
                          <a:latin typeface="HGPｺﾞｼｯｸM"/>
                          <a:cs typeface="HGPｺﾞｼｯｸM"/>
                        </a:rPr>
                        <a:t>（</a:t>
                      </a:r>
                      <a:r>
                        <a:rPr sz="1500" dirty="0">
                          <a:latin typeface="HGPｺﾞｼｯｸM"/>
                          <a:cs typeface="HGPｺﾞｼｯｸM"/>
                        </a:rPr>
                        <a:t>英</a:t>
                      </a:r>
                      <a:r>
                        <a:rPr sz="1500" spc="705" dirty="0">
                          <a:latin typeface="HGPｺﾞｼｯｸM"/>
                          <a:cs typeface="HGPｺﾞｼｯｸM"/>
                        </a:rPr>
                        <a:t>）</a:t>
                      </a:r>
                      <a:endParaRPr sz="1500">
                        <a:latin typeface="HGPｺﾞｼｯｸM"/>
                        <a:cs typeface="HGPｺﾞｼｯｸM"/>
                      </a:endParaRPr>
                    </a:p>
                    <a:p>
                      <a:pPr>
                        <a:lnSpc>
                          <a:spcPct val="100000"/>
                        </a:lnSpc>
                        <a:spcBef>
                          <a:spcPts val="40"/>
                        </a:spcBef>
                      </a:pPr>
                      <a:endParaRPr sz="1350">
                        <a:latin typeface="Times New Roman"/>
                        <a:cs typeface="Times New Roman"/>
                      </a:endParaRPr>
                    </a:p>
                    <a:p>
                      <a:pPr marL="99060">
                        <a:lnSpc>
                          <a:spcPct val="100000"/>
                        </a:lnSpc>
                      </a:pPr>
                      <a:r>
                        <a:rPr sz="1300" spc="-20" dirty="0">
                          <a:latin typeface="ＭＳ ゴシック"/>
                          <a:cs typeface="ＭＳ ゴシック"/>
                        </a:rPr>
                        <a:t>※</a:t>
                      </a:r>
                      <a:r>
                        <a:rPr sz="1300" spc="-25" dirty="0">
                          <a:latin typeface="游ゴシック"/>
                          <a:cs typeface="游ゴシック"/>
                        </a:rPr>
                        <a:t>ウイルスベクターワクチン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03505">
                        <a:lnSpc>
                          <a:spcPct val="103499"/>
                        </a:lnSpc>
                        <a:spcBef>
                          <a:spcPts val="275"/>
                        </a:spcBef>
                      </a:pPr>
                      <a:r>
                        <a:rPr sz="1150" spc="30" dirty="0">
                          <a:latin typeface="游ゴシック"/>
                          <a:cs typeface="游ゴシック"/>
                        </a:rPr>
                        <a:t>世界最速で開発が進む。第１相試験完了、英で第</a:t>
                      </a:r>
                      <a:r>
                        <a:rPr sz="1150" spc="10" dirty="0">
                          <a:latin typeface="Calibri"/>
                          <a:cs typeface="Calibri"/>
                        </a:rPr>
                        <a:t>2/3</a:t>
                      </a:r>
                      <a:r>
                        <a:rPr sz="1150" spc="30" dirty="0">
                          <a:latin typeface="游ゴシック"/>
                          <a:cs typeface="游ゴシック"/>
                        </a:rPr>
                        <a:t>相試験を開始。</a:t>
                      </a:r>
                      <a:r>
                        <a:rPr sz="1150" spc="10" dirty="0">
                          <a:latin typeface="Calibri"/>
                          <a:cs typeface="Calibri"/>
                        </a:rPr>
                        <a:t>2020</a:t>
                      </a:r>
                      <a:r>
                        <a:rPr sz="1150" spc="30" dirty="0">
                          <a:latin typeface="游ゴシック"/>
                          <a:cs typeface="游ゴシック"/>
                        </a:rPr>
                        <a:t>年夏に米で第</a:t>
                      </a:r>
                      <a:r>
                        <a:rPr sz="1150" spc="10" dirty="0">
                          <a:latin typeface="Calibri"/>
                          <a:cs typeface="Calibri"/>
                        </a:rPr>
                        <a:t>3</a:t>
                      </a:r>
                      <a:r>
                        <a:rPr sz="1150" spc="30" dirty="0">
                          <a:latin typeface="游ゴシック"/>
                          <a:cs typeface="游ゴシック"/>
                        </a:rPr>
                        <a:t>相試験（３万人規模）を開始予定。</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206375">
                        <a:lnSpc>
                          <a:spcPct val="103499"/>
                        </a:lnSpc>
                        <a:spcBef>
                          <a:spcPts val="275"/>
                        </a:spcBef>
                      </a:pPr>
                      <a:r>
                        <a:rPr sz="1150" spc="30" dirty="0">
                          <a:latin typeface="游ゴシック"/>
                          <a:cs typeface="游ゴシック"/>
                        </a:rPr>
                        <a:t>＜海外＞全世界に</a:t>
                      </a:r>
                      <a:r>
                        <a:rPr sz="1150" spc="10" dirty="0">
                          <a:latin typeface="Calibri"/>
                          <a:cs typeface="Calibri"/>
                        </a:rPr>
                        <a:t>20</a:t>
                      </a:r>
                      <a:r>
                        <a:rPr sz="1150" spc="30" dirty="0">
                          <a:latin typeface="游ゴシック"/>
                          <a:cs typeface="游ゴシック"/>
                        </a:rPr>
                        <a:t>億人分を計画、米に</a:t>
                      </a:r>
                      <a:r>
                        <a:rPr sz="1150" spc="10" dirty="0">
                          <a:latin typeface="Calibri"/>
                          <a:cs typeface="Calibri"/>
                        </a:rPr>
                        <a:t>3</a:t>
                      </a:r>
                      <a:r>
                        <a:rPr sz="1150" spc="30" dirty="0">
                          <a:latin typeface="游ゴシック"/>
                          <a:cs typeface="游ゴシック"/>
                        </a:rPr>
                        <a:t>億人分、英に</a:t>
                      </a:r>
                      <a:r>
                        <a:rPr sz="1150" spc="10" dirty="0">
                          <a:latin typeface="Calibri"/>
                          <a:cs typeface="Calibri"/>
                        </a:rPr>
                        <a:t>1</a:t>
                      </a:r>
                      <a:r>
                        <a:rPr sz="1150" spc="30" dirty="0">
                          <a:latin typeface="游ゴシック"/>
                          <a:cs typeface="游ゴシック"/>
                        </a:rPr>
                        <a:t>億人分、欧州に</a:t>
                      </a:r>
                      <a:r>
                        <a:rPr sz="1150" spc="10" dirty="0">
                          <a:latin typeface="Calibri"/>
                          <a:cs typeface="Calibri"/>
                        </a:rPr>
                        <a:t>4</a:t>
                      </a:r>
                      <a:r>
                        <a:rPr sz="1150" spc="30" dirty="0">
                          <a:latin typeface="游ゴシック"/>
                          <a:cs typeface="游ゴシック"/>
                        </a:rPr>
                        <a:t>億人分、新興国に</a:t>
                      </a:r>
                      <a:r>
                        <a:rPr sz="1150" spc="10" dirty="0">
                          <a:latin typeface="Calibri"/>
                          <a:cs typeface="Calibri"/>
                        </a:rPr>
                        <a:t>10</a:t>
                      </a:r>
                      <a:r>
                        <a:rPr sz="1150" spc="30" dirty="0">
                          <a:latin typeface="游ゴシック"/>
                          <a:cs typeface="游ゴシック"/>
                        </a:rPr>
                        <a:t>億人分を供給予定としている。</a:t>
                      </a:r>
                      <a:endParaRPr sz="1150">
                        <a:latin typeface="游ゴシック"/>
                        <a:cs typeface="游ゴシック"/>
                      </a:endParaRPr>
                    </a:p>
                    <a:p>
                      <a:pPr marL="99060" marR="165735">
                        <a:lnSpc>
                          <a:spcPct val="103499"/>
                        </a:lnSpc>
                      </a:pPr>
                      <a:r>
                        <a:rPr sz="1150" spc="30" dirty="0">
                          <a:latin typeface="游ゴシック"/>
                          <a:cs typeface="游ゴシック"/>
                        </a:rPr>
                        <a:t>＜国内＞ワクチン開発に成功した場合、日本に</a:t>
                      </a:r>
                      <a:r>
                        <a:rPr sz="1150" spc="10" dirty="0">
                          <a:latin typeface="Calibri"/>
                          <a:cs typeface="Calibri"/>
                        </a:rPr>
                        <a:t>1.2</a:t>
                      </a:r>
                      <a:r>
                        <a:rPr sz="1150" spc="30" dirty="0">
                          <a:latin typeface="游ゴシック"/>
                          <a:cs typeface="游ゴシック"/>
                        </a:rPr>
                        <a:t>億回分、うち</a:t>
                      </a:r>
                      <a:r>
                        <a:rPr sz="1150" spc="10" dirty="0">
                          <a:latin typeface="Calibri"/>
                          <a:cs typeface="Calibri"/>
                        </a:rPr>
                        <a:t>3000</a:t>
                      </a:r>
                      <a:r>
                        <a:rPr sz="1150" spc="30" dirty="0">
                          <a:latin typeface="游ゴシック"/>
                          <a:cs typeface="游ゴシック"/>
                        </a:rPr>
                        <a:t>万回分は</a:t>
                      </a:r>
                      <a:r>
                        <a:rPr sz="1150" spc="10" dirty="0">
                          <a:latin typeface="Calibri"/>
                          <a:cs typeface="Calibri"/>
                        </a:rPr>
                        <a:t>2021</a:t>
                      </a:r>
                      <a:r>
                        <a:rPr sz="1150" spc="30" dirty="0">
                          <a:latin typeface="游ゴシック"/>
                          <a:cs typeface="游ゴシック"/>
                        </a:rPr>
                        <a:t>年</a:t>
                      </a:r>
                      <a:r>
                        <a:rPr sz="1150" spc="10" dirty="0">
                          <a:latin typeface="Calibri"/>
                          <a:cs typeface="Calibri"/>
                        </a:rPr>
                        <a:t>3</a:t>
                      </a:r>
                      <a:r>
                        <a:rPr sz="1150" spc="30" dirty="0">
                          <a:latin typeface="游ゴシック"/>
                          <a:cs typeface="游ゴシック"/>
                        </a:rPr>
                        <a:t>月までに供給する基本合意。</a:t>
                      </a:r>
                      <a:endParaRPr sz="1150">
                        <a:latin typeface="游ゴシック"/>
                        <a:cs typeface="游ゴシック"/>
                      </a:endParaRPr>
                    </a:p>
                    <a:p>
                      <a:pPr marL="99060" marR="147320">
                        <a:lnSpc>
                          <a:spcPct val="102600"/>
                        </a:lnSpc>
                        <a:spcBef>
                          <a:spcPts val="15"/>
                        </a:spcBef>
                      </a:pPr>
                      <a:r>
                        <a:rPr sz="1150" spc="30" dirty="0">
                          <a:latin typeface="游ゴシック"/>
                          <a:cs typeface="游ゴシック"/>
                        </a:rPr>
                        <a:t>海外からの原薬供給のほか、国内での原薬製造を</a:t>
                      </a:r>
                      <a:r>
                        <a:rPr sz="1150" spc="15" dirty="0">
                          <a:latin typeface="Calibri"/>
                          <a:cs typeface="Calibri"/>
                        </a:rPr>
                        <a:t>JCR</a:t>
                      </a:r>
                      <a:r>
                        <a:rPr sz="1150" spc="30" dirty="0">
                          <a:latin typeface="游ゴシック"/>
                          <a:cs typeface="游ゴシック"/>
                        </a:rPr>
                        <a:t>ファーマと提携。充填等を国内４社と提携。</a:t>
                      </a:r>
                      <a:endParaRPr sz="1150">
                        <a:latin typeface="游ゴシック"/>
                        <a:cs typeface="游ゴシック"/>
                      </a:endParaRPr>
                    </a:p>
                    <a:p>
                      <a:pPr marL="99060">
                        <a:lnSpc>
                          <a:spcPct val="100000"/>
                        </a:lnSpc>
                        <a:spcBef>
                          <a:spcPts val="45"/>
                        </a:spcBef>
                      </a:pPr>
                      <a:r>
                        <a:rPr sz="1150" dirty="0">
                          <a:latin typeface="游ゴシック"/>
                          <a:cs typeface="游ゴシック"/>
                        </a:rPr>
                        <a:t>厚労省が国内での原薬製造及び製剤化等の体制整備に</a:t>
                      </a:r>
                      <a:r>
                        <a:rPr sz="1150" dirty="0">
                          <a:latin typeface="Calibri"/>
                          <a:cs typeface="Calibri"/>
                        </a:rPr>
                        <a:t>162.3</a:t>
                      </a:r>
                      <a:r>
                        <a:rPr sz="1150" spc="-10" dirty="0">
                          <a:latin typeface="游ゴシック"/>
                          <a:cs typeface="游ゴシック"/>
                        </a:rPr>
                        <a:t>億円を補助</a:t>
                      </a:r>
                      <a:endParaRPr sz="1150">
                        <a:latin typeface="游ゴシック"/>
                        <a:cs typeface="游ゴシック"/>
                      </a:endParaRPr>
                    </a:p>
                    <a:p>
                      <a:pPr marL="99060">
                        <a:lnSpc>
                          <a:spcPct val="100000"/>
                        </a:lnSpc>
                        <a:spcBef>
                          <a:spcPts val="50"/>
                        </a:spcBef>
                      </a:pPr>
                      <a:r>
                        <a:rPr sz="1150" dirty="0">
                          <a:latin typeface="游ゴシック"/>
                          <a:cs typeface="游ゴシック"/>
                        </a:rPr>
                        <a:t>（ワクチン生産体制等緊急整備事業）</a:t>
                      </a:r>
                      <a:r>
                        <a:rPr sz="1150" spc="-50" dirty="0">
                          <a:latin typeface="游ゴシック"/>
                          <a:cs typeface="游ゴシック"/>
                        </a:rPr>
                        <a:t>。</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641350">
                <a:tc>
                  <a:txBody>
                    <a:bodyPr/>
                    <a:lstStyle/>
                    <a:p>
                      <a:pPr marL="97155">
                        <a:lnSpc>
                          <a:spcPct val="100000"/>
                        </a:lnSpc>
                        <a:spcBef>
                          <a:spcPts val="300"/>
                        </a:spcBef>
                      </a:pPr>
                      <a:r>
                        <a:rPr sz="1500" dirty="0">
                          <a:latin typeface="Calibri"/>
                          <a:cs typeface="Calibri"/>
                        </a:rPr>
                        <a:t>C</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90" dirty="0">
                          <a:latin typeface="HGPｺﾞｼｯｸM"/>
                          <a:cs typeface="HGPｺﾞｼｯｸM"/>
                        </a:rPr>
                        <a:t>モデルナ社</a:t>
                      </a: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5"/>
                        </a:spcBef>
                      </a:pPr>
                      <a:r>
                        <a:rPr sz="1300" spc="-20" dirty="0">
                          <a:latin typeface="ＭＳ ゴシック"/>
                          <a:cs typeface="ＭＳ ゴシック"/>
                        </a:rPr>
                        <a:t>※</a:t>
                      </a: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75895">
                        <a:lnSpc>
                          <a:spcPct val="103499"/>
                        </a:lnSpc>
                        <a:spcBef>
                          <a:spcPts val="275"/>
                        </a:spcBef>
                      </a:pPr>
                      <a:r>
                        <a:rPr sz="1150" dirty="0">
                          <a:latin typeface="游ゴシック"/>
                          <a:cs typeface="游ゴシック"/>
                        </a:rPr>
                        <a:t>第２相試験が進捗。</a:t>
                      </a:r>
                      <a:r>
                        <a:rPr sz="1150" dirty="0">
                          <a:latin typeface="Calibri"/>
                          <a:cs typeface="Calibri"/>
                        </a:rPr>
                        <a:t>2020</a:t>
                      </a:r>
                      <a:r>
                        <a:rPr sz="1150" dirty="0">
                          <a:latin typeface="游ゴシック"/>
                          <a:cs typeface="游ゴシック"/>
                        </a:rPr>
                        <a:t>年</a:t>
                      </a:r>
                      <a:r>
                        <a:rPr sz="1150" dirty="0">
                          <a:latin typeface="Calibri"/>
                          <a:cs typeface="Calibri"/>
                        </a:rPr>
                        <a:t>7</a:t>
                      </a:r>
                      <a:r>
                        <a:rPr sz="1150" dirty="0">
                          <a:latin typeface="游ゴシック"/>
                          <a:cs typeface="游ゴシック"/>
                        </a:rPr>
                        <a:t>月に</a:t>
                      </a:r>
                      <a:r>
                        <a:rPr sz="1150" dirty="0">
                          <a:latin typeface="Calibri"/>
                          <a:cs typeface="Calibri"/>
                        </a:rPr>
                        <a:t>3</a:t>
                      </a:r>
                      <a:r>
                        <a:rPr sz="1150" spc="-25" dirty="0">
                          <a:latin typeface="游ゴシック"/>
                          <a:cs typeface="游ゴシック"/>
                        </a:rPr>
                        <a:t>万人</a:t>
                      </a:r>
                      <a:r>
                        <a:rPr sz="1150" spc="-5" dirty="0">
                          <a:latin typeface="游ゴシック"/>
                          <a:cs typeface="游ゴシック"/>
                        </a:rPr>
                        <a:t>規模で米で第３相試験開始。</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1506855">
                        <a:lnSpc>
                          <a:spcPct val="103499"/>
                        </a:lnSpc>
                        <a:spcBef>
                          <a:spcPts val="275"/>
                        </a:spcBef>
                      </a:pPr>
                      <a:r>
                        <a:rPr sz="1150" dirty="0">
                          <a:latin typeface="游ゴシック"/>
                          <a:cs typeface="游ゴシック"/>
                        </a:rPr>
                        <a:t>＜海外＞全世界に５～</a:t>
                      </a:r>
                      <a:r>
                        <a:rPr sz="1150" dirty="0">
                          <a:latin typeface="Calibri"/>
                          <a:cs typeface="Calibri"/>
                        </a:rPr>
                        <a:t>10</a:t>
                      </a:r>
                      <a:r>
                        <a:rPr sz="1150" dirty="0">
                          <a:latin typeface="游ゴシック"/>
                          <a:cs typeface="游ゴシック"/>
                        </a:rPr>
                        <a:t>億回分</a:t>
                      </a:r>
                      <a:r>
                        <a:rPr sz="1150" dirty="0">
                          <a:latin typeface="Calibri"/>
                          <a:cs typeface="Calibri"/>
                        </a:rPr>
                        <a:t>/</a:t>
                      </a:r>
                      <a:r>
                        <a:rPr sz="1150" spc="-10" dirty="0">
                          <a:latin typeface="游ゴシック"/>
                          <a:cs typeface="游ゴシック"/>
                        </a:rPr>
                        <a:t>年の供給を計画。</a:t>
                      </a:r>
                      <a:r>
                        <a:rPr sz="1150" dirty="0">
                          <a:latin typeface="游ゴシック"/>
                          <a:cs typeface="游ゴシック"/>
                        </a:rPr>
                        <a:t>ロンザ社（スイス）</a:t>
                      </a:r>
                      <a:r>
                        <a:rPr sz="1150" spc="-5" dirty="0">
                          <a:latin typeface="游ゴシック"/>
                          <a:cs typeface="游ゴシック"/>
                        </a:rPr>
                        <a:t>と提携して供給を準備。</a:t>
                      </a:r>
                      <a:endParaRPr sz="1150">
                        <a:latin typeface="游ゴシック"/>
                        <a:cs typeface="游ゴシック"/>
                      </a:endParaRPr>
                    </a:p>
                    <a:p>
                      <a:pPr marL="99060">
                        <a:lnSpc>
                          <a:spcPct val="100000"/>
                        </a:lnSpc>
                        <a:spcBef>
                          <a:spcPts val="50"/>
                        </a:spcBef>
                      </a:pPr>
                      <a:r>
                        <a:rPr sz="1150" dirty="0">
                          <a:latin typeface="游ゴシック"/>
                          <a:cs typeface="游ゴシック"/>
                        </a:rPr>
                        <a:t>生産ラインの完成が</a:t>
                      </a:r>
                      <a:r>
                        <a:rPr sz="1150" dirty="0">
                          <a:latin typeface="Calibri"/>
                          <a:cs typeface="Calibri"/>
                        </a:rPr>
                        <a:t>2020</a:t>
                      </a:r>
                      <a:r>
                        <a:rPr sz="1150" dirty="0">
                          <a:latin typeface="游ゴシック"/>
                          <a:cs typeface="游ゴシック"/>
                        </a:rPr>
                        <a:t>年</a:t>
                      </a:r>
                      <a:r>
                        <a:rPr sz="1150" dirty="0">
                          <a:latin typeface="Calibri"/>
                          <a:cs typeface="Calibri"/>
                        </a:rPr>
                        <a:t>12</a:t>
                      </a:r>
                      <a:r>
                        <a:rPr sz="1150" spc="-5" dirty="0">
                          <a:latin typeface="游ゴシック"/>
                          <a:cs typeface="游ゴシック"/>
                        </a:rPr>
                        <a:t>月になると報道あり。</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723900">
                <a:tc>
                  <a:txBody>
                    <a:bodyPr/>
                    <a:lstStyle/>
                    <a:p>
                      <a:pPr marL="97155">
                        <a:lnSpc>
                          <a:spcPct val="100000"/>
                        </a:lnSpc>
                        <a:spcBef>
                          <a:spcPts val="300"/>
                        </a:spcBef>
                      </a:pPr>
                      <a:r>
                        <a:rPr sz="1500" dirty="0">
                          <a:latin typeface="Calibri"/>
                          <a:cs typeface="Calibri"/>
                        </a:rPr>
                        <a:t>D</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0"/>
                        </a:spcBef>
                      </a:pPr>
                      <a:r>
                        <a:rPr sz="1400" spc="254" dirty="0">
                          <a:latin typeface="HGPｺﾞｼｯｸM"/>
                          <a:cs typeface="HGPｺﾞｼｯｸM"/>
                        </a:rPr>
                        <a:t>ジョンソン＆ジョンソン社</a:t>
                      </a:r>
                      <a:endParaRPr sz="1400" dirty="0">
                        <a:latin typeface="HGPｺﾞｼｯｸM"/>
                        <a:cs typeface="HGPｺﾞｼｯｸM"/>
                      </a:endParaRPr>
                    </a:p>
                    <a:p>
                      <a:pPr marL="99060">
                        <a:lnSpc>
                          <a:spcPct val="100000"/>
                        </a:lnSpc>
                        <a:spcBef>
                          <a:spcPts val="10"/>
                        </a:spcBef>
                      </a:pPr>
                      <a:r>
                        <a:rPr sz="1400" spc="700" dirty="0">
                          <a:latin typeface="HGPｺﾞｼｯｸM"/>
                          <a:cs typeface="HGPｺﾞｼｯｸM"/>
                        </a:rPr>
                        <a:t>（</a:t>
                      </a:r>
                      <a:r>
                        <a:rPr sz="1400" spc="140" dirty="0">
                          <a:latin typeface="HGPｺﾞｼｯｸM"/>
                          <a:cs typeface="HGPｺﾞｼｯｸM"/>
                        </a:rPr>
                        <a:t>ヤンセン社</a:t>
                      </a:r>
                      <a:r>
                        <a:rPr sz="1400" spc="700" dirty="0">
                          <a:latin typeface="HGPｺﾞｼｯｸM"/>
                          <a:cs typeface="HGPｺﾞｼｯｸM"/>
                        </a:rPr>
                        <a:t>）（</a:t>
                      </a:r>
                      <a:r>
                        <a:rPr sz="1400" dirty="0">
                          <a:latin typeface="HGPｺﾞｼｯｸM"/>
                          <a:cs typeface="HGPｺﾞｼｯｸM"/>
                        </a:rPr>
                        <a:t>米</a:t>
                      </a:r>
                      <a:r>
                        <a:rPr sz="1400" spc="650" dirty="0">
                          <a:latin typeface="HGPｺﾞｼｯｸM"/>
                          <a:cs typeface="HGPｺﾞｼｯｸM"/>
                        </a:rPr>
                        <a:t>）</a:t>
                      </a:r>
                      <a:endParaRPr sz="1400" dirty="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5" dirty="0">
                          <a:latin typeface="游ゴシック"/>
                          <a:cs typeface="游ゴシック"/>
                        </a:rPr>
                        <a:t>ウイルスベクターワクチン</a:t>
                      </a:r>
                      <a:endParaRPr sz="1300" dirty="0">
                        <a:latin typeface="游ゴシック"/>
                        <a:cs typeface="游ゴシック"/>
                      </a:endParaRPr>
                    </a:p>
                  </a:txBody>
                  <a:tcPr marL="0" marR="0" marT="35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325"/>
                        </a:spcBef>
                      </a:pPr>
                      <a:r>
                        <a:rPr sz="1150" dirty="0">
                          <a:latin typeface="Calibri"/>
                          <a:cs typeface="Calibri"/>
                        </a:rPr>
                        <a:t>2020</a:t>
                      </a:r>
                      <a:r>
                        <a:rPr sz="1150" spc="-5" dirty="0">
                          <a:latin typeface="游ゴシック"/>
                          <a:cs typeface="游ゴシック"/>
                        </a:rPr>
                        <a:t>年７月に第１相試験を開始。</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815" algn="ctr">
                        <a:lnSpc>
                          <a:spcPct val="100000"/>
                        </a:lnSpc>
                        <a:spcBef>
                          <a:spcPts val="325"/>
                        </a:spcBef>
                      </a:pPr>
                      <a:r>
                        <a:rPr sz="1150" dirty="0">
                          <a:latin typeface="游ゴシック"/>
                          <a:cs typeface="游ゴシック"/>
                        </a:rPr>
                        <a:t>＜海外＞</a:t>
                      </a:r>
                      <a:r>
                        <a:rPr sz="1150" dirty="0">
                          <a:latin typeface="Calibri"/>
                          <a:cs typeface="Calibri"/>
                        </a:rPr>
                        <a:t>2021</a:t>
                      </a:r>
                      <a:r>
                        <a:rPr sz="1150" dirty="0">
                          <a:latin typeface="游ゴシック"/>
                          <a:cs typeface="游ゴシック"/>
                        </a:rPr>
                        <a:t>年から大量供給（順次、世界で年</a:t>
                      </a:r>
                      <a:r>
                        <a:rPr sz="1150" dirty="0">
                          <a:latin typeface="Calibri"/>
                          <a:cs typeface="Calibri"/>
                        </a:rPr>
                        <a:t>10</a:t>
                      </a:r>
                      <a:r>
                        <a:rPr sz="1150" dirty="0">
                          <a:latin typeface="游ゴシック"/>
                          <a:cs typeface="游ゴシック"/>
                        </a:rPr>
                        <a:t>億人規模）</a:t>
                      </a:r>
                      <a:r>
                        <a:rPr sz="1150" spc="-10" dirty="0">
                          <a:latin typeface="游ゴシック"/>
                          <a:cs typeface="游ゴシック"/>
                        </a:rPr>
                        <a:t>を目指す。</a:t>
                      </a:r>
                      <a:endParaRPr sz="1150">
                        <a:latin typeface="游ゴシック"/>
                        <a:cs typeface="游ゴシック"/>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953769">
                <a:tc>
                  <a:txBody>
                    <a:bodyPr/>
                    <a:lstStyle/>
                    <a:p>
                      <a:pPr marL="97155">
                        <a:lnSpc>
                          <a:spcPct val="100000"/>
                        </a:lnSpc>
                        <a:spcBef>
                          <a:spcPts val="300"/>
                        </a:spcBef>
                      </a:pPr>
                      <a:r>
                        <a:rPr sz="1500" dirty="0">
                          <a:latin typeface="Calibri"/>
                          <a:cs typeface="Calibri"/>
                        </a:rPr>
                        <a:t>E</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250" dirty="0">
                          <a:latin typeface="HGPｺﾞｼｯｸM"/>
                          <a:cs typeface="HGPｺﾞｼｯｸM"/>
                        </a:rPr>
                        <a:t>サノフィー社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仏</a:t>
                      </a:r>
                      <a:r>
                        <a:rPr sz="1500" spc="705" dirty="0">
                          <a:latin typeface="HGPｺﾞｼｯｸM"/>
                          <a:cs typeface="HGPｺﾞｼｯｸM"/>
                        </a:rPr>
                        <a:t>）</a:t>
                      </a:r>
                      <a:endParaRPr sz="1500">
                        <a:latin typeface="HGPｺﾞｼｯｸM"/>
                        <a:cs typeface="HGPｺﾞｼｯｸM"/>
                      </a:endParaRPr>
                    </a:p>
                    <a:p>
                      <a:pPr marL="99060">
                        <a:lnSpc>
                          <a:spcPts val="1550"/>
                        </a:lnSpc>
                        <a:spcBef>
                          <a:spcPts val="30"/>
                        </a:spcBef>
                      </a:pPr>
                      <a:r>
                        <a:rPr sz="1300" spc="-20" dirty="0">
                          <a:latin typeface="ＭＳ ゴシック"/>
                          <a:cs typeface="ＭＳ ゴシック"/>
                        </a:rPr>
                        <a:t>※</a:t>
                      </a:r>
                      <a:r>
                        <a:rPr sz="1300" spc="-25" dirty="0">
                          <a:latin typeface="游ゴシック"/>
                          <a:cs typeface="游ゴシック"/>
                        </a:rPr>
                        <a:t>組換えタンパクワクチン、</a:t>
                      </a:r>
                      <a:endParaRPr sz="1300">
                        <a:latin typeface="游ゴシック"/>
                        <a:cs typeface="游ゴシック"/>
                      </a:endParaRPr>
                    </a:p>
                    <a:p>
                      <a:pPr marL="215900">
                        <a:lnSpc>
                          <a:spcPts val="1550"/>
                        </a:lnSpc>
                      </a:pPr>
                      <a:r>
                        <a:rPr sz="1300" spc="-20" dirty="0">
                          <a:latin typeface="Calibri"/>
                          <a:cs typeface="Calibri"/>
                        </a:rPr>
                        <a:t>mRNA</a:t>
                      </a:r>
                      <a:r>
                        <a:rPr sz="1300" spc="-30" dirty="0">
                          <a:latin typeface="游ゴシック"/>
                          <a:cs typeface="游ゴシック"/>
                        </a:rPr>
                        <a:t>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20955">
                        <a:lnSpc>
                          <a:spcPct val="103499"/>
                        </a:lnSpc>
                        <a:spcBef>
                          <a:spcPts val="275"/>
                        </a:spcBef>
                      </a:pPr>
                      <a:r>
                        <a:rPr sz="1150" spc="-5" dirty="0">
                          <a:latin typeface="游ゴシック"/>
                          <a:cs typeface="游ゴシック"/>
                        </a:rPr>
                        <a:t>組み換えタンパクワクチンに関して</a:t>
                      </a:r>
                      <a:r>
                        <a:rPr sz="1150" spc="500" dirty="0">
                          <a:latin typeface="游ゴシック"/>
                          <a:cs typeface="游ゴシック"/>
                        </a:rPr>
                        <a:t> </a:t>
                      </a:r>
                      <a:r>
                        <a:rPr sz="1150" dirty="0">
                          <a:latin typeface="Calibri"/>
                          <a:cs typeface="Calibri"/>
                        </a:rPr>
                        <a:t>2020</a:t>
                      </a:r>
                      <a:r>
                        <a:rPr sz="1150" spc="-5" dirty="0">
                          <a:latin typeface="游ゴシック"/>
                          <a:cs typeface="游ゴシック"/>
                        </a:rPr>
                        <a:t>年第４四半期に米で第１相試験開</a:t>
                      </a:r>
                      <a:r>
                        <a:rPr sz="1150" spc="500" dirty="0">
                          <a:latin typeface="游ゴシック"/>
                          <a:cs typeface="游ゴシック"/>
                        </a:rPr>
                        <a:t> </a:t>
                      </a:r>
                      <a:r>
                        <a:rPr sz="1150" dirty="0">
                          <a:latin typeface="游ゴシック"/>
                          <a:cs typeface="游ゴシック"/>
                        </a:rPr>
                        <a:t>始を目指す。</a:t>
                      </a:r>
                      <a:r>
                        <a:rPr sz="1150" dirty="0">
                          <a:latin typeface="Calibri"/>
                          <a:cs typeface="Calibri"/>
                        </a:rPr>
                        <a:t>mRNA</a:t>
                      </a:r>
                      <a:r>
                        <a:rPr sz="1150" spc="-10" dirty="0">
                          <a:latin typeface="游ゴシック"/>
                          <a:cs typeface="游ゴシック"/>
                        </a:rPr>
                        <a:t>ワクチンに関しては</a:t>
                      </a:r>
                      <a:r>
                        <a:rPr sz="1150" spc="-50" dirty="0">
                          <a:latin typeface="游ゴシック"/>
                          <a:cs typeface="游ゴシック"/>
                        </a:rPr>
                        <a:t> </a:t>
                      </a:r>
                      <a:r>
                        <a:rPr sz="1150" dirty="0">
                          <a:latin typeface="Calibri"/>
                          <a:cs typeface="Calibri"/>
                        </a:rPr>
                        <a:t>2021</a:t>
                      </a:r>
                      <a:r>
                        <a:rPr sz="1150" spc="-5" dirty="0">
                          <a:latin typeface="游ゴシック"/>
                          <a:cs typeface="游ゴシック"/>
                        </a:rPr>
                        <a:t>年初頭に第１相試験開始を目指す。</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206375">
                        <a:lnSpc>
                          <a:spcPct val="103499"/>
                        </a:lnSpc>
                        <a:spcBef>
                          <a:spcPts val="275"/>
                        </a:spcBef>
                      </a:pPr>
                      <a:r>
                        <a:rPr sz="1150" spc="30" dirty="0">
                          <a:latin typeface="游ゴシック"/>
                          <a:cs typeface="游ゴシック"/>
                        </a:rPr>
                        <a:t>＜海外＞組み換えタンパクワクチンに関して、上手くいけば</a:t>
                      </a:r>
                      <a:r>
                        <a:rPr sz="1150" spc="10" dirty="0">
                          <a:latin typeface="Calibri"/>
                          <a:cs typeface="Calibri"/>
                        </a:rPr>
                        <a:t>2021</a:t>
                      </a:r>
                      <a:r>
                        <a:rPr sz="1150" spc="30" dirty="0">
                          <a:latin typeface="游ゴシック"/>
                          <a:cs typeface="游ゴシック"/>
                        </a:rPr>
                        <a:t>年下半期に実用化の見込み、と発表。</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1183640">
                <a:tc>
                  <a:txBody>
                    <a:bodyPr/>
                    <a:lstStyle/>
                    <a:p>
                      <a:pPr marL="97155">
                        <a:lnSpc>
                          <a:spcPct val="100000"/>
                        </a:lnSpc>
                        <a:spcBef>
                          <a:spcPts val="300"/>
                        </a:spcBef>
                      </a:pPr>
                      <a:r>
                        <a:rPr sz="1500" dirty="0">
                          <a:latin typeface="Calibri"/>
                          <a:cs typeface="Calibri"/>
                        </a:rPr>
                        <a:t>F</a:t>
                      </a:r>
                      <a:endParaRPr sz="1500">
                        <a:latin typeface="Calibri"/>
                        <a:cs typeface="Calibri"/>
                      </a:endParaRPr>
                    </a:p>
                  </a:txBody>
                  <a:tcPr marL="0" marR="0" marT="381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a:lnSpc>
                          <a:spcPct val="100000"/>
                        </a:lnSpc>
                        <a:spcBef>
                          <a:spcPts val="285"/>
                        </a:spcBef>
                      </a:pPr>
                      <a:r>
                        <a:rPr sz="1500" spc="235" dirty="0">
                          <a:latin typeface="HGPｺﾞｼｯｸM"/>
                          <a:cs typeface="HGPｺﾞｼｯｸM"/>
                        </a:rPr>
                        <a:t>ノババックス社</a:t>
                      </a:r>
                      <a:endParaRPr sz="1500">
                        <a:latin typeface="HGPｺﾞｼｯｸM"/>
                        <a:cs typeface="HGPｺﾞｼｯｸM"/>
                      </a:endParaRPr>
                    </a:p>
                    <a:p>
                      <a:pPr marL="99060">
                        <a:lnSpc>
                          <a:spcPct val="100000"/>
                        </a:lnSpc>
                        <a:spcBef>
                          <a:spcPts val="15"/>
                        </a:spcBef>
                      </a:pPr>
                      <a:r>
                        <a:rPr sz="1500" spc="755" dirty="0">
                          <a:latin typeface="HGPｺﾞｼｯｸM"/>
                          <a:cs typeface="HGPｺﾞｼｯｸM"/>
                        </a:rPr>
                        <a:t>（</a:t>
                      </a:r>
                      <a:r>
                        <a:rPr sz="1500" dirty="0">
                          <a:latin typeface="HGPｺﾞｼｯｸM"/>
                          <a:cs typeface="HGPｺﾞｼｯｸM"/>
                        </a:rPr>
                        <a:t>米</a:t>
                      </a:r>
                      <a:r>
                        <a:rPr sz="1500" spc="705" dirty="0">
                          <a:latin typeface="HGPｺﾞｼｯｸM"/>
                          <a:cs typeface="HGPｺﾞｼｯｸM"/>
                        </a:rPr>
                        <a:t>）</a:t>
                      </a:r>
                      <a:endParaRPr sz="1500">
                        <a:latin typeface="HGPｺﾞｼｯｸM"/>
                        <a:cs typeface="HGPｺﾞｼｯｸM"/>
                      </a:endParaRPr>
                    </a:p>
                    <a:p>
                      <a:pPr marL="99060">
                        <a:lnSpc>
                          <a:spcPct val="100000"/>
                        </a:lnSpc>
                        <a:spcBef>
                          <a:spcPts val="30"/>
                        </a:spcBef>
                      </a:pPr>
                      <a:r>
                        <a:rPr sz="1300" spc="-20" dirty="0">
                          <a:latin typeface="ＭＳ ゴシック"/>
                          <a:cs typeface="ＭＳ ゴシック"/>
                        </a:rPr>
                        <a:t>※</a:t>
                      </a:r>
                      <a:r>
                        <a:rPr sz="1300" spc="-25" dirty="0">
                          <a:latin typeface="游ゴシック"/>
                          <a:cs typeface="游ゴシック"/>
                        </a:rPr>
                        <a:t>組換えタンパクワクチン</a:t>
                      </a:r>
                      <a:endParaRPr sz="1300">
                        <a:latin typeface="游ゴシック"/>
                        <a:cs typeface="游ゴシック"/>
                      </a:endParaRPr>
                    </a:p>
                  </a:txBody>
                  <a:tcPr marL="0" marR="0" marT="361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DFFE4"/>
                    </a:solidFill>
                  </a:tcPr>
                </a:tc>
                <a:tc>
                  <a:txBody>
                    <a:bodyPr/>
                    <a:lstStyle/>
                    <a:p>
                      <a:pPr marL="99060" marR="133985" algn="just">
                        <a:lnSpc>
                          <a:spcPct val="103499"/>
                        </a:lnSpc>
                        <a:spcBef>
                          <a:spcPts val="275"/>
                        </a:spcBef>
                      </a:pPr>
                      <a:r>
                        <a:rPr sz="1150" dirty="0">
                          <a:latin typeface="游ゴシック"/>
                          <a:cs typeface="游ゴシック"/>
                        </a:rPr>
                        <a:t>第１／２祖試験が豪で進捗。</a:t>
                      </a:r>
                      <a:r>
                        <a:rPr sz="1150" dirty="0">
                          <a:latin typeface="Calibri"/>
                          <a:cs typeface="Calibri"/>
                        </a:rPr>
                        <a:t>2020</a:t>
                      </a:r>
                      <a:r>
                        <a:rPr sz="1150" spc="-25" dirty="0">
                          <a:latin typeface="游ゴシック"/>
                          <a:cs typeface="游ゴシック"/>
                        </a:rPr>
                        <a:t>年秋</a:t>
                      </a:r>
                      <a:r>
                        <a:rPr sz="1150" dirty="0">
                          <a:latin typeface="游ゴシック"/>
                          <a:cs typeface="游ゴシック"/>
                        </a:rPr>
                        <a:t>より３万人規模での第３相試験を</a:t>
                      </a:r>
                      <a:r>
                        <a:rPr sz="1150" dirty="0">
                          <a:latin typeface="Calibri"/>
                          <a:cs typeface="Calibri"/>
                        </a:rPr>
                        <a:t>(</a:t>
                      </a:r>
                      <a:r>
                        <a:rPr sz="1150" spc="-25" dirty="0">
                          <a:latin typeface="游ゴシック"/>
                          <a:cs typeface="游ゴシック"/>
                        </a:rPr>
                        <a:t>おそ</a:t>
                      </a:r>
                      <a:r>
                        <a:rPr sz="1150" dirty="0">
                          <a:latin typeface="游ゴシック"/>
                          <a:cs typeface="游ゴシック"/>
                        </a:rPr>
                        <a:t>らく米で</a:t>
                      </a:r>
                      <a:r>
                        <a:rPr sz="1150" dirty="0">
                          <a:latin typeface="Calibri"/>
                          <a:cs typeface="Calibri"/>
                        </a:rPr>
                        <a:t>)</a:t>
                      </a:r>
                      <a:r>
                        <a:rPr sz="1150" spc="-10" dirty="0">
                          <a:latin typeface="游ゴシック"/>
                          <a:cs typeface="游ゴシック"/>
                        </a:rPr>
                        <a:t>開始予定。</a:t>
                      </a:r>
                      <a:endParaRPr sz="115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060" marR="147320">
                        <a:lnSpc>
                          <a:spcPct val="103499"/>
                        </a:lnSpc>
                        <a:spcBef>
                          <a:spcPts val="275"/>
                        </a:spcBef>
                      </a:pPr>
                      <a:r>
                        <a:rPr sz="1150" spc="25" dirty="0">
                          <a:latin typeface="游ゴシック"/>
                          <a:cs typeface="游ゴシック"/>
                        </a:rPr>
                        <a:t>＜海外＞</a:t>
                      </a:r>
                      <a:r>
                        <a:rPr sz="1150" spc="15" dirty="0">
                          <a:latin typeface="Calibri"/>
                          <a:cs typeface="Calibri"/>
                        </a:rPr>
                        <a:t>2020</a:t>
                      </a:r>
                      <a:r>
                        <a:rPr sz="1150" spc="30" dirty="0">
                          <a:latin typeface="游ゴシック"/>
                          <a:cs typeface="游ゴシック"/>
                        </a:rPr>
                        <a:t>年遅くに１億回分</a:t>
                      </a:r>
                      <a:r>
                        <a:rPr sz="1150" spc="5" dirty="0">
                          <a:latin typeface="Calibri"/>
                          <a:cs typeface="Calibri"/>
                        </a:rPr>
                        <a:t>/</a:t>
                      </a:r>
                      <a:r>
                        <a:rPr sz="1150" spc="30" dirty="0">
                          <a:latin typeface="游ゴシック"/>
                          <a:cs typeface="游ゴシック"/>
                        </a:rPr>
                        <a:t>年の生産が目標。生産はプラハワクチン</a:t>
                      </a:r>
                      <a:r>
                        <a:rPr sz="1150" spc="10" dirty="0">
                          <a:latin typeface="Calibri"/>
                          <a:cs typeface="Calibri"/>
                        </a:rPr>
                        <a:t>(</a:t>
                      </a:r>
                      <a:r>
                        <a:rPr sz="1150" spc="30" dirty="0">
                          <a:latin typeface="游ゴシック"/>
                          <a:cs typeface="游ゴシック"/>
                        </a:rPr>
                        <a:t>チェコ</a:t>
                      </a:r>
                      <a:r>
                        <a:rPr sz="1150" spc="15" dirty="0">
                          <a:latin typeface="Calibri"/>
                          <a:cs typeface="Calibri"/>
                        </a:rPr>
                        <a:t>)</a:t>
                      </a:r>
                      <a:r>
                        <a:rPr sz="1150" spc="15" dirty="0">
                          <a:latin typeface="游ゴシック"/>
                          <a:cs typeface="游ゴシック"/>
                        </a:rPr>
                        <a:t>･</a:t>
                      </a:r>
                      <a:r>
                        <a:rPr sz="1150" spc="30" dirty="0">
                          <a:latin typeface="游ゴシック"/>
                          <a:cs typeface="游ゴシック"/>
                        </a:rPr>
                        <a:t>フジフィルム子会社（米）と協力。アジュバントは</a:t>
                      </a:r>
                      <a:r>
                        <a:rPr sz="1150" spc="15" dirty="0">
                          <a:latin typeface="Calibri"/>
                          <a:cs typeface="Calibri"/>
                        </a:rPr>
                        <a:t>AGC</a:t>
                      </a:r>
                      <a:r>
                        <a:rPr sz="1150" spc="30" dirty="0">
                          <a:latin typeface="游ゴシック"/>
                          <a:cs typeface="游ゴシック"/>
                        </a:rPr>
                        <a:t>が作成。</a:t>
                      </a:r>
                      <a:endParaRPr sz="1150" dirty="0">
                        <a:latin typeface="游ゴシック"/>
                        <a:cs typeface="游ゴシック"/>
                      </a:endParaRPr>
                    </a:p>
                    <a:p>
                      <a:pPr marL="99060" marR="92710">
                        <a:lnSpc>
                          <a:spcPct val="103000"/>
                        </a:lnSpc>
                        <a:spcBef>
                          <a:spcPts val="10"/>
                        </a:spcBef>
                      </a:pPr>
                      <a:r>
                        <a:rPr sz="1150" spc="30" dirty="0">
                          <a:latin typeface="游ゴシック"/>
                          <a:cs typeface="游ゴシック"/>
                        </a:rPr>
                        <a:t>＜国内＞タケダが原薬から製造し販売予定。タケダが</a:t>
                      </a:r>
                      <a:r>
                        <a:rPr sz="1150" spc="10" dirty="0">
                          <a:latin typeface="Calibri"/>
                          <a:cs typeface="Calibri"/>
                        </a:rPr>
                        <a:t>1</a:t>
                      </a:r>
                      <a:r>
                        <a:rPr sz="1150" spc="30" dirty="0">
                          <a:latin typeface="游ゴシック"/>
                          <a:cs typeface="游ゴシック"/>
                        </a:rPr>
                        <a:t>年間で</a:t>
                      </a:r>
                      <a:r>
                        <a:rPr sz="1150" spc="10" dirty="0">
                          <a:latin typeface="Calibri"/>
                          <a:cs typeface="Calibri"/>
                        </a:rPr>
                        <a:t>2.5</a:t>
                      </a:r>
                      <a:r>
                        <a:rPr sz="1150" spc="30" dirty="0">
                          <a:latin typeface="游ゴシック"/>
                          <a:cs typeface="游ゴシック"/>
                        </a:rPr>
                        <a:t>億回分を超える生産能力を構築すると発表。生産体制に厚労省がタケダに</a:t>
                      </a:r>
                      <a:r>
                        <a:rPr sz="1150" spc="5" dirty="0">
                          <a:latin typeface="游ゴシック"/>
                          <a:cs typeface="游ゴシック"/>
                        </a:rPr>
                        <a:t> </a:t>
                      </a:r>
                      <a:r>
                        <a:rPr sz="1150" spc="10" dirty="0">
                          <a:latin typeface="Calibri"/>
                          <a:cs typeface="Calibri"/>
                        </a:rPr>
                        <a:t>301.4</a:t>
                      </a:r>
                      <a:r>
                        <a:rPr sz="1150" spc="30" dirty="0">
                          <a:latin typeface="游ゴシック"/>
                          <a:cs typeface="游ゴシック"/>
                        </a:rPr>
                        <a:t>億円を補助（ワクチン生産体制等緊急整備事業）。</a:t>
                      </a:r>
                      <a:endParaRPr sz="1150" dirty="0">
                        <a:latin typeface="游ゴシック"/>
                        <a:cs typeface="游ゴシック"/>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5752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sz="900" spc="-10" dirty="0">
                <a:latin typeface="BIZ UDPゴシック" panose="020B0400000000000000" pitchFamily="50" charset="-128"/>
                <a:ea typeface="BIZ UDPゴシック" panose="020B0400000000000000" pitchFamily="50" charset="-128"/>
              </a:rPr>
              <a:t>1/7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graphicFrame>
        <p:nvGraphicFramePr>
          <p:cNvPr id="3" name="object 3"/>
          <p:cNvGraphicFramePr>
            <a:graphicFrameLocks noGrp="1"/>
          </p:cNvGraphicFramePr>
          <p:nvPr>
            <p:extLst>
              <p:ext uri="{D42A27DB-BD31-4B8C-83A1-F6EECF244321}">
                <p14:modId xmlns:p14="http://schemas.microsoft.com/office/powerpoint/2010/main" val="1592626822"/>
              </p:ext>
            </p:extLst>
          </p:nvPr>
        </p:nvGraphicFramePr>
        <p:xfrm>
          <a:off x="0" y="525652"/>
          <a:ext cx="12191999" cy="5923408"/>
        </p:xfrm>
        <a:graphic>
          <a:graphicData uri="http://schemas.openxmlformats.org/drawingml/2006/table">
            <a:tbl>
              <a:tblPr firstRow="1" bandRow="1">
                <a:tableStyleId>{2D5ABB26-0587-4C30-8999-92F81FD0307C}</a:tableStyleId>
              </a:tblPr>
              <a:tblGrid>
                <a:gridCol w="2402249">
                  <a:extLst>
                    <a:ext uri="{9D8B030D-6E8A-4147-A177-3AD203B41FA5}">
                      <a16:colId xmlns:a16="http://schemas.microsoft.com/office/drawing/2014/main" val="20000"/>
                    </a:ext>
                  </a:extLst>
                </a:gridCol>
                <a:gridCol w="2358622">
                  <a:extLst>
                    <a:ext uri="{9D8B030D-6E8A-4147-A177-3AD203B41FA5}">
                      <a16:colId xmlns:a16="http://schemas.microsoft.com/office/drawing/2014/main" val="20001"/>
                    </a:ext>
                  </a:extLst>
                </a:gridCol>
                <a:gridCol w="3726248">
                  <a:extLst>
                    <a:ext uri="{9D8B030D-6E8A-4147-A177-3AD203B41FA5}">
                      <a16:colId xmlns:a16="http://schemas.microsoft.com/office/drawing/2014/main" val="20002"/>
                    </a:ext>
                  </a:extLst>
                </a:gridCol>
                <a:gridCol w="2370197">
                  <a:extLst>
                    <a:ext uri="{9D8B030D-6E8A-4147-A177-3AD203B41FA5}">
                      <a16:colId xmlns:a16="http://schemas.microsoft.com/office/drawing/2014/main" val="20003"/>
                    </a:ext>
                  </a:extLst>
                </a:gridCol>
                <a:gridCol w="1334683">
                  <a:extLst>
                    <a:ext uri="{9D8B030D-6E8A-4147-A177-3AD203B41FA5}">
                      <a16:colId xmlns:a16="http://schemas.microsoft.com/office/drawing/2014/main" val="20004"/>
                    </a:ext>
                  </a:extLst>
                </a:gridCol>
              </a:tblGrid>
              <a:tr h="233679">
                <a:tc>
                  <a:txBody>
                    <a:bodyPr/>
                    <a:lstStyle/>
                    <a:p>
                      <a:pPr marL="3365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70205">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47320"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26670"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対象疾患</a:t>
                      </a:r>
                      <a:r>
                        <a:rPr sz="1000" spc="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2865"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34925" algn="ctr">
                        <a:lnSpc>
                          <a:spcPct val="100000"/>
                        </a:lnSpc>
                        <a:spcBef>
                          <a:spcPts val="340"/>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3180" marB="0">
                    <a:lnT w="12700">
                      <a:solidFill>
                        <a:srgbClr val="000000"/>
                      </a:solidFill>
                      <a:prstDash val="solid"/>
                    </a:lnT>
                    <a:lnB w="12700">
                      <a:solidFill>
                        <a:srgbClr val="000000"/>
                      </a:solidFill>
                      <a:prstDash val="sysDot"/>
                    </a:lnB>
                  </a:tcPr>
                </a:tc>
                <a:tc>
                  <a:txBody>
                    <a:bodyPr/>
                    <a:lstStyle/>
                    <a:p>
                      <a:pPr marL="245745">
                        <a:lnSpc>
                          <a:spcPct val="100000"/>
                        </a:lnSpc>
                        <a:spcBef>
                          <a:spcPts val="365"/>
                        </a:spcBef>
                      </a:pPr>
                      <a:r>
                        <a:rPr sz="1000" dirty="0">
                          <a:latin typeface="BIZ UDPゴシック" panose="020B0400000000000000" pitchFamily="50" charset="-128"/>
                          <a:ea typeface="BIZ UDPゴシック" panose="020B0400000000000000" pitchFamily="50" charset="-128"/>
                          <a:cs typeface="Arial"/>
                        </a:rPr>
                        <a:t>BNT162b2/</a:t>
                      </a:r>
                      <a:r>
                        <a:rPr sz="1000" spc="-5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marR="150495" algn="ctr">
                        <a:lnSpc>
                          <a:spcPct val="100000"/>
                        </a:lnSpc>
                        <a:spcBef>
                          <a:spcPts val="36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marR="25400" algn="ctr">
                        <a:lnSpc>
                          <a:spcPct val="100000"/>
                        </a:lnSpc>
                        <a:spcBef>
                          <a:spcPts val="34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3180" marB="0">
                    <a:lnT w="12700">
                      <a:solidFill>
                        <a:srgbClr val="000000"/>
                      </a:solidFill>
                      <a:prstDash val="solid"/>
                    </a:lnT>
                    <a:lnB w="12700">
                      <a:solidFill>
                        <a:srgbClr val="000000"/>
                      </a:solidFill>
                      <a:prstDash val="sysDot"/>
                    </a:lnB>
                  </a:tcPr>
                </a:tc>
                <a:tc>
                  <a:txBody>
                    <a:bodyPr/>
                    <a:lstStyle/>
                    <a:p>
                      <a:pPr marL="62230" algn="ctr">
                        <a:lnSpc>
                          <a:spcPct val="100000"/>
                        </a:lnSpc>
                        <a:spcBef>
                          <a:spcPts val="36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L="33655"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ysDot"/>
                    </a:lnT>
                    <a:lnB w="12700">
                      <a:solidFill>
                        <a:srgbClr val="000000"/>
                      </a:solidFill>
                      <a:prstDash val="sysDot"/>
                    </a:lnB>
                  </a:tcPr>
                </a:tc>
                <a:tc>
                  <a:txBody>
                    <a:bodyPr/>
                    <a:lstStyle/>
                    <a:p>
                      <a:pPr marL="20256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2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50495" algn="ctr">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280"/>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76860">
                <a:tc>
                  <a:txBody>
                    <a:bodyPr/>
                    <a:lstStyle/>
                    <a:p>
                      <a:pPr marL="3365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R="16510" algn="ctr">
                        <a:lnSpc>
                          <a:spcPts val="1045"/>
                        </a:lnSpc>
                      </a:pPr>
                      <a:r>
                        <a:rPr sz="1000" spc="-10" dirty="0">
                          <a:latin typeface="BIZ UDPゴシック" panose="020B0400000000000000" pitchFamily="50" charset="-128"/>
                          <a:ea typeface="BIZ UDPゴシック" panose="020B0400000000000000" pitchFamily="50" charset="-128"/>
                          <a:cs typeface="Arial"/>
                        </a:rPr>
                        <a:t>mRNA-1273.222</a:t>
                      </a:r>
                      <a:endParaRPr sz="1000">
                        <a:latin typeface="BIZ UDPゴシック" panose="020B0400000000000000" pitchFamily="50" charset="-128"/>
                        <a:ea typeface="BIZ UDPゴシック" panose="020B0400000000000000" pitchFamily="50" charset="-128"/>
                        <a:cs typeface="Arial"/>
                      </a:endParaRPr>
                    </a:p>
                    <a:p>
                      <a:pPr marR="19685" algn="ctr">
                        <a:lnSpc>
                          <a:spcPts val="1015"/>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エラソメラン </a:t>
                      </a:r>
                      <a:r>
                        <a:rPr sz="1000" spc="-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ダベソメラン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6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50495"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5"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BA.4/5 </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76860">
                <a:tc>
                  <a:txBody>
                    <a:bodyPr/>
                    <a:lstStyle/>
                    <a:p>
                      <a:pPr marL="34925"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865">
                        <a:lnSpc>
                          <a:spcPct val="100000"/>
                        </a:lnSpc>
                        <a:spcBef>
                          <a:spcPts val="525"/>
                        </a:spcBef>
                      </a:pPr>
                      <a:r>
                        <a:rPr sz="1000" spc="-5" dirty="0">
                          <a:latin typeface="BIZ UDPゴシック" panose="020B0400000000000000" pitchFamily="50" charset="-128"/>
                          <a:ea typeface="BIZ UDPゴシック" panose="020B0400000000000000" pitchFamily="50" charset="-128"/>
                          <a:cs typeface="ＭＳ Ｐゴシック"/>
                        </a:rPr>
                        <a:t>トジナメラン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ファムトジナメラン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L="443230" algn="ctr">
                        <a:lnSpc>
                          <a:spcPts val="106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L="47879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5"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BA.4/5 </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L="3365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R="20320" algn="ctr">
                        <a:lnSpc>
                          <a:spcPts val="1050"/>
                        </a:lnSpc>
                      </a:pPr>
                      <a:r>
                        <a:rPr sz="1000" spc="-10" dirty="0">
                          <a:latin typeface="BIZ UDPゴシック" panose="020B0400000000000000" pitchFamily="50" charset="-128"/>
                          <a:ea typeface="BIZ UDPゴシック" panose="020B0400000000000000" pitchFamily="50" charset="-128"/>
                          <a:cs typeface="Arial"/>
                        </a:rPr>
                        <a:t>mRNA-1273.214/</a:t>
                      </a:r>
                      <a:endParaRPr sz="1000">
                        <a:latin typeface="BIZ UDPゴシック" panose="020B0400000000000000" pitchFamily="50" charset="-128"/>
                        <a:ea typeface="BIZ UDPゴシック" panose="020B0400000000000000" pitchFamily="50" charset="-128"/>
                        <a:cs typeface="Arial"/>
                      </a:endParaRPr>
                    </a:p>
                    <a:p>
                      <a:pPr marR="17145" algn="ctr">
                        <a:lnSpc>
                          <a:spcPts val="1015"/>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エラソメラン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イムエラソメラン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Omicron</a:t>
                      </a:r>
                      <a:r>
                        <a:rPr sz="1000" spc="-20" dirty="0">
                          <a:latin typeface="BIZ UDPゴシック" panose="020B0400000000000000" pitchFamily="50" charset="-128"/>
                          <a:ea typeface="BIZ UDPゴシック" panose="020B0400000000000000" pitchFamily="50" charset="-128"/>
                          <a:cs typeface="ＭＳ Ｐゴシック"/>
                        </a:rPr>
                        <a:t>株 </a:t>
                      </a:r>
                      <a:r>
                        <a:rPr sz="1000" spc="-1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341124">
                <a:tc>
                  <a:txBody>
                    <a:bodyPr/>
                    <a:lstStyle/>
                    <a:p>
                      <a:pPr marL="34925"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106045">
                        <a:lnSpc>
                          <a:spcPct val="100000"/>
                        </a:lnSpc>
                        <a:spcBef>
                          <a:spcPts val="525"/>
                        </a:spcBef>
                      </a:pPr>
                      <a:r>
                        <a:rPr sz="1000" spc="-5" dirty="0">
                          <a:latin typeface="BIZ UDPゴシック" panose="020B0400000000000000" pitchFamily="50" charset="-128"/>
                          <a:ea typeface="BIZ UDPゴシック" panose="020B0400000000000000" pitchFamily="50" charset="-128"/>
                          <a:cs typeface="ＭＳ Ｐゴシック"/>
                        </a:rPr>
                        <a:t>トジナメラン </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リルトジナメラン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4605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149860" algn="ctr">
                        <a:lnSpc>
                          <a:spcPts val="1015"/>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dirty="0">
                          <a:latin typeface="BIZ UDPゴシック" panose="020B0400000000000000" pitchFamily="50" charset="-128"/>
                          <a:ea typeface="BIZ UDPゴシック" panose="020B0400000000000000" pitchFamily="50" charset="-128"/>
                          <a:cs typeface="Arial"/>
                        </a:rPr>
                        <a:t>+ Omicron</a:t>
                      </a:r>
                      <a:r>
                        <a:rPr sz="1000" spc="-3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2230" algn="ctr">
                        <a:lnSpc>
                          <a:spcPct val="100000"/>
                        </a:lnSpc>
                        <a:spcBef>
                          <a:spcPts val="525"/>
                        </a:spcBef>
                      </a:pPr>
                      <a:r>
                        <a:rPr sz="1000" spc="-25" dirty="0">
                          <a:latin typeface="BIZ UDPゴシック" panose="020B0400000000000000" pitchFamily="50" charset="-128"/>
                          <a:ea typeface="BIZ UDPゴシック" panose="020B0400000000000000" pitchFamily="50" charset="-128"/>
                          <a:cs typeface="ＭＳ Ｐゴシック"/>
                        </a:rPr>
                        <a:t>承認</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24790">
                <a:tc>
                  <a:txBody>
                    <a:bodyPr/>
                    <a:lstStyle/>
                    <a:p>
                      <a:pPr marL="3619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CureVac/</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BAYER/</a:t>
                      </a:r>
                      <a:r>
                        <a:rPr sz="1000" spc="-1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CEPI</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905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CVnCoV</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76860">
                <a:tc>
                  <a:txBody>
                    <a:bodyPr/>
                    <a:lstStyle/>
                    <a:p>
                      <a:pPr marL="31115" algn="ctr">
                        <a:lnSpc>
                          <a:spcPts val="1050"/>
                        </a:lnSpc>
                      </a:pPr>
                      <a:r>
                        <a:rPr sz="1000" dirty="0">
                          <a:latin typeface="BIZ UDPゴシック" panose="020B0400000000000000" pitchFamily="50" charset="-128"/>
                          <a:ea typeface="BIZ UDPゴシック" panose="020B0400000000000000" pitchFamily="50" charset="-128"/>
                          <a:cs typeface="Arial"/>
                        </a:rPr>
                        <a:t>Walvax</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Biotechnology/</a:t>
                      </a:r>
                      <a:endParaRPr sz="1000">
                        <a:latin typeface="BIZ UDPゴシック" panose="020B0400000000000000" pitchFamily="50" charset="-128"/>
                        <a:ea typeface="BIZ UDPゴシック" panose="020B0400000000000000" pitchFamily="50" charset="-128"/>
                        <a:cs typeface="Arial"/>
                      </a:endParaRPr>
                    </a:p>
                    <a:p>
                      <a:pPr marL="31750" algn="ctr">
                        <a:lnSpc>
                          <a:spcPts val="1030"/>
                        </a:lnSpc>
                      </a:pPr>
                      <a:r>
                        <a:rPr sz="1000" dirty="0">
                          <a:latin typeface="BIZ UDPゴシック" panose="020B0400000000000000" pitchFamily="50" charset="-128"/>
                          <a:ea typeface="BIZ UDPゴシック" panose="020B0400000000000000" pitchFamily="50" charset="-128"/>
                          <a:cs typeface="Arial"/>
                        </a:rPr>
                        <a:t>Suzhou</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Abogen</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Biosciences</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ARCoV</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76860">
                <a:tc>
                  <a:txBody>
                    <a:bodyPr/>
                    <a:lstStyle/>
                    <a:p>
                      <a:pPr marL="33020" algn="ctr">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55816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154</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4323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0690"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Alpha,</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Gamma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mRNA-1273.617</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0"/>
                        </a:lnSpc>
                      </a:pPr>
                      <a:r>
                        <a:rPr sz="1000" spc="-10" dirty="0">
                          <a:latin typeface="BIZ UDPゴシック" panose="020B0400000000000000" pitchFamily="50" charset="-128"/>
                          <a:ea typeface="BIZ UDPゴシック" panose="020B0400000000000000" pitchFamily="50" charset="-128"/>
                          <a:cs typeface="Arial"/>
                        </a:rPr>
                        <a:t>SARS-CoV-2</a:t>
                      </a:r>
                      <a:r>
                        <a:rPr sz="1000" spc="-20" dirty="0">
                          <a:latin typeface="BIZ UDPゴシック" panose="020B0400000000000000" pitchFamily="50" charset="-128"/>
                          <a:ea typeface="BIZ UDPゴシック" panose="020B0400000000000000" pitchFamily="50" charset="-128"/>
                          <a:cs typeface="ＭＳ Ｐゴシック"/>
                        </a:rPr>
                        <a:t>のスパイクタンパク質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147955"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mRNA-1273.211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従来株 </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76860">
                <a:tc>
                  <a:txBody>
                    <a:bodyPr/>
                    <a:lstStyle/>
                    <a:p>
                      <a:pPr marL="3365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03225">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mRNA-1273.213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10"/>
                        </a:lnSpc>
                      </a:pPr>
                      <a:r>
                        <a:rPr sz="1000" dirty="0">
                          <a:latin typeface="BIZ UDPゴシック" panose="020B0400000000000000" pitchFamily="50" charset="-128"/>
                          <a:ea typeface="BIZ UDPゴシック" panose="020B0400000000000000" pitchFamily="50" charset="-128"/>
                          <a:cs typeface="ＭＳ Ｐゴシック"/>
                        </a:rPr>
                        <a:t>（</a:t>
                      </a:r>
                      <a:r>
                        <a:rPr sz="1000" spc="-5" dirty="0">
                          <a:latin typeface="BIZ UDPゴシック" panose="020B0400000000000000" pitchFamily="50" charset="-128"/>
                          <a:ea typeface="BIZ UDPゴシック" panose="020B0400000000000000" pitchFamily="50" charset="-128"/>
                          <a:cs typeface="ＭＳ Ｐゴシック"/>
                        </a:rPr>
                        <a:t>従来株 </a:t>
                      </a:r>
                      <a:r>
                        <a:rPr sz="1000" spc="1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24790">
                <a:tc>
                  <a:txBody>
                    <a:bodyPr/>
                    <a:lstStyle/>
                    <a:p>
                      <a:pPr marL="34925" algn="ctr">
                        <a:lnSpc>
                          <a:spcPct val="100000"/>
                        </a:lnSpc>
                        <a:spcBef>
                          <a:spcPts val="309"/>
                        </a:spcBef>
                      </a:pPr>
                      <a:r>
                        <a:rPr sz="1000" dirty="0">
                          <a:latin typeface="BIZ UDPゴシック" panose="020B0400000000000000" pitchFamily="50" charset="-128"/>
                          <a:ea typeface="BIZ UDPゴシック" panose="020B0400000000000000" pitchFamily="50" charset="-128"/>
                          <a:cs typeface="Arial"/>
                        </a:rPr>
                        <a:t>Daiichi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Sankyo</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R="19050" algn="ctr">
                        <a:lnSpc>
                          <a:spcPct val="100000"/>
                        </a:lnSpc>
                        <a:spcBef>
                          <a:spcPts val="309"/>
                        </a:spcBef>
                      </a:pPr>
                      <a:r>
                        <a:rPr sz="1000" spc="-20" dirty="0">
                          <a:latin typeface="BIZ UDPゴシック" panose="020B0400000000000000" pitchFamily="50" charset="-128"/>
                          <a:ea typeface="BIZ UDPゴシック" panose="020B0400000000000000" pitchFamily="50" charset="-128"/>
                          <a:cs typeface="Arial"/>
                        </a:rPr>
                        <a:t>DS-</a:t>
                      </a:r>
                      <a:r>
                        <a:rPr sz="1000" spc="-10" dirty="0">
                          <a:latin typeface="BIZ UDPゴシック" panose="020B0400000000000000" pitchFamily="50" charset="-128"/>
                          <a:ea typeface="BIZ UDPゴシック" panose="020B0400000000000000" pitchFamily="50" charset="-128"/>
                          <a:cs typeface="Arial"/>
                        </a:rPr>
                        <a:t>5670a</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76860">
                <a:tc>
                  <a:txBody>
                    <a:bodyPr/>
                    <a:lstStyle/>
                    <a:p>
                      <a:pPr marL="3365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403225">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mRNA-1273.351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320"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76860">
                <a:tc>
                  <a:txBody>
                    <a:bodyPr/>
                    <a:lstStyle/>
                    <a:p>
                      <a:pPr marL="3365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385445">
                        <a:lnSpc>
                          <a:spcPts val="1055"/>
                        </a:lnSpc>
                      </a:pPr>
                      <a:r>
                        <a:rPr sz="1000" spc="-10" dirty="0">
                          <a:latin typeface="BIZ UDPゴシック" panose="020B0400000000000000" pitchFamily="50" charset="-128"/>
                          <a:ea typeface="BIZ UDPゴシック" panose="020B0400000000000000" pitchFamily="50" charset="-128"/>
                          <a:cs typeface="Arial"/>
                        </a:rPr>
                        <a:t>mRNA-1273.529/</a:t>
                      </a:r>
                      <a:endParaRPr sz="1000">
                        <a:latin typeface="BIZ UDPゴシック" panose="020B0400000000000000" pitchFamily="50" charset="-128"/>
                        <a:ea typeface="BIZ UDPゴシック" panose="020B0400000000000000" pitchFamily="50" charset="-128"/>
                        <a:cs typeface="Arial"/>
                      </a:endParaRPr>
                    </a:p>
                    <a:p>
                      <a:pPr marL="446405">
                        <a:lnSpc>
                          <a:spcPts val="1005"/>
                        </a:lnSpc>
                        <a:spcBef>
                          <a:spcPts val="20"/>
                        </a:spcBef>
                      </a:pPr>
                      <a:r>
                        <a:rPr sz="1000" spc="-20" dirty="0">
                          <a:latin typeface="BIZ UDPゴシック" panose="020B0400000000000000" pitchFamily="50" charset="-128"/>
                          <a:ea typeface="BIZ UDPゴシック" panose="020B0400000000000000" pitchFamily="50" charset="-128"/>
                          <a:cs typeface="ＭＳ Ｐゴシック"/>
                        </a:rPr>
                        <a:t>イムエラソメラン</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49225"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spc="-2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ＭＳ Ｐゴシック"/>
                        </a:rPr>
                        <a:t>のスパイクタンパク質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spc="-5" dirty="0">
                          <a:latin typeface="BIZ UDPゴシック" panose="020B0400000000000000" pitchFamily="50" charset="-128"/>
                          <a:ea typeface="BIZ UDPゴシック" panose="020B0400000000000000" pitchFamily="50" charset="-128"/>
                          <a:cs typeface="ＭＳ Ｐゴシック"/>
                        </a:rPr>
                        <a:t>株 </a:t>
                      </a:r>
                      <a:r>
                        <a:rPr sz="1000" spc="-10" dirty="0">
                          <a:latin typeface="BIZ UDPゴシック" panose="020B0400000000000000" pitchFamily="50" charset="-128"/>
                          <a:ea typeface="BIZ UDPゴシック" panose="020B0400000000000000" pitchFamily="50" charset="-128"/>
                          <a:cs typeface="Arial"/>
                        </a:rPr>
                        <a:t>BA.1</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24790">
                <a:tc>
                  <a:txBody>
                    <a:bodyPr/>
                    <a:lstStyle/>
                    <a:p>
                      <a:pPr marL="33020"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558165">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021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R="15049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（従来株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76860">
                <a:tc>
                  <a:txBody>
                    <a:bodyPr/>
                    <a:lstStyle/>
                    <a:p>
                      <a:pPr marL="33020"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558165">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165</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443230"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0690" algn="ctr">
                        <a:lnSpc>
                          <a:spcPts val="1005"/>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Alpha,</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Beta</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Gamma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Delta</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24790">
                <a:tc>
                  <a:txBody>
                    <a:bodyPr/>
                    <a:lstStyle/>
                    <a:p>
                      <a:pPr marL="34925"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Translate</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MRT5500</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24790">
                <a:tc>
                  <a:txBody>
                    <a:bodyPr/>
                    <a:lstStyle/>
                    <a:p>
                      <a:pPr marL="33020"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Providence</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98145">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PTX-COVID19-</a:t>
                      </a:r>
                      <a:r>
                        <a:rPr sz="1000" spc="-50" dirty="0">
                          <a:latin typeface="BIZ UDPゴシック" panose="020B0400000000000000" pitchFamily="50" charset="-128"/>
                          <a:ea typeface="BIZ UDPゴシック" panose="020B0400000000000000" pitchFamily="50" charset="-128"/>
                          <a:cs typeface="Arial"/>
                        </a:rPr>
                        <a:t>B</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R="146050" algn="ctr">
                        <a:lnSpc>
                          <a:spcPct val="100000"/>
                        </a:lnSpc>
                        <a:spcBef>
                          <a:spcPts val="33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4"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76860">
                <a:tc>
                  <a:txBody>
                    <a:bodyPr/>
                    <a:lstStyle/>
                    <a:p>
                      <a:pPr marL="3365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514984">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1283</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R="146050" algn="ctr">
                        <a:lnSpc>
                          <a:spcPct val="10000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p>
                      <a:pPr marR="147955" algn="ctr">
                        <a:lnSpc>
                          <a:spcPts val="100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ドメインと</a:t>
                      </a:r>
                      <a:r>
                        <a:rPr sz="1000" spc="-25" dirty="0">
                          <a:latin typeface="BIZ UDPゴシック" panose="020B0400000000000000" pitchFamily="50" charset="-128"/>
                          <a:ea typeface="BIZ UDPゴシック" panose="020B0400000000000000" pitchFamily="50" charset="-128"/>
                          <a:cs typeface="Arial"/>
                        </a:rPr>
                        <a:t>N</a:t>
                      </a:r>
                      <a:r>
                        <a:rPr sz="1000" spc="-10" dirty="0">
                          <a:latin typeface="BIZ UDPゴシック" panose="020B0400000000000000" pitchFamily="50" charset="-128"/>
                          <a:ea typeface="BIZ UDPゴシック" panose="020B0400000000000000" pitchFamily="50" charset="-128"/>
                          <a:cs typeface="ＭＳ Ｐゴシック"/>
                        </a:rPr>
                        <a:t>末端ドメイン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0"/>
                  </a:ext>
                </a:extLst>
              </a:tr>
              <a:tr h="224790">
                <a:tc>
                  <a:txBody>
                    <a:bodyPr/>
                    <a:lstStyle/>
                    <a:p>
                      <a:pPr marL="30480"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Elixirgen</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651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EXG-</a:t>
                      </a:r>
                      <a:r>
                        <a:rPr sz="1000" spc="-20" dirty="0">
                          <a:latin typeface="BIZ UDPゴシック" panose="020B0400000000000000" pitchFamily="50" charset="-128"/>
                          <a:ea typeface="BIZ UDPゴシック" panose="020B0400000000000000" pitchFamily="50" charset="-128"/>
                          <a:cs typeface="Arial"/>
                        </a:rPr>
                        <a:t>5003</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R="148590"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9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1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1"/>
                  </a:ext>
                </a:extLst>
              </a:tr>
              <a:tr h="224790">
                <a:tc>
                  <a:txBody>
                    <a:bodyPr/>
                    <a:lstStyle/>
                    <a:p>
                      <a:pPr marL="31115" algn="ctr">
                        <a:lnSpc>
                          <a:spcPct val="100000"/>
                        </a:lnSpc>
                        <a:spcBef>
                          <a:spcPts val="315"/>
                        </a:spcBef>
                      </a:pPr>
                      <a:r>
                        <a:rPr sz="1000" dirty="0">
                          <a:latin typeface="BIZ UDPゴシック" panose="020B0400000000000000" pitchFamily="50" charset="-128"/>
                          <a:ea typeface="BIZ UDPゴシック" panose="020B0400000000000000" pitchFamily="50" charset="-128"/>
                          <a:cs typeface="Arial"/>
                        </a:rPr>
                        <a:t>EyeGene</a:t>
                      </a:r>
                      <a:r>
                        <a:rPr sz="1000" spc="-4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L="548005">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EG-COVID</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R="146050"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7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olid"/>
                    </a:lnB>
                  </a:tcPr>
                </a:tc>
                <a:tc>
                  <a:txBody>
                    <a:bodyPr/>
                    <a:lstStyle/>
                    <a:p>
                      <a:pPr marR="2540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tc>
                  <a:txBody>
                    <a:bodyPr/>
                    <a:lstStyle/>
                    <a:p>
                      <a:pPr marL="64769" algn="ctr">
                        <a:lnSpc>
                          <a:spcPct val="100000"/>
                        </a:lnSpc>
                        <a:spcBef>
                          <a:spcPts val="315"/>
                        </a:spcBef>
                      </a:pPr>
                      <a:r>
                        <a:rPr sz="1000" spc="-20" dirty="0">
                          <a:latin typeface="BIZ UDPゴシック" panose="020B0400000000000000" pitchFamily="50" charset="-128"/>
                          <a:ea typeface="BIZ UDPゴシック" panose="020B0400000000000000" pitchFamily="50" charset="-128"/>
                          <a:cs typeface="Arial"/>
                        </a:rPr>
                        <a:t>P1/2</a:t>
                      </a:r>
                      <a:endParaRPr sz="1000" dirty="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368586000"/>
              </p:ext>
            </p:extLst>
          </p:nvPr>
        </p:nvGraphicFramePr>
        <p:xfrm>
          <a:off x="0" y="571880"/>
          <a:ext cx="12192000" cy="6015982"/>
        </p:xfrm>
        <a:graphic>
          <a:graphicData uri="http://schemas.openxmlformats.org/drawingml/2006/table">
            <a:tbl>
              <a:tblPr firstRow="1" bandRow="1">
                <a:tableStyleId>{2D5ABB26-0587-4C30-8999-92F81FD0307C}</a:tableStyleId>
              </a:tblPr>
              <a:tblGrid>
                <a:gridCol w="2523157">
                  <a:extLst>
                    <a:ext uri="{9D8B030D-6E8A-4147-A177-3AD203B41FA5}">
                      <a16:colId xmlns:a16="http://schemas.microsoft.com/office/drawing/2014/main" val="20000"/>
                    </a:ext>
                  </a:extLst>
                </a:gridCol>
                <a:gridCol w="2278321">
                  <a:extLst>
                    <a:ext uri="{9D8B030D-6E8A-4147-A177-3AD203B41FA5}">
                      <a16:colId xmlns:a16="http://schemas.microsoft.com/office/drawing/2014/main" val="20001"/>
                    </a:ext>
                  </a:extLst>
                </a:gridCol>
                <a:gridCol w="3704610">
                  <a:extLst>
                    <a:ext uri="{9D8B030D-6E8A-4147-A177-3AD203B41FA5}">
                      <a16:colId xmlns:a16="http://schemas.microsoft.com/office/drawing/2014/main" val="20002"/>
                    </a:ext>
                  </a:extLst>
                </a:gridCol>
                <a:gridCol w="2263186">
                  <a:extLst>
                    <a:ext uri="{9D8B030D-6E8A-4147-A177-3AD203B41FA5}">
                      <a16:colId xmlns:a16="http://schemas.microsoft.com/office/drawing/2014/main" val="20003"/>
                    </a:ext>
                  </a:extLst>
                </a:gridCol>
                <a:gridCol w="1422726">
                  <a:extLst>
                    <a:ext uri="{9D8B030D-6E8A-4147-A177-3AD203B41FA5}">
                      <a16:colId xmlns:a16="http://schemas.microsoft.com/office/drawing/2014/main" val="20004"/>
                    </a:ext>
                  </a:extLst>
                </a:gridCol>
              </a:tblGrid>
              <a:tr h="233679">
                <a:tc>
                  <a:txBody>
                    <a:bodyPr/>
                    <a:lstStyle/>
                    <a:p>
                      <a:pPr marL="74295">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751205">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04775"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7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13995">
                <a:tc>
                  <a:txBody>
                    <a:bodyPr/>
                    <a:lstStyle/>
                    <a:p>
                      <a:pPr marL="231775">
                        <a:lnSpc>
                          <a:spcPct val="100000"/>
                        </a:lnSpc>
                        <a:spcBef>
                          <a:spcPts val="254"/>
                        </a:spcBef>
                      </a:pPr>
                      <a:r>
                        <a:rPr sz="1000" dirty="0">
                          <a:latin typeface="BIZ UDPゴシック" panose="020B0400000000000000" pitchFamily="50" charset="-128"/>
                          <a:ea typeface="BIZ UDPゴシック" panose="020B0400000000000000" pitchFamily="50" charset="-128"/>
                          <a:cs typeface="Arial"/>
                        </a:rPr>
                        <a:t>Imperial</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College</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London</a:t>
                      </a:r>
                      <a:endParaRPr sz="1000" dirty="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LNP-nCoVsaRNA</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L="504825">
                        <a:lnSpc>
                          <a:spcPct val="100000"/>
                        </a:lnSpc>
                        <a:spcBef>
                          <a:spcPts val="27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olid"/>
                    </a:lnT>
                    <a:lnB w="12700">
                      <a:solidFill>
                        <a:srgbClr val="000000"/>
                      </a:solidFill>
                      <a:prstDash val="sysDot"/>
                    </a:lnB>
                  </a:tcPr>
                </a:tc>
                <a:tc>
                  <a:txBody>
                    <a:bodyPr/>
                    <a:lstStyle/>
                    <a:p>
                      <a:pPr marR="103505" algn="ctr">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L="216535">
                        <a:lnSpc>
                          <a:spcPct val="100000"/>
                        </a:lnSpc>
                        <a:spcBef>
                          <a:spcPts val="259"/>
                        </a:spcBef>
                      </a:pPr>
                      <a:r>
                        <a:rPr sz="1000" dirty="0">
                          <a:latin typeface="BIZ UDPゴシック" panose="020B0400000000000000" pitchFamily="50" charset="-128"/>
                          <a:ea typeface="BIZ UDPゴシック" panose="020B0400000000000000" pitchFamily="50" charset="-128"/>
                          <a:cs typeface="Arial"/>
                        </a:rPr>
                        <a:t>Chulalongkorn</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University</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algn="ctr">
                        <a:lnSpc>
                          <a:spcPct val="100000"/>
                        </a:lnSpc>
                        <a:spcBef>
                          <a:spcPts val="259"/>
                        </a:spcBef>
                      </a:pPr>
                      <a:r>
                        <a:rPr sz="1000" spc="-10" dirty="0">
                          <a:latin typeface="BIZ UDPゴシック" panose="020B0400000000000000" pitchFamily="50" charset="-128"/>
                          <a:ea typeface="BIZ UDPゴシック" panose="020B0400000000000000" pitchFamily="50" charset="-128"/>
                          <a:cs typeface="Arial"/>
                        </a:rPr>
                        <a:t>ChulaCov19</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marL="504825">
                        <a:lnSpc>
                          <a:spcPct val="100000"/>
                        </a:lnSpc>
                        <a:spcBef>
                          <a:spcPts val="27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5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tc>
                  <a:txBody>
                    <a:bodyPr/>
                    <a:lstStyle/>
                    <a:p>
                      <a:pPr algn="ctr">
                        <a:lnSpc>
                          <a:spcPct val="100000"/>
                        </a:lnSpc>
                        <a:spcBef>
                          <a:spcPts val="259"/>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13995">
                <a:tc>
                  <a:txBody>
                    <a:bodyPr/>
                    <a:lstStyle/>
                    <a:p>
                      <a:pPr marL="427355">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GlaxoSmithKline</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CoV2</a:t>
                      </a:r>
                      <a:r>
                        <a:rPr sz="1000" spc="-5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SAM</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72834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13995">
                <a:tc>
                  <a:txBody>
                    <a:bodyPr/>
                    <a:lstStyle/>
                    <a:p>
                      <a:pPr marL="407034">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SENAI</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CIMATEC</a:t>
                      </a:r>
                      <a:endParaRPr sz="1000" dirty="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HDT-</a:t>
                      </a:r>
                      <a:r>
                        <a:rPr sz="1000" dirty="0">
                          <a:latin typeface="BIZ UDPゴシック" panose="020B0400000000000000" pitchFamily="50" charset="-128"/>
                          <a:ea typeface="BIZ UDPゴシック" panose="020B0400000000000000" pitchFamily="50" charset="-128"/>
                          <a:cs typeface="Arial"/>
                        </a:rPr>
                        <a:t>301/</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repRNA-CoV2S</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50482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L="257175" marR="347345">
                        <a:lnSpc>
                          <a:spcPts val="1080"/>
                        </a:lnSpc>
                      </a:pPr>
                      <a:r>
                        <a:rPr sz="1000" dirty="0">
                          <a:latin typeface="BIZ UDPゴシック" panose="020B0400000000000000" pitchFamily="50" charset="-128"/>
                          <a:ea typeface="BIZ UDPゴシック" panose="020B0400000000000000" pitchFamily="50" charset="-128"/>
                          <a:cs typeface="Arial"/>
                        </a:rPr>
                        <a:t>Stemirna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 </a:t>
                      </a:r>
                      <a:r>
                        <a:rPr sz="1000" dirty="0">
                          <a:latin typeface="BIZ UDPゴシック" panose="020B0400000000000000" pitchFamily="50" charset="-128"/>
                          <a:ea typeface="BIZ UDPゴシック" panose="020B0400000000000000" pitchFamily="50" charset="-128"/>
                          <a:cs typeface="Arial"/>
                        </a:rPr>
                        <a:t>Shanghai</a:t>
                      </a:r>
                      <a:r>
                        <a:rPr sz="1000" spc="-2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East</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Hospital</a:t>
                      </a:r>
                      <a:endParaRPr sz="1000" dirty="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SW-</a:t>
                      </a:r>
                      <a:r>
                        <a:rPr sz="1000" spc="-10" dirty="0">
                          <a:latin typeface="BIZ UDPゴシック" panose="020B0400000000000000" pitchFamily="50" charset="-128"/>
                          <a:ea typeface="BIZ UDPゴシック" panose="020B0400000000000000" pitchFamily="50" charset="-128"/>
                          <a:cs typeface="Arial"/>
                        </a:rPr>
                        <a:t>BIC-</a:t>
                      </a:r>
                      <a:r>
                        <a:rPr sz="1000" spc="-25" dirty="0">
                          <a:latin typeface="BIZ UDPゴシック" panose="020B0400000000000000" pitchFamily="50" charset="-128"/>
                          <a:ea typeface="BIZ UDPゴシック" panose="020B0400000000000000" pitchFamily="50" charset="-128"/>
                          <a:cs typeface="Arial"/>
                        </a:rPr>
                        <a:t>213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690245">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88900" algn="ctr">
                        <a:lnSpc>
                          <a:spcPts val="1045"/>
                        </a:lnSpc>
                      </a:pPr>
                      <a:r>
                        <a:rPr sz="1000" dirty="0">
                          <a:latin typeface="BIZ UDPゴシック" panose="020B0400000000000000" pitchFamily="50" charset="-128"/>
                          <a:ea typeface="BIZ UDPゴシック" panose="020B0400000000000000" pitchFamily="50" charset="-128"/>
                          <a:cs typeface="Arial"/>
                        </a:rPr>
                        <a:t>MRC/UVRI</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&amp;</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LSHTM</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Uganda</a:t>
                      </a:r>
                      <a:endParaRPr sz="1000">
                        <a:latin typeface="BIZ UDPゴシック" panose="020B0400000000000000" pitchFamily="50" charset="-128"/>
                        <a:ea typeface="BIZ UDPゴシック" panose="020B0400000000000000" pitchFamily="50" charset="-128"/>
                        <a:cs typeface="Arial"/>
                      </a:endParaRPr>
                    </a:p>
                    <a:p>
                      <a:pPr marR="92075" algn="ctr">
                        <a:lnSpc>
                          <a:spcPts val="1035"/>
                        </a:lnSpc>
                      </a:pPr>
                      <a:r>
                        <a:rPr sz="1000" dirty="0">
                          <a:latin typeface="BIZ UDPゴシック" panose="020B0400000000000000" pitchFamily="50" charset="-128"/>
                          <a:ea typeface="BIZ UDPゴシック" panose="020B0400000000000000" pitchFamily="50" charset="-128"/>
                          <a:cs typeface="Arial"/>
                        </a:rPr>
                        <a:t>Research</a:t>
                      </a:r>
                      <a:r>
                        <a:rPr sz="1000" spc="-3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Unit</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LNP-</a:t>
                      </a:r>
                      <a:r>
                        <a:rPr sz="1000" dirty="0">
                          <a:latin typeface="BIZ UDPゴシック" panose="020B0400000000000000" pitchFamily="50" charset="-128"/>
                          <a:ea typeface="BIZ UDPゴシック" panose="020B0400000000000000" pitchFamily="50" charset="-128"/>
                          <a:cs typeface="Arial"/>
                        </a:rPr>
                        <a:t>nCoV</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saRNA-</a:t>
                      </a:r>
                      <a:r>
                        <a:rPr sz="1000" spc="-25" dirty="0">
                          <a:latin typeface="BIZ UDPゴシック" panose="020B0400000000000000" pitchFamily="50" charset="-128"/>
                          <a:ea typeface="BIZ UDPゴシック" panose="020B0400000000000000" pitchFamily="50" charset="-128"/>
                          <a:cs typeface="Arial"/>
                        </a:rPr>
                        <a:t>02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504825">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13995">
                <a:tc>
                  <a:txBody>
                    <a:bodyPr/>
                    <a:lstStyle/>
                    <a:p>
                      <a:pPr marL="526415">
                        <a:lnSpc>
                          <a:spcPct val="100000"/>
                        </a:lnSpc>
                        <a:spcBef>
                          <a:spcPts val="260"/>
                        </a:spcBef>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dirty="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GRT-</a:t>
                      </a:r>
                      <a:r>
                        <a:rPr sz="1000" spc="-20" dirty="0">
                          <a:latin typeface="BIZ UDPゴシック" panose="020B0400000000000000" pitchFamily="50" charset="-128"/>
                          <a:ea typeface="BIZ UDPゴシック" panose="020B0400000000000000" pitchFamily="50" charset="-128"/>
                          <a:cs typeface="Arial"/>
                        </a:rPr>
                        <a:t>R910</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marL="69024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0"/>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tc>
                  <a:txBody>
                    <a:bodyPr/>
                    <a:lstStyle/>
                    <a:p>
                      <a:pPr algn="ctr">
                        <a:lnSpc>
                          <a:spcPct val="100000"/>
                        </a:lnSpc>
                        <a:spcBef>
                          <a:spcPts val="26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02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13995">
                <a:tc>
                  <a:txBody>
                    <a:bodyPr/>
                    <a:lstStyle/>
                    <a:p>
                      <a:pPr marL="394335">
                        <a:lnSpc>
                          <a:spcPct val="100000"/>
                        </a:lnSpc>
                        <a:spcBef>
                          <a:spcPts val="265"/>
                        </a:spcBef>
                      </a:pPr>
                      <a:r>
                        <a:rPr sz="1000" dirty="0">
                          <a:latin typeface="BIZ UDPゴシック" panose="020B0400000000000000" pitchFamily="50" charset="-128"/>
                          <a:ea typeface="BIZ UDPゴシック" panose="020B0400000000000000" pitchFamily="50" charset="-128"/>
                          <a:cs typeface="Arial"/>
                        </a:rPr>
                        <a:t>VLP</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dirty="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VLPCOV-</a:t>
                      </a:r>
                      <a:r>
                        <a:rPr sz="1000" spc="-25" dirty="0">
                          <a:latin typeface="BIZ UDPゴシック" panose="020B0400000000000000" pitchFamily="50" charset="-128"/>
                          <a:ea typeface="BIZ UDPゴシック" panose="020B0400000000000000" pitchFamily="50" charset="-128"/>
                          <a:cs typeface="Arial"/>
                        </a:rPr>
                        <a:t>01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marL="149225">
                        <a:lnSpc>
                          <a:spcPct val="100000"/>
                        </a:lnSpc>
                        <a:spcBef>
                          <a:spcPts val="28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7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556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414020">
                <a:tc>
                  <a:txBody>
                    <a:bodyPr/>
                    <a:lstStyle/>
                    <a:p>
                      <a:pPr>
                        <a:lnSpc>
                          <a:spcPct val="100000"/>
                        </a:lnSpc>
                        <a:spcBef>
                          <a:spcPts val="15"/>
                        </a:spcBef>
                      </a:pPr>
                      <a:endParaRPr sz="1000" dirty="0">
                        <a:latin typeface="BIZ UDPゴシック" panose="020B0400000000000000" pitchFamily="50" charset="-128"/>
                        <a:ea typeface="BIZ UDPゴシック" panose="020B0400000000000000" pitchFamily="50" charset="-128"/>
                        <a:cs typeface="Times New Roman"/>
                      </a:endParaRPr>
                    </a:p>
                    <a:p>
                      <a:pPr marL="526415">
                        <a:lnSpc>
                          <a:spcPct val="100000"/>
                        </a:lnSpc>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dirty="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000" spc="-10" dirty="0">
                          <a:latin typeface="BIZ UDPゴシック" panose="020B0400000000000000" pitchFamily="50" charset="-128"/>
                          <a:ea typeface="BIZ UDPゴシック" panose="020B0400000000000000" pitchFamily="50" charset="-128"/>
                          <a:cs typeface="Arial"/>
                        </a:rPr>
                        <a:t>SAM-LNP-S-</a:t>
                      </a:r>
                      <a:r>
                        <a:rPr sz="1000" spc="-25" dirty="0">
                          <a:latin typeface="BIZ UDPゴシック" panose="020B0400000000000000" pitchFamily="50" charset="-128"/>
                          <a:ea typeface="BIZ UDPゴシック" panose="020B0400000000000000" pitchFamily="50" charset="-128"/>
                          <a:cs typeface="Arial"/>
                        </a:rPr>
                        <a:t>TCE</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marR="889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R="1079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高度に保存された非スパイク</a:t>
                      </a:r>
                      <a:r>
                        <a:rPr sz="1000" dirty="0">
                          <a:latin typeface="BIZ UDPゴシック" panose="020B0400000000000000" pitchFamily="50" charset="-128"/>
                          <a:ea typeface="BIZ UDPゴシック" panose="020B0400000000000000" pitchFamily="50" charset="-128"/>
                          <a:cs typeface="Arial"/>
                        </a:rPr>
                        <a:t>T</a:t>
                      </a:r>
                      <a:r>
                        <a:rPr sz="1000" spc="-20" dirty="0">
                          <a:latin typeface="BIZ UDPゴシック" panose="020B0400000000000000" pitchFamily="50" charset="-128"/>
                          <a:ea typeface="BIZ UDPゴシック" panose="020B0400000000000000" pitchFamily="50" charset="-128"/>
                          <a:cs typeface="ＭＳ Ｐゴシック"/>
                        </a:rPr>
                        <a:t>細胞エピトープ</a:t>
                      </a:r>
                      <a:endParaRPr sz="1000">
                        <a:latin typeface="BIZ UDPゴシック" panose="020B0400000000000000" pitchFamily="50" charset="-128"/>
                        <a:ea typeface="BIZ UDPゴシック" panose="020B0400000000000000" pitchFamily="50" charset="-128"/>
                        <a:cs typeface="ＭＳ Ｐゴシック"/>
                      </a:endParaRPr>
                    </a:p>
                    <a:p>
                      <a:pPr marR="889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TCE</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R="103505" algn="ctr">
                        <a:lnSpc>
                          <a:spcPct val="10000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76860">
                <a:tc>
                  <a:txBody>
                    <a:bodyPr/>
                    <a:lstStyle/>
                    <a:p>
                      <a:pPr marR="92710" algn="ctr">
                        <a:lnSpc>
                          <a:spcPts val="1050"/>
                        </a:lnSpc>
                      </a:pPr>
                      <a:r>
                        <a:rPr sz="1000" dirty="0">
                          <a:latin typeface="BIZ UDPゴシック" panose="020B0400000000000000" pitchFamily="50" charset="-128"/>
                          <a:ea typeface="BIZ UDPゴシック" panose="020B0400000000000000" pitchFamily="50" charset="-128"/>
                          <a:cs typeface="Arial"/>
                        </a:rPr>
                        <a:t>AIM</a:t>
                      </a:r>
                      <a:r>
                        <a:rPr sz="1000" spc="-10" dirty="0">
                          <a:latin typeface="BIZ UDPゴシック" panose="020B0400000000000000" pitchFamily="50" charset="-128"/>
                          <a:ea typeface="BIZ UDPゴシック" panose="020B0400000000000000" pitchFamily="50" charset="-128"/>
                          <a:cs typeface="Arial"/>
                        </a:rPr>
                        <a:t> Vaccine/</a:t>
                      </a:r>
                      <a:endParaRPr sz="1000">
                        <a:latin typeface="BIZ UDPゴシック" panose="020B0400000000000000" pitchFamily="50" charset="-128"/>
                        <a:ea typeface="BIZ UDPゴシック" panose="020B0400000000000000" pitchFamily="50" charset="-128"/>
                        <a:cs typeface="Arial"/>
                      </a:endParaRPr>
                    </a:p>
                    <a:p>
                      <a:pPr marR="92710" algn="ctr">
                        <a:lnSpc>
                          <a:spcPts val="1030"/>
                        </a:lnSpc>
                      </a:pPr>
                      <a:r>
                        <a:rPr sz="1000" dirty="0">
                          <a:latin typeface="BIZ UDPゴシック" panose="020B0400000000000000" pitchFamily="50" charset="-128"/>
                          <a:ea typeface="BIZ UDPゴシック" panose="020B0400000000000000" pitchFamily="50" charset="-128"/>
                          <a:cs typeface="Arial"/>
                        </a:rPr>
                        <a:t>LIVERNA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LVRNA009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690245">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5"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13995">
                <a:tc>
                  <a:txBody>
                    <a:bodyPr/>
                    <a:lstStyle/>
                    <a:p>
                      <a:pPr marL="173355">
                        <a:lnSpc>
                          <a:spcPct val="100000"/>
                        </a:lnSpc>
                        <a:spcBef>
                          <a:spcPts val="265"/>
                        </a:spcBef>
                      </a:pPr>
                      <a:r>
                        <a:rPr sz="1000" dirty="0">
                          <a:latin typeface="BIZ UDPゴシック" panose="020B0400000000000000" pitchFamily="50" charset="-128"/>
                          <a:ea typeface="BIZ UDPゴシック" panose="020B0400000000000000" pitchFamily="50" charset="-128"/>
                          <a:cs typeface="Arial"/>
                        </a:rPr>
                        <a:t>CureVac/</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GlaxoSmithKline</a:t>
                      </a:r>
                      <a:endParaRPr sz="1000" dirty="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CV2CoV</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marL="154305">
                        <a:lnSpc>
                          <a:spcPct val="100000"/>
                        </a:lnSpc>
                        <a:spcBef>
                          <a:spcPts val="28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（非修飾</a:t>
                      </a:r>
                      <a:r>
                        <a:rPr sz="1000" spc="-20" dirty="0">
                          <a:latin typeface="BIZ UDPゴシック" panose="020B0400000000000000" pitchFamily="50" charset="-128"/>
                          <a:ea typeface="BIZ UDPゴシック" panose="020B0400000000000000" pitchFamily="50" charset="-128"/>
                          <a:cs typeface="Arial"/>
                        </a:rPr>
                        <a:t>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619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6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tc>
                  <a:txBody>
                    <a:bodyPr/>
                    <a:lstStyle/>
                    <a:p>
                      <a:pPr algn="ctr">
                        <a:lnSpc>
                          <a:spcPct val="100000"/>
                        </a:lnSpc>
                        <a:spcBef>
                          <a:spcPts val="26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365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76860">
                <a:tc>
                  <a:txBody>
                    <a:bodyPr/>
                    <a:lstStyle/>
                    <a:p>
                      <a:pPr marL="252095">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University</a:t>
                      </a:r>
                      <a:r>
                        <a:rPr sz="1000" spc="-4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of</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Melbourne</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MIPSCo-mRNA-RBD-</a:t>
                      </a:r>
                      <a:r>
                        <a:rPr sz="1000" spc="-50" dirty="0">
                          <a:latin typeface="BIZ UDPゴシック" panose="020B0400000000000000" pitchFamily="50" charset="-128"/>
                          <a:ea typeface="BIZ UDPゴシック" panose="020B0400000000000000" pitchFamily="50" charset="-128"/>
                          <a:cs typeface="Arial"/>
                        </a:rPr>
                        <a:t>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R="7620" algn="ctr">
                        <a:lnSpc>
                          <a:spcPts val="1070"/>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Beta</a:t>
                      </a:r>
                      <a:r>
                        <a:rPr sz="1000" dirty="0">
                          <a:latin typeface="BIZ UDPゴシック" panose="020B0400000000000000" pitchFamily="50" charset="-128"/>
                          <a:ea typeface="BIZ UDPゴシック" panose="020B0400000000000000" pitchFamily="50" charset="-128"/>
                          <a:cs typeface="ＭＳ Ｐゴシック"/>
                        </a:rPr>
                        <a:t>株）</a:t>
                      </a:r>
                      <a:r>
                        <a:rPr sz="1000" spc="-15" dirty="0">
                          <a:latin typeface="BIZ UDPゴシック" panose="020B0400000000000000" pitchFamily="50" charset="-128"/>
                          <a:ea typeface="BIZ UDPゴシック" panose="020B0400000000000000" pitchFamily="50" charset="-128"/>
                          <a:cs typeface="ＭＳ Ｐゴシック"/>
                        </a:rPr>
                        <a:t> スパイクタンパク質</a:t>
                      </a:r>
                      <a:endParaRPr sz="1000">
                        <a:latin typeface="BIZ UDPゴシック" panose="020B0400000000000000" pitchFamily="50" charset="-128"/>
                        <a:ea typeface="BIZ UDPゴシック" panose="020B0400000000000000" pitchFamily="50" charset="-128"/>
                        <a:cs typeface="ＭＳ Ｐゴシック"/>
                      </a:endParaRPr>
                    </a:p>
                    <a:p>
                      <a:pPr marR="889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RBD</a:t>
                      </a:r>
                      <a:r>
                        <a:rPr sz="1000" spc="-10" dirty="0">
                          <a:latin typeface="BIZ UDPゴシック" panose="020B0400000000000000" pitchFamily="50" charset="-128"/>
                          <a:ea typeface="BIZ UDPゴシック" panose="020B0400000000000000" pitchFamily="50" charset="-128"/>
                          <a:cs typeface="ＭＳ Ｐゴシック"/>
                        </a:rPr>
                        <a:t>ドメイン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05104">
                <a:tc>
                  <a:txBody>
                    <a:bodyPr/>
                    <a:lstStyle/>
                    <a:p>
                      <a:pPr marL="15049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Jiangsu</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Recbio</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Technology</a:t>
                      </a:r>
                      <a:endParaRPr sz="1000" dirty="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R520A</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35750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3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76860">
                <a:tc>
                  <a:txBody>
                    <a:bodyPr/>
                    <a:lstStyle/>
                    <a:p>
                      <a:pPr marL="556895" marR="135890" indent="-513080">
                        <a:lnSpc>
                          <a:spcPts val="1080"/>
                        </a:lnSpc>
                      </a:pPr>
                      <a:r>
                        <a:rPr sz="1000" dirty="0">
                          <a:latin typeface="BIZ UDPゴシック" panose="020B0400000000000000" pitchFamily="50" charset="-128"/>
                          <a:ea typeface="BIZ UDPゴシック" panose="020B0400000000000000" pitchFamily="50" charset="-128"/>
                          <a:cs typeface="Arial"/>
                        </a:rPr>
                        <a:t>CSPC</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ZhognQi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Pharmaceutical Technology</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SYS6006</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marL="690245">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6540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76860">
                <a:tc>
                  <a:txBody>
                    <a:bodyPr/>
                    <a:lstStyle/>
                    <a:p>
                      <a:pPr marL="666115" marR="212725" indent="-546100">
                        <a:lnSpc>
                          <a:spcPts val="1080"/>
                        </a:lnSpc>
                      </a:pPr>
                      <a:r>
                        <a:rPr sz="1000" dirty="0">
                          <a:latin typeface="BIZ UDPゴシック" panose="020B0400000000000000" pitchFamily="50" charset="-128"/>
                          <a:ea typeface="BIZ UDPゴシック" panose="020B0400000000000000" pitchFamily="50" charset="-128"/>
                          <a:cs typeface="Arial"/>
                        </a:rPr>
                        <a:t>Gennova</a:t>
                      </a:r>
                      <a:r>
                        <a:rPr sz="1000" spc="-10" dirty="0">
                          <a:latin typeface="BIZ UDPゴシック" panose="020B0400000000000000" pitchFamily="50" charset="-128"/>
                          <a:ea typeface="BIZ UDPゴシック" panose="020B0400000000000000" pitchFamily="50" charset="-128"/>
                          <a:cs typeface="Arial"/>
                        </a:rPr>
                        <a:t> Biophamaceuticals Limited</a:t>
                      </a:r>
                      <a:endParaRPr sz="1000" dirty="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GEMCOVAC-</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90245">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P2/3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05104">
                <a:tc>
                  <a:txBody>
                    <a:bodyPr/>
                    <a:lstStyle/>
                    <a:p>
                      <a:pPr marL="5143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Wuhan</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Recogen</a:t>
                      </a:r>
                      <a:r>
                        <a:rPr sz="1000" spc="-10" dirty="0">
                          <a:latin typeface="BIZ UDPゴシック" panose="020B0400000000000000" pitchFamily="50" charset="-128"/>
                          <a:ea typeface="BIZ UDPゴシック" panose="020B0400000000000000" pitchFamily="50" charset="-128"/>
                          <a:cs typeface="Arial"/>
                        </a:rPr>
                        <a:t> Biotechnology</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RH109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69024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05104">
                <a:tc>
                  <a:txBody>
                    <a:bodyPr/>
                    <a:lstStyle/>
                    <a:p>
                      <a:pPr marL="277495">
                        <a:lnSpc>
                          <a:spcPct val="100000"/>
                        </a:lnSpc>
                        <a:spcBef>
                          <a:spcPts val="229"/>
                        </a:spcBef>
                      </a:pPr>
                      <a:r>
                        <a:rPr sz="1000" dirty="0">
                          <a:latin typeface="BIZ UDPゴシック" panose="020B0400000000000000" pitchFamily="50" charset="-128"/>
                          <a:ea typeface="BIZ UDPゴシック" panose="020B0400000000000000" pitchFamily="50" charset="-128"/>
                          <a:cs typeface="Arial"/>
                        </a:rPr>
                        <a:t>CanSino</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Biologics</a:t>
                      </a:r>
                      <a:r>
                        <a:rPr sz="1000" spc="-2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dirty="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dirty="0">
                          <a:latin typeface="BIZ UDPゴシック" panose="020B0400000000000000" pitchFamily="50" charset="-128"/>
                          <a:ea typeface="BIZ UDPゴシック" panose="020B0400000000000000" pitchFamily="50" charset="-128"/>
                          <a:cs typeface="Arial"/>
                        </a:rPr>
                        <a:t>19</a:t>
                      </a:r>
                      <a:r>
                        <a:rPr sz="1000" spc="2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mRNA</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marL="690245">
                        <a:lnSpc>
                          <a:spcPct val="100000"/>
                        </a:lnSpc>
                        <a:spcBef>
                          <a:spcPts val="25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175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29"/>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tc>
                  <a:txBody>
                    <a:bodyPr/>
                    <a:lstStyle/>
                    <a:p>
                      <a:pPr algn="ctr">
                        <a:lnSpc>
                          <a:spcPct val="100000"/>
                        </a:lnSpc>
                        <a:spcBef>
                          <a:spcPts val="229"/>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2920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76860">
                <a:tc>
                  <a:txBody>
                    <a:bodyPr/>
                    <a:lstStyle/>
                    <a:p>
                      <a:pPr marL="412115">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ImmunityBio,</a:t>
                      </a:r>
                      <a:r>
                        <a:rPr sz="1000" spc="-3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dirty="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AAHHI-</a:t>
                      </a:r>
                      <a:r>
                        <a:rPr sz="1000" dirty="0">
                          <a:latin typeface="BIZ UDPゴシック" panose="020B0400000000000000" pitchFamily="50" charset="-128"/>
                          <a:ea typeface="BIZ UDPゴシック" panose="020B0400000000000000" pitchFamily="50" charset="-128"/>
                          <a:cs typeface="Arial"/>
                        </a:rPr>
                        <a:t>SC2/</a:t>
                      </a:r>
                      <a:r>
                        <a:rPr sz="1000" spc="6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AAHI-</a:t>
                      </a:r>
                      <a:r>
                        <a:rPr sz="1000" spc="-25" dirty="0">
                          <a:latin typeface="BIZ UDPゴシック" panose="020B0400000000000000" pitchFamily="50" charset="-128"/>
                          <a:ea typeface="BIZ UDPゴシック" panose="020B0400000000000000" pitchFamily="50" charset="-128"/>
                          <a:cs typeface="Arial"/>
                        </a:rPr>
                        <a:t>SC3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R="11430" algn="ctr">
                        <a:lnSpc>
                          <a:spcPts val="1075"/>
                        </a:lnSpc>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r>
                        <a:rPr sz="1000" spc="-5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R="10795" algn="ctr">
                        <a:lnSpc>
                          <a:spcPts val="1005"/>
                        </a:lnSpc>
                      </a:pPr>
                      <a:r>
                        <a:rPr sz="1000" spc="-15" dirty="0">
                          <a:latin typeface="BIZ UDPゴシック" panose="020B0400000000000000" pitchFamily="50" charset="-128"/>
                          <a:ea typeface="BIZ UDPゴシック" panose="020B0400000000000000" pitchFamily="50" charset="-128"/>
                          <a:cs typeface="ＭＳ Ｐゴシック"/>
                        </a:rPr>
                        <a:t>ヌクレオカプシドタンパク質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76860">
                <a:tc>
                  <a:txBody>
                    <a:bodyPr/>
                    <a:lstStyle/>
                    <a:p>
                      <a:pPr marL="56515" marR="145415" indent="215900">
                        <a:lnSpc>
                          <a:spcPts val="1080"/>
                        </a:lnSpc>
                      </a:pPr>
                      <a:r>
                        <a:rPr sz="1000" dirty="0">
                          <a:latin typeface="BIZ UDPゴシック" panose="020B0400000000000000" pitchFamily="50" charset="-128"/>
                          <a:ea typeface="BIZ UDPゴシック" panose="020B0400000000000000" pitchFamily="50" charset="-128"/>
                          <a:cs typeface="Arial"/>
                        </a:rPr>
                        <a:t>Walvax</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Biotechnology/ </a:t>
                      </a:r>
                      <a:r>
                        <a:rPr sz="1000" dirty="0">
                          <a:latin typeface="BIZ UDPゴシック" panose="020B0400000000000000" pitchFamily="50" charset="-128"/>
                          <a:ea typeface="BIZ UDPゴシック" panose="020B0400000000000000" pitchFamily="50" charset="-128"/>
                          <a:cs typeface="Arial"/>
                        </a:rPr>
                        <a:t>Shanghai</a:t>
                      </a:r>
                      <a:r>
                        <a:rPr sz="1000" spc="-5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RNACure</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Biopharma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RQ3013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504825">
                        <a:lnSpc>
                          <a:spcPct val="100000"/>
                        </a:lnSpc>
                        <a:spcBef>
                          <a:spcPts val="54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8580"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51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04470">
                <a:tc>
                  <a:txBody>
                    <a:bodyPr/>
                    <a:lstStyle/>
                    <a:p>
                      <a:pPr marL="417195">
                        <a:lnSpc>
                          <a:spcPct val="100000"/>
                        </a:lnSpc>
                        <a:spcBef>
                          <a:spcPts val="234"/>
                        </a:spcBef>
                      </a:pPr>
                      <a:r>
                        <a:rPr sz="1000" dirty="0">
                          <a:latin typeface="BIZ UDPゴシック" panose="020B0400000000000000" pitchFamily="50" charset="-128"/>
                          <a:ea typeface="BIZ UDPゴシック" panose="020B0400000000000000" pitchFamily="50" charset="-128"/>
                          <a:cs typeface="Arial"/>
                        </a:rPr>
                        <a:t>RVAC</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Medicines</a:t>
                      </a:r>
                      <a:endParaRPr sz="1000" dirty="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algn="ctr">
                        <a:lnSpc>
                          <a:spcPct val="100000"/>
                        </a:lnSpc>
                        <a:spcBef>
                          <a:spcPts val="234"/>
                        </a:spcBef>
                      </a:pPr>
                      <a:r>
                        <a:rPr sz="1000" spc="-10" dirty="0">
                          <a:latin typeface="BIZ UDPゴシック" panose="020B0400000000000000" pitchFamily="50" charset="-128"/>
                          <a:ea typeface="BIZ UDPゴシック" panose="020B0400000000000000" pitchFamily="50" charset="-128"/>
                          <a:cs typeface="Arial"/>
                        </a:rPr>
                        <a:t>RVM-</a:t>
                      </a:r>
                      <a:r>
                        <a:rPr sz="1000" spc="-20" dirty="0">
                          <a:latin typeface="BIZ UDPゴシック" panose="020B0400000000000000" pitchFamily="50" charset="-128"/>
                          <a:ea typeface="BIZ UDPゴシック" panose="020B0400000000000000" pitchFamily="50" charset="-128"/>
                          <a:cs typeface="Arial"/>
                        </a:rPr>
                        <a:t>V001</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marL="69024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29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4"/>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tc>
                  <a:txBody>
                    <a:bodyPr/>
                    <a:lstStyle/>
                    <a:p>
                      <a:pPr algn="ctr">
                        <a:lnSpc>
                          <a:spcPct val="100000"/>
                        </a:lnSpc>
                        <a:spcBef>
                          <a:spcPts val="234"/>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4"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0"/>
                  </a:ext>
                </a:extLst>
              </a:tr>
              <a:tr h="205104">
                <a:tc>
                  <a:txBody>
                    <a:bodyPr/>
                    <a:lstStyle/>
                    <a:p>
                      <a:pPr marL="120014">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Suzhou</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Abogen</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Biosciences</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ABO1009-</a:t>
                      </a:r>
                      <a:r>
                        <a:rPr sz="1000" spc="-25" dirty="0">
                          <a:latin typeface="BIZ UDPゴシック" panose="020B0400000000000000" pitchFamily="50" charset="-128"/>
                          <a:ea typeface="BIZ UDPゴシック" panose="020B0400000000000000" pitchFamily="50" charset="-128"/>
                          <a:cs typeface="Arial"/>
                        </a:rPr>
                        <a:t>DP</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35750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3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Omicron</a:t>
                      </a:r>
                      <a:r>
                        <a:rPr sz="1000" dirty="0">
                          <a:latin typeface="BIZ UDPゴシック" panose="020B0400000000000000" pitchFamily="50" charset="-128"/>
                          <a:ea typeface="BIZ UDPゴシック" panose="020B0400000000000000" pitchFamily="50" charset="-128"/>
                          <a:cs typeface="ＭＳ Ｐゴシック"/>
                        </a:rPr>
                        <a:t>株</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1"/>
                  </a:ext>
                </a:extLst>
              </a:tr>
              <a:tr h="205104">
                <a:tc>
                  <a:txBody>
                    <a:bodyPr/>
                    <a:lstStyle/>
                    <a:p>
                      <a:pPr marL="427355">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GlaxoSmithKline</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CV0501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2127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dirty="0">
                          <a:latin typeface="BIZ UDPゴシック" panose="020B0400000000000000" pitchFamily="50" charset="-128"/>
                          <a:ea typeface="BIZ UDPゴシック" panose="020B0400000000000000" pitchFamily="50" charset="-128"/>
                          <a:cs typeface="ＭＳ Ｐゴシック"/>
                        </a:rPr>
                        <a:t>（修飾</a:t>
                      </a:r>
                      <a:r>
                        <a:rPr sz="1000" spc="-20" dirty="0">
                          <a:latin typeface="BIZ UDPゴシック" panose="020B0400000000000000" pitchFamily="50" charset="-128"/>
                          <a:ea typeface="BIZ UDPゴシック" panose="020B0400000000000000" pitchFamily="50" charset="-128"/>
                          <a:cs typeface="Arial"/>
                        </a:rPr>
                        <a:t>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2"/>
                  </a:ext>
                </a:extLst>
              </a:tr>
              <a:tr h="205104">
                <a:tc>
                  <a:txBody>
                    <a:bodyPr/>
                    <a:lstStyle/>
                    <a:p>
                      <a:pPr marL="274955">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GreenLight</a:t>
                      </a:r>
                      <a:r>
                        <a:rPr sz="1000" spc="-5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Bioscienes</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GLB-COV2-</a:t>
                      </a:r>
                      <a:r>
                        <a:rPr sz="1000" spc="-25" dirty="0">
                          <a:latin typeface="BIZ UDPゴシック" panose="020B0400000000000000" pitchFamily="50" charset="-128"/>
                          <a:ea typeface="BIZ UDPゴシック" panose="020B0400000000000000" pitchFamily="50" charset="-128"/>
                          <a:cs typeface="Arial"/>
                        </a:rPr>
                        <a:t>043</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marL="5048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ysDot"/>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tc>
                  <a:txBody>
                    <a:bodyPr/>
                    <a:lstStyle/>
                    <a:p>
                      <a:pPr algn="ctr">
                        <a:lnSpc>
                          <a:spcPct val="100000"/>
                        </a:lnSpc>
                        <a:spcBef>
                          <a:spcPts val="23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23"/>
                  </a:ext>
                </a:extLst>
              </a:tr>
              <a:tr h="205104">
                <a:tc>
                  <a:txBody>
                    <a:bodyPr/>
                    <a:lstStyle/>
                    <a:p>
                      <a:pPr marL="348615">
                        <a:lnSpc>
                          <a:spcPct val="100000"/>
                        </a:lnSpc>
                        <a:spcBef>
                          <a:spcPts val="235"/>
                        </a:spcBef>
                      </a:pPr>
                      <a:r>
                        <a:rPr sz="1000" dirty="0">
                          <a:latin typeface="BIZ UDPゴシック" panose="020B0400000000000000" pitchFamily="50" charset="-128"/>
                          <a:ea typeface="BIZ UDPゴシック" panose="020B0400000000000000" pitchFamily="50" charset="-128"/>
                          <a:cs typeface="Arial"/>
                        </a:rPr>
                        <a:t>ReNAP</a:t>
                      </a:r>
                      <a:r>
                        <a:rPr sz="1000" spc="-10" dirty="0">
                          <a:latin typeface="BIZ UDPゴシック" panose="020B0400000000000000" pitchFamily="50" charset="-128"/>
                          <a:ea typeface="BIZ UDPゴシック" panose="020B0400000000000000" pitchFamily="50" charset="-128"/>
                          <a:cs typeface="Arial"/>
                        </a:rPr>
                        <a:t> Technology</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COReNAPCIN</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marL="504825">
                        <a:lnSpc>
                          <a:spcPct val="100000"/>
                        </a:lnSpc>
                        <a:spcBef>
                          <a:spcPts val="254"/>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6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32384" marB="0">
                    <a:lnT w="12700">
                      <a:solidFill>
                        <a:srgbClr val="000000"/>
                      </a:solidFill>
                      <a:prstDash val="sysDot"/>
                    </a:lnT>
                    <a:lnB w="12700">
                      <a:solidFill>
                        <a:srgbClr val="000000"/>
                      </a:solidFill>
                      <a:prstDash val="solid"/>
                    </a:lnB>
                  </a:tcPr>
                </a:tc>
                <a:tc>
                  <a:txBody>
                    <a:bodyPr/>
                    <a:lstStyle/>
                    <a:p>
                      <a:pPr marR="103505" algn="ctr">
                        <a:lnSpc>
                          <a:spcPct val="100000"/>
                        </a:lnSpc>
                        <a:spcBef>
                          <a:spcPts val="235"/>
                        </a:spcBef>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tc>
                  <a:txBody>
                    <a:bodyPr/>
                    <a:lstStyle/>
                    <a:p>
                      <a:pPr algn="ctr">
                        <a:lnSpc>
                          <a:spcPct val="100000"/>
                        </a:lnSpc>
                        <a:spcBef>
                          <a:spcPts val="235"/>
                        </a:spcBef>
                      </a:pPr>
                      <a:r>
                        <a:rPr sz="1000" spc="-25" dirty="0">
                          <a:latin typeface="BIZ UDPゴシック" panose="020B0400000000000000" pitchFamily="50" charset="-128"/>
                          <a:ea typeface="BIZ UDPゴシック" panose="020B0400000000000000" pitchFamily="50" charset="-128"/>
                          <a:cs typeface="Arial"/>
                        </a:rPr>
                        <a:t>P1</a:t>
                      </a:r>
                      <a:endParaRPr sz="1000" dirty="0">
                        <a:latin typeface="BIZ UDPゴシック" panose="020B0400000000000000" pitchFamily="50" charset="-128"/>
                        <a:ea typeface="BIZ UDPゴシック" panose="020B0400000000000000" pitchFamily="50" charset="-128"/>
                        <a:cs typeface="Arial"/>
                      </a:endParaRPr>
                    </a:p>
                  </a:txBody>
                  <a:tcPr marL="0" marR="0" marT="2984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4"/>
                  </a:ext>
                </a:extLst>
              </a:tr>
            </a:tbl>
          </a:graphicData>
        </a:graphic>
      </p:graphicFrame>
      <p:sp>
        <p:nvSpPr>
          <p:cNvPr id="7" name="object 2">
            <a:extLst>
              <a:ext uri="{FF2B5EF4-FFF2-40B4-BE49-F238E27FC236}">
                <a16:creationId xmlns:a16="http://schemas.microsoft.com/office/drawing/2014/main" id="{82D96063-EB85-4B9D-90B3-8694E938E698}"/>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2</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E881431E-CE72-4331-9DEF-55F13E139D60}"/>
              </a:ext>
            </a:extLst>
          </p:cNvPr>
          <p:cNvSpPr txBox="1"/>
          <p:nvPr/>
        </p:nvSpPr>
        <p:spPr>
          <a:xfrm>
            <a:off x="2725736" y="6632820"/>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96588933"/>
              </p:ext>
            </p:extLst>
          </p:nvPr>
        </p:nvGraphicFramePr>
        <p:xfrm>
          <a:off x="0" y="1067180"/>
          <a:ext cx="12192000" cy="661669"/>
        </p:xfrm>
        <a:graphic>
          <a:graphicData uri="http://schemas.openxmlformats.org/drawingml/2006/table">
            <a:tbl>
              <a:tblPr firstRow="1" bandRow="1">
                <a:tableStyleId>{2D5ABB26-0587-4C30-8999-92F81FD0307C}</a:tableStyleId>
              </a:tblPr>
              <a:tblGrid>
                <a:gridCol w="2648189">
                  <a:extLst>
                    <a:ext uri="{9D8B030D-6E8A-4147-A177-3AD203B41FA5}">
                      <a16:colId xmlns:a16="http://schemas.microsoft.com/office/drawing/2014/main" val="20000"/>
                    </a:ext>
                  </a:extLst>
                </a:gridCol>
                <a:gridCol w="2259062">
                  <a:extLst>
                    <a:ext uri="{9D8B030D-6E8A-4147-A177-3AD203B41FA5}">
                      <a16:colId xmlns:a16="http://schemas.microsoft.com/office/drawing/2014/main" val="20001"/>
                    </a:ext>
                  </a:extLst>
                </a:gridCol>
                <a:gridCol w="3352533">
                  <a:extLst>
                    <a:ext uri="{9D8B030D-6E8A-4147-A177-3AD203B41FA5}">
                      <a16:colId xmlns:a16="http://schemas.microsoft.com/office/drawing/2014/main" val="20002"/>
                    </a:ext>
                  </a:extLst>
                </a:gridCol>
                <a:gridCol w="2510171">
                  <a:extLst>
                    <a:ext uri="{9D8B030D-6E8A-4147-A177-3AD203B41FA5}">
                      <a16:colId xmlns:a16="http://schemas.microsoft.com/office/drawing/2014/main" val="20003"/>
                    </a:ext>
                  </a:extLst>
                </a:gridCol>
                <a:gridCol w="1422045">
                  <a:extLst>
                    <a:ext uri="{9D8B030D-6E8A-4147-A177-3AD203B41FA5}">
                      <a16:colId xmlns:a16="http://schemas.microsoft.com/office/drawing/2014/main" val="20004"/>
                    </a:ext>
                  </a:extLst>
                </a:gridCol>
              </a:tblGrid>
              <a:tr h="233679">
                <a:tc>
                  <a:txBody>
                    <a:bodyPr/>
                    <a:lstStyle/>
                    <a:p>
                      <a:pPr marR="180975" algn="ctr">
                        <a:lnSpc>
                          <a:spcPct val="100000"/>
                        </a:lnSpc>
                        <a:spcBef>
                          <a:spcPts val="355"/>
                        </a:spcBef>
                      </a:pPr>
                      <a:r>
                        <a:rPr sz="900" dirty="0">
                          <a:latin typeface="BIZ UDPゴシック" panose="020B0400000000000000" pitchFamily="50" charset="-128"/>
                          <a:ea typeface="BIZ UDPゴシック" panose="020B0400000000000000" pitchFamily="50" charset="-128"/>
                          <a:cs typeface="ＭＳ Ｐゴシック"/>
                        </a:rPr>
                        <a:t>開発企業</a:t>
                      </a:r>
                      <a:r>
                        <a:rPr sz="900"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ＭＳ Ｐゴシック"/>
                        </a:rPr>
                        <a:t>共同開発企業（機関</a:t>
                      </a:r>
                      <a:r>
                        <a:rPr sz="900" spc="-50" dirty="0">
                          <a:latin typeface="BIZ UDPゴシック" panose="020B0400000000000000" pitchFamily="50" charset="-128"/>
                          <a:ea typeface="BIZ UDPゴシック" panose="020B0400000000000000" pitchFamily="50" charset="-128"/>
                          <a:cs typeface="ＭＳ Ｐゴシック"/>
                        </a:rPr>
                        <a:t>）</a:t>
                      </a:r>
                      <a:endParaRPr sz="9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59385" algn="ctr">
                        <a:lnSpc>
                          <a:spcPct val="100000"/>
                        </a:lnSpc>
                        <a:spcBef>
                          <a:spcPts val="355"/>
                        </a:spcBef>
                      </a:pPr>
                      <a:r>
                        <a:rPr sz="900" spc="-5" dirty="0">
                          <a:latin typeface="BIZ UDPゴシック" panose="020B0400000000000000" pitchFamily="50" charset="-128"/>
                          <a:ea typeface="BIZ UDPゴシック" panose="020B0400000000000000" pitchFamily="50" charset="-128"/>
                          <a:cs typeface="ＭＳ Ｐゴシック"/>
                        </a:rPr>
                        <a:t>開発コード</a:t>
                      </a:r>
                      <a:r>
                        <a:rPr sz="900"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ＭＳ Ｐゴシック"/>
                        </a:rPr>
                        <a:t>一般名</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86995" algn="ctr">
                        <a:lnSpc>
                          <a:spcPct val="100000"/>
                        </a:lnSpc>
                        <a:spcBef>
                          <a:spcPts val="355"/>
                        </a:spcBef>
                      </a:pPr>
                      <a:r>
                        <a:rPr sz="900" spc="-10" dirty="0">
                          <a:latin typeface="BIZ UDPゴシック" panose="020B0400000000000000" pitchFamily="50" charset="-128"/>
                          <a:ea typeface="BIZ UDPゴシック" panose="020B0400000000000000" pitchFamily="50" charset="-128"/>
                          <a:cs typeface="Arial"/>
                        </a:rPr>
                        <a:t>mRNA</a:t>
                      </a:r>
                      <a:r>
                        <a:rPr sz="900" spc="-15" dirty="0">
                          <a:latin typeface="BIZ UDPゴシック" panose="020B0400000000000000" pitchFamily="50" charset="-128"/>
                          <a:ea typeface="BIZ UDPゴシック" panose="020B0400000000000000" pitchFamily="50" charset="-128"/>
                          <a:cs typeface="ＭＳ Ｐゴシック"/>
                        </a:rPr>
                        <a:t>コードタンパク質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2865" algn="ctr">
                        <a:lnSpc>
                          <a:spcPct val="100000"/>
                        </a:lnSpc>
                        <a:spcBef>
                          <a:spcPts val="355"/>
                        </a:spcBef>
                      </a:pPr>
                      <a:r>
                        <a:rPr sz="900" spc="-5" dirty="0">
                          <a:latin typeface="BIZ UDPゴシック" panose="020B0400000000000000" pitchFamily="50" charset="-128"/>
                          <a:ea typeface="BIZ UDPゴシック" panose="020B0400000000000000" pitchFamily="50" charset="-128"/>
                          <a:cs typeface="ＭＳ Ｐゴシック"/>
                        </a:rPr>
                        <a:t>対象疾患</a:t>
                      </a:r>
                      <a:r>
                        <a:rPr sz="900"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ＭＳ Ｐゴシック"/>
                        </a:rPr>
                        <a:t>対象ウイルス</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70" algn="ctr">
                        <a:lnSpc>
                          <a:spcPct val="100000"/>
                        </a:lnSpc>
                        <a:spcBef>
                          <a:spcPts val="355"/>
                        </a:spcBef>
                      </a:pPr>
                      <a:r>
                        <a:rPr sz="900" spc="-15" dirty="0">
                          <a:latin typeface="BIZ UDPゴシック" panose="020B0400000000000000" pitchFamily="50" charset="-128"/>
                          <a:ea typeface="BIZ UDPゴシック" panose="020B0400000000000000" pitchFamily="50" charset="-128"/>
                          <a:cs typeface="ＭＳ Ｐゴシック"/>
                        </a:rPr>
                        <a:t>開発段階</a:t>
                      </a:r>
                      <a:endParaRPr sz="9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13995">
                <a:tc>
                  <a:txBody>
                    <a:bodyPr/>
                    <a:lstStyle/>
                    <a:p>
                      <a:pPr marR="179705" algn="ctr">
                        <a:lnSpc>
                          <a:spcPct val="100000"/>
                        </a:lnSpc>
                        <a:spcBef>
                          <a:spcPts val="254"/>
                        </a:spcBef>
                      </a:pPr>
                      <a:r>
                        <a:rPr sz="900" dirty="0">
                          <a:latin typeface="BIZ UDPゴシック" panose="020B0400000000000000" pitchFamily="50" charset="-128"/>
                          <a:ea typeface="BIZ UDPゴシック" panose="020B0400000000000000" pitchFamily="50" charset="-128"/>
                          <a:cs typeface="Arial"/>
                        </a:rPr>
                        <a:t>Immorna</a:t>
                      </a:r>
                      <a:r>
                        <a:rPr sz="900" spc="40"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Arial"/>
                        </a:rPr>
                        <a:t>Biotherapeutics,</a:t>
                      </a:r>
                      <a:r>
                        <a:rPr sz="900" spc="15"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Arial"/>
                        </a:rPr>
                        <a:t>Inc.</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R="161925" algn="ctr">
                        <a:lnSpc>
                          <a:spcPct val="100000"/>
                        </a:lnSpc>
                        <a:spcBef>
                          <a:spcPts val="254"/>
                        </a:spcBef>
                      </a:pPr>
                      <a:r>
                        <a:rPr sz="900" spc="-20" dirty="0">
                          <a:latin typeface="BIZ UDPゴシック" panose="020B0400000000000000" pitchFamily="50" charset="-128"/>
                          <a:ea typeface="BIZ UDPゴシック" panose="020B0400000000000000" pitchFamily="50" charset="-128"/>
                          <a:cs typeface="Arial"/>
                        </a:rPr>
                        <a:t>JCXH-</a:t>
                      </a:r>
                      <a:r>
                        <a:rPr sz="900" spc="-25" dirty="0">
                          <a:latin typeface="BIZ UDPゴシック" panose="020B0400000000000000" pitchFamily="50" charset="-128"/>
                          <a:ea typeface="BIZ UDPゴシック" panose="020B0400000000000000" pitchFamily="50" charset="-128"/>
                          <a:cs typeface="Arial"/>
                        </a:rPr>
                        <a:t>221</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marL="86995"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Arial"/>
                        </a:rPr>
                        <a:t>SARS-CoV-</a:t>
                      </a:r>
                      <a:r>
                        <a:rPr sz="900" dirty="0">
                          <a:latin typeface="BIZ UDPゴシック" panose="020B0400000000000000" pitchFamily="50" charset="-128"/>
                          <a:ea typeface="BIZ UDPゴシック" panose="020B0400000000000000" pitchFamily="50" charset="-128"/>
                          <a:cs typeface="Arial"/>
                        </a:rPr>
                        <a:t>2</a:t>
                      </a:r>
                      <a:r>
                        <a:rPr sz="900" spc="4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スパイクタンパク質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olid"/>
                    </a:lnT>
                    <a:lnB w="12700">
                      <a:solidFill>
                        <a:srgbClr val="000000"/>
                      </a:solidFill>
                      <a:prstDash val="sysDot"/>
                    </a:lnB>
                  </a:tcPr>
                </a:tc>
                <a:tc>
                  <a:txBody>
                    <a:bodyPr/>
                    <a:lstStyle/>
                    <a:p>
                      <a:pPr marL="64135" algn="ctr">
                        <a:lnSpc>
                          <a:spcPct val="100000"/>
                        </a:lnSpc>
                        <a:spcBef>
                          <a:spcPts val="254"/>
                        </a:spcBef>
                      </a:pPr>
                      <a:r>
                        <a:rPr sz="900" spc="-10" dirty="0">
                          <a:latin typeface="BIZ UDPゴシック" panose="020B0400000000000000" pitchFamily="50" charset="-128"/>
                          <a:ea typeface="BIZ UDPゴシック" panose="020B0400000000000000" pitchFamily="50" charset="-128"/>
                          <a:cs typeface="Arial"/>
                        </a:rPr>
                        <a:t>COVID-</a:t>
                      </a:r>
                      <a:r>
                        <a:rPr sz="900" spc="-25" dirty="0">
                          <a:latin typeface="BIZ UDPゴシック" panose="020B0400000000000000" pitchFamily="50" charset="-128"/>
                          <a:ea typeface="BIZ UDPゴシック" panose="020B0400000000000000" pitchFamily="50" charset="-128"/>
                          <a:cs typeface="Arial"/>
                        </a:rPr>
                        <a:t>19</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tc>
                  <a:txBody>
                    <a:bodyPr/>
                    <a:lstStyle/>
                    <a:p>
                      <a:pPr algn="ctr">
                        <a:lnSpc>
                          <a:spcPct val="100000"/>
                        </a:lnSpc>
                        <a:spcBef>
                          <a:spcPts val="254"/>
                        </a:spcBef>
                      </a:pPr>
                      <a:r>
                        <a:rPr sz="900" spc="-20" dirty="0">
                          <a:latin typeface="BIZ UDPゴシック" panose="020B0400000000000000" pitchFamily="50" charset="-128"/>
                          <a:ea typeface="BIZ UDPゴシック" panose="020B0400000000000000" pitchFamily="50" charset="-128"/>
                          <a:cs typeface="Arial"/>
                        </a:rPr>
                        <a:t>P1/2</a:t>
                      </a:r>
                      <a:endParaRPr sz="900">
                        <a:latin typeface="BIZ UDPゴシック" panose="020B0400000000000000" pitchFamily="50" charset="-128"/>
                        <a:ea typeface="BIZ UDPゴシック" panose="020B0400000000000000" pitchFamily="50" charset="-128"/>
                        <a:cs typeface="Arial"/>
                      </a:endParaRPr>
                    </a:p>
                  </a:txBody>
                  <a:tcPr marL="0" marR="0" marT="32384"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13995">
                <a:tc>
                  <a:txBody>
                    <a:bodyPr/>
                    <a:lstStyle/>
                    <a:p>
                      <a:pPr marR="179070" algn="ctr">
                        <a:lnSpc>
                          <a:spcPct val="100000"/>
                        </a:lnSpc>
                        <a:spcBef>
                          <a:spcPts val="259"/>
                        </a:spcBef>
                      </a:pPr>
                      <a:r>
                        <a:rPr sz="900" dirty="0">
                          <a:latin typeface="BIZ UDPゴシック" panose="020B0400000000000000" pitchFamily="50" charset="-128"/>
                          <a:ea typeface="BIZ UDPゴシック" panose="020B0400000000000000" pitchFamily="50" charset="-128"/>
                          <a:cs typeface="Arial"/>
                        </a:rPr>
                        <a:t>RNAimmne</a:t>
                      </a:r>
                      <a:r>
                        <a:rPr sz="900" spc="-25" dirty="0">
                          <a:latin typeface="BIZ UDPゴシック" panose="020B0400000000000000" pitchFamily="50" charset="-128"/>
                          <a:ea typeface="BIZ UDPゴシック" panose="020B0400000000000000" pitchFamily="50" charset="-128"/>
                          <a:cs typeface="Arial"/>
                        </a:rPr>
                        <a:t> </a:t>
                      </a:r>
                      <a:r>
                        <a:rPr sz="900" spc="-20" dirty="0">
                          <a:latin typeface="BIZ UDPゴシック" panose="020B0400000000000000" pitchFamily="50" charset="-128"/>
                          <a:ea typeface="BIZ UDPゴシック" panose="020B0400000000000000" pitchFamily="50" charset="-128"/>
                          <a:cs typeface="Arial"/>
                        </a:rPr>
                        <a:t>Inc.</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R="159385" algn="ctr">
                        <a:lnSpc>
                          <a:spcPct val="100000"/>
                        </a:lnSpc>
                        <a:spcBef>
                          <a:spcPts val="259"/>
                        </a:spcBef>
                      </a:pPr>
                      <a:r>
                        <a:rPr sz="900" spc="-10" dirty="0">
                          <a:latin typeface="BIZ UDPゴシック" panose="020B0400000000000000" pitchFamily="50" charset="-128"/>
                          <a:ea typeface="BIZ UDPゴシック" panose="020B0400000000000000" pitchFamily="50" charset="-128"/>
                          <a:cs typeface="Arial"/>
                        </a:rPr>
                        <a:t>RV-</a:t>
                      </a:r>
                      <a:r>
                        <a:rPr sz="900" spc="-20" dirty="0">
                          <a:latin typeface="BIZ UDPゴシック" panose="020B0400000000000000" pitchFamily="50" charset="-128"/>
                          <a:ea typeface="BIZ UDPゴシック" panose="020B0400000000000000" pitchFamily="50" charset="-128"/>
                          <a:cs typeface="Arial"/>
                        </a:rPr>
                        <a:t>1730</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L="86995"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Arial"/>
                        </a:rPr>
                        <a:t>SARS-CoV-</a:t>
                      </a:r>
                      <a:r>
                        <a:rPr sz="900" dirty="0">
                          <a:latin typeface="BIZ UDPゴシック" panose="020B0400000000000000" pitchFamily="50" charset="-128"/>
                          <a:ea typeface="BIZ UDPゴシック" panose="020B0400000000000000" pitchFamily="50" charset="-128"/>
                          <a:cs typeface="Arial"/>
                        </a:rPr>
                        <a:t>2</a:t>
                      </a:r>
                      <a:r>
                        <a:rPr sz="900" spc="4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スパイクタンパク質</a:t>
                      </a:r>
                      <a:endParaRPr sz="900">
                        <a:latin typeface="BIZ UDPゴシック" panose="020B0400000000000000" pitchFamily="50" charset="-128"/>
                        <a:ea typeface="BIZ UDPゴシック" panose="020B0400000000000000" pitchFamily="50" charset="-128"/>
                        <a:cs typeface="ＭＳ Ｐゴシック"/>
                      </a:endParaRPr>
                    </a:p>
                  </a:txBody>
                  <a:tcPr marL="0" marR="0" marT="34925" marB="0">
                    <a:lnT w="12700">
                      <a:solidFill>
                        <a:srgbClr val="000000"/>
                      </a:solidFill>
                      <a:prstDash val="sysDot"/>
                    </a:lnT>
                    <a:lnB w="12700">
                      <a:solidFill>
                        <a:srgbClr val="000000"/>
                      </a:solidFill>
                      <a:prstDash val="solid"/>
                    </a:lnB>
                  </a:tcPr>
                </a:tc>
                <a:tc>
                  <a:txBody>
                    <a:bodyPr/>
                    <a:lstStyle/>
                    <a:p>
                      <a:pPr marL="64135" algn="ctr">
                        <a:lnSpc>
                          <a:spcPct val="100000"/>
                        </a:lnSpc>
                        <a:spcBef>
                          <a:spcPts val="259"/>
                        </a:spcBef>
                      </a:pPr>
                      <a:r>
                        <a:rPr sz="900" spc="-10" dirty="0">
                          <a:latin typeface="BIZ UDPゴシック" panose="020B0400000000000000" pitchFamily="50" charset="-128"/>
                          <a:ea typeface="BIZ UDPゴシック" panose="020B0400000000000000" pitchFamily="50" charset="-128"/>
                          <a:cs typeface="Arial"/>
                        </a:rPr>
                        <a:t>COVID-</a:t>
                      </a:r>
                      <a:r>
                        <a:rPr sz="900" spc="-25" dirty="0">
                          <a:latin typeface="BIZ UDPゴシック" panose="020B0400000000000000" pitchFamily="50" charset="-128"/>
                          <a:ea typeface="BIZ UDPゴシック" panose="020B0400000000000000" pitchFamily="50" charset="-128"/>
                          <a:cs typeface="Arial"/>
                        </a:rPr>
                        <a:t>19</a:t>
                      </a:r>
                      <a:endParaRPr sz="90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tc>
                  <a:txBody>
                    <a:bodyPr/>
                    <a:lstStyle/>
                    <a:p>
                      <a:pPr marL="1270" algn="ctr">
                        <a:lnSpc>
                          <a:spcPct val="100000"/>
                        </a:lnSpc>
                        <a:spcBef>
                          <a:spcPts val="259"/>
                        </a:spcBef>
                      </a:pPr>
                      <a:r>
                        <a:rPr sz="900" spc="-25" dirty="0">
                          <a:latin typeface="BIZ UDPゴシック" panose="020B0400000000000000" pitchFamily="50" charset="-128"/>
                          <a:ea typeface="BIZ UDPゴシック" panose="020B0400000000000000" pitchFamily="50" charset="-128"/>
                          <a:cs typeface="Arial"/>
                        </a:rPr>
                        <a:t>IND</a:t>
                      </a:r>
                      <a:endParaRPr sz="900" dirty="0">
                        <a:latin typeface="BIZ UDPゴシック" panose="020B0400000000000000" pitchFamily="50" charset="-128"/>
                        <a:ea typeface="BIZ UDPゴシック" panose="020B0400000000000000" pitchFamily="50" charset="-128"/>
                        <a:cs typeface="Arial"/>
                      </a:endParaRPr>
                    </a:p>
                  </a:txBody>
                  <a:tcPr marL="0" marR="0" marT="3301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2">
            <a:extLst>
              <a:ext uri="{FF2B5EF4-FFF2-40B4-BE49-F238E27FC236}">
                <a16:creationId xmlns:a16="http://schemas.microsoft.com/office/drawing/2014/main" id="{5DDC7955-90B3-4728-B7DF-6DD72A625BF4}"/>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3</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F8E788B7-B9E8-4451-9B12-D27DE70B5AB0}"/>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620005727"/>
              </p:ext>
            </p:extLst>
          </p:nvPr>
        </p:nvGraphicFramePr>
        <p:xfrm>
          <a:off x="0" y="586994"/>
          <a:ext cx="12192000" cy="5834379"/>
        </p:xfrm>
        <a:graphic>
          <a:graphicData uri="http://schemas.openxmlformats.org/drawingml/2006/table">
            <a:tbl>
              <a:tblPr firstRow="1" bandRow="1">
                <a:tableStyleId>{2D5ABB26-0587-4C30-8999-92F81FD0307C}</a:tableStyleId>
              </a:tblPr>
              <a:tblGrid>
                <a:gridCol w="2433948">
                  <a:extLst>
                    <a:ext uri="{9D8B030D-6E8A-4147-A177-3AD203B41FA5}">
                      <a16:colId xmlns:a16="http://schemas.microsoft.com/office/drawing/2014/main" val="20000"/>
                    </a:ext>
                  </a:extLst>
                </a:gridCol>
                <a:gridCol w="2409022">
                  <a:extLst>
                    <a:ext uri="{9D8B030D-6E8A-4147-A177-3AD203B41FA5}">
                      <a16:colId xmlns:a16="http://schemas.microsoft.com/office/drawing/2014/main" val="20001"/>
                    </a:ext>
                  </a:extLst>
                </a:gridCol>
                <a:gridCol w="3587716">
                  <a:extLst>
                    <a:ext uri="{9D8B030D-6E8A-4147-A177-3AD203B41FA5}">
                      <a16:colId xmlns:a16="http://schemas.microsoft.com/office/drawing/2014/main" val="20002"/>
                    </a:ext>
                  </a:extLst>
                </a:gridCol>
                <a:gridCol w="2832783">
                  <a:extLst>
                    <a:ext uri="{9D8B030D-6E8A-4147-A177-3AD203B41FA5}">
                      <a16:colId xmlns:a16="http://schemas.microsoft.com/office/drawing/2014/main" val="20003"/>
                    </a:ext>
                  </a:extLst>
                </a:gridCol>
                <a:gridCol w="928531">
                  <a:extLst>
                    <a:ext uri="{9D8B030D-6E8A-4147-A177-3AD203B41FA5}">
                      <a16:colId xmlns:a16="http://schemas.microsoft.com/office/drawing/2014/main" val="20004"/>
                    </a:ext>
                  </a:extLst>
                </a:gridCol>
              </a:tblGrid>
              <a:tr h="233679">
                <a:tc>
                  <a:txBody>
                    <a:bodyPr/>
                    <a:lstStyle/>
                    <a:p>
                      <a:pPr marR="2857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0480"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952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33020"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778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4790">
                <a:tc>
                  <a:txBody>
                    <a:bodyPr/>
                    <a:lstStyle/>
                    <a:p>
                      <a:pPr marR="27305"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L="30480"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1647</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L="889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CMV</a:t>
                      </a:r>
                      <a:r>
                        <a:rPr sz="1000" spc="-10" dirty="0">
                          <a:latin typeface="BIZ UDPゴシック" panose="020B0400000000000000" pitchFamily="50" charset="-128"/>
                          <a:ea typeface="BIZ UDPゴシック" panose="020B0400000000000000" pitchFamily="50" charset="-128"/>
                          <a:cs typeface="ＭＳ Ｐゴシック"/>
                        </a:rPr>
                        <a:t>五量体複合体のサブユニット</a:t>
                      </a:r>
                      <a:r>
                        <a:rPr sz="1000" spc="5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糖タンパク質</a:t>
                      </a:r>
                      <a:r>
                        <a:rPr sz="1000" spc="-50" dirty="0">
                          <a:latin typeface="BIZ UDPゴシック" panose="020B0400000000000000" pitchFamily="50" charset="-128"/>
                          <a:ea typeface="BIZ UDPゴシック" panose="020B0400000000000000" pitchFamily="50" charset="-128"/>
                          <a:cs typeface="Arial"/>
                        </a:rPr>
                        <a:t>B</a:t>
                      </a:r>
                      <a:endParaRPr sz="1000">
                        <a:latin typeface="BIZ UDPゴシック" panose="020B0400000000000000" pitchFamily="50" charset="-128"/>
                        <a:ea typeface="BIZ UDPゴシック" panose="020B0400000000000000" pitchFamily="50" charset="-128"/>
                        <a:cs typeface="Arial"/>
                      </a:endParaRPr>
                    </a:p>
                  </a:txBody>
                  <a:tcPr marL="0" marR="0" marT="40640" marB="0">
                    <a:lnT w="12700">
                      <a:solidFill>
                        <a:srgbClr val="000000"/>
                      </a:solidFill>
                      <a:prstDash val="solid"/>
                    </a:lnT>
                    <a:lnB w="12700">
                      <a:solidFill>
                        <a:srgbClr val="000000"/>
                      </a:solidFill>
                      <a:prstDash val="sysDot"/>
                    </a:lnB>
                  </a:tcPr>
                </a:tc>
                <a:tc>
                  <a:txBody>
                    <a:bodyPr/>
                    <a:lstStyle/>
                    <a:p>
                      <a:pPr marR="3048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サイトメガロウイルス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CMV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L="19685" algn="ctr">
                        <a:lnSpc>
                          <a:spcPct val="100000"/>
                        </a:lnSpc>
                        <a:spcBef>
                          <a:spcPts val="29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24790">
                <a:tc>
                  <a:txBody>
                    <a:bodyPr/>
                    <a:lstStyle/>
                    <a:p>
                      <a:pPr marR="2730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1443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762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pp65</a:t>
                      </a:r>
                      <a:r>
                        <a:rPr sz="1000" spc="-15" dirty="0">
                          <a:latin typeface="BIZ UDPゴシック" panose="020B0400000000000000" pitchFamily="50" charset="-128"/>
                          <a:ea typeface="BIZ UDPゴシック" panose="020B0400000000000000" pitchFamily="50" charset="-128"/>
                          <a:cs typeface="ＭＳ Ｐゴシック"/>
                        </a:rPr>
                        <a:t>リン酸化変異タンパク質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30480"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サイトメガロウイルス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CMV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R="2730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1345</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30480"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呼吸器合胞体ウイルス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RSV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1010</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6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0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1020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762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HA/NA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8</a:t>
                      </a:r>
                      <a:r>
                        <a:rPr sz="1000" dirty="0">
                          <a:latin typeface="BIZ UDPゴシック" panose="020B0400000000000000" pitchFamily="50" charset="-128"/>
                          <a:ea typeface="BIZ UDPゴシック" panose="020B0400000000000000" pitchFamily="50" charset="-128"/>
                          <a:cs typeface="ＭＳ Ｐゴシック"/>
                        </a:rPr>
                        <a:t>種の</a:t>
                      </a:r>
                      <a:r>
                        <a:rPr sz="1000" spc="-2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6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1590" algn="ctr">
                        <a:lnSpc>
                          <a:spcPct val="100000"/>
                        </a:lnSpc>
                        <a:spcBef>
                          <a:spcPts val="5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27305"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1030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7620"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HA/NA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8</a:t>
                      </a:r>
                      <a:r>
                        <a:rPr sz="1000" dirty="0">
                          <a:latin typeface="BIZ UDPゴシック" panose="020B0400000000000000" pitchFamily="50" charset="-128"/>
                          <a:ea typeface="BIZ UDPゴシック" panose="020B0400000000000000" pitchFamily="50" charset="-128"/>
                          <a:cs typeface="ＭＳ Ｐゴシック"/>
                        </a:rPr>
                        <a:t>種の</a:t>
                      </a:r>
                      <a:r>
                        <a:rPr sz="1000" spc="-2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7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1590" algn="ctr">
                        <a:lnSpc>
                          <a:spcPct val="100000"/>
                        </a:lnSpc>
                        <a:spcBef>
                          <a:spcPts val="5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414020">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R="27305" algn="ctr">
                        <a:lnSpc>
                          <a:spcPct val="100000"/>
                        </a:lnSpc>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1073</a:t>
                      </a:r>
                      <a:endParaRPr sz="1000" dirty="0">
                        <a:latin typeface="BIZ UDPゴシック" panose="020B0400000000000000" pitchFamily="50" charset="-128"/>
                        <a:ea typeface="BIZ UDPゴシック" panose="020B0400000000000000" pitchFamily="50" charset="-128"/>
                        <a:cs typeface="Arial"/>
                      </a:endParaRPr>
                    </a:p>
                    <a:p>
                      <a:pPr marL="27940" algn="ctr">
                        <a:lnSpc>
                          <a:spcPct val="100000"/>
                        </a:lnSpc>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mRNA-1010)</a:t>
                      </a:r>
                      <a:endParaRPr sz="1000" dirty="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4445" algn="ctr">
                        <a:lnSpc>
                          <a:spcPct val="100000"/>
                        </a:lnSpc>
                        <a:spcBef>
                          <a:spcPts val="525"/>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60" dirty="0">
                          <a:latin typeface="BIZ UDPゴシック" panose="020B0400000000000000" pitchFamily="50" charset="-128"/>
                          <a:ea typeface="BIZ UDPゴシック" panose="020B0400000000000000" pitchFamily="50" charset="-128"/>
                          <a:cs typeface="Arial"/>
                        </a:rPr>
                        <a:t>/</a:t>
                      </a:r>
                      <a:endParaRPr sz="1000">
                        <a:latin typeface="BIZ UDPゴシック" panose="020B0400000000000000" pitchFamily="50" charset="-128"/>
                        <a:ea typeface="BIZ UDPゴシック" panose="020B0400000000000000" pitchFamily="50" charset="-128"/>
                        <a:cs typeface="Arial"/>
                      </a:endParaRPr>
                    </a:p>
                    <a:p>
                      <a:pPr marL="825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HA</a:t>
                      </a:r>
                      <a:r>
                        <a:rPr sz="1000" spc="-25"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6675" marB="0">
                    <a:lnT w="12700">
                      <a:solidFill>
                        <a:srgbClr val="000000"/>
                      </a:solidFill>
                      <a:prstDash val="sysDot"/>
                    </a:lnT>
                    <a:lnB w="12700">
                      <a:solidFill>
                        <a:srgbClr val="000000"/>
                      </a:solidFill>
                      <a:prstDash val="sysDot"/>
                    </a:lnB>
                  </a:tcPr>
                </a:tc>
                <a:tc>
                  <a:txBody>
                    <a:bodyPr/>
                    <a:lstStyle/>
                    <a:p>
                      <a:pPr marR="31750" algn="ctr">
                        <a:lnSpc>
                          <a:spcPts val="105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p>
                      <a:pPr marR="31750" algn="ctr">
                        <a:lnSpc>
                          <a:spcPct val="100000"/>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R="30480" algn="ctr">
                        <a:lnSpc>
                          <a:spcPts val="101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L="19685"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551180">
                <a:tc>
                  <a:txBody>
                    <a:bodyPr/>
                    <a:lstStyle/>
                    <a:p>
                      <a:pPr>
                        <a:lnSpc>
                          <a:spcPct val="100000"/>
                        </a:lnSpc>
                        <a:spcBef>
                          <a:spcPts val="35"/>
                        </a:spcBef>
                      </a:pPr>
                      <a:endParaRPr sz="1400">
                        <a:latin typeface="BIZ UDPゴシック" panose="020B0400000000000000" pitchFamily="50" charset="-128"/>
                        <a:ea typeface="BIZ UDPゴシック" panose="020B0400000000000000" pitchFamily="50" charset="-128"/>
                        <a:cs typeface="Times New Roman"/>
                      </a:endParaRPr>
                    </a:p>
                    <a:p>
                      <a:pPr marR="27305" algn="ctr">
                        <a:lnSpc>
                          <a:spcPct val="100000"/>
                        </a:lnSpc>
                        <a:spcBef>
                          <a:spcPts val="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44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1230</a:t>
                      </a:r>
                      <a:endParaRPr sz="1000" dirty="0">
                        <a:latin typeface="BIZ UDPゴシック" panose="020B0400000000000000" pitchFamily="50" charset="-128"/>
                        <a:ea typeface="BIZ UDPゴシック" panose="020B0400000000000000" pitchFamily="50" charset="-128"/>
                        <a:cs typeface="Arial"/>
                      </a:endParaRPr>
                    </a:p>
                    <a:p>
                      <a:pPr marL="110489" marR="74295" algn="ctr">
                        <a:lnSpc>
                          <a:spcPct val="100000"/>
                        </a:lnSpc>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1273</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1010 </a:t>
                      </a:r>
                      <a:r>
                        <a:rPr sz="1000" spc="-5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 mRNA1345)</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57834" marR="445770"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Arial"/>
                        </a:rPr>
                        <a:t>SARS-CoV-</a:t>
                      </a:r>
                      <a:r>
                        <a:rPr sz="1000" dirty="0">
                          <a:latin typeface="BIZ UDPゴシック" panose="020B0400000000000000" pitchFamily="50" charset="-128"/>
                          <a:ea typeface="BIZ UDPゴシック" panose="020B0400000000000000" pitchFamily="50" charset="-128"/>
                          <a:cs typeface="Arial"/>
                        </a:rPr>
                        <a:t>2</a:t>
                      </a:r>
                      <a:r>
                        <a:rPr sz="1000" spc="-1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スパイクタンパク質</a:t>
                      </a:r>
                      <a:r>
                        <a:rPr sz="1000" spc="-6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r>
                        <a:rPr sz="1000" spc="5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31750" algn="ctr">
                        <a:lnSpc>
                          <a:spcPts val="1050"/>
                        </a:lnSpc>
                      </a:pPr>
                      <a:r>
                        <a:rPr sz="1000" spc="-10" dirty="0">
                          <a:latin typeface="BIZ UDPゴシック" panose="020B0400000000000000" pitchFamily="50" charset="-128"/>
                          <a:ea typeface="BIZ UDPゴシック" panose="020B0400000000000000" pitchFamily="50" charset="-128"/>
                          <a:cs typeface="Arial"/>
                        </a:rPr>
                        <a:t>COVID-</a:t>
                      </a:r>
                      <a:r>
                        <a:rPr sz="1000" spc="-25" dirty="0">
                          <a:latin typeface="BIZ UDPゴシック" panose="020B0400000000000000" pitchFamily="50" charset="-128"/>
                          <a:ea typeface="BIZ UDPゴシック" panose="020B0400000000000000" pitchFamily="50" charset="-128"/>
                          <a:cs typeface="Arial"/>
                        </a:rPr>
                        <a:t>19</a:t>
                      </a:r>
                      <a:endParaRPr sz="1000">
                        <a:latin typeface="BIZ UDPゴシック" panose="020B0400000000000000" pitchFamily="50" charset="-128"/>
                        <a:ea typeface="BIZ UDPゴシック" panose="020B0400000000000000" pitchFamily="50" charset="-128"/>
                        <a:cs typeface="Arial"/>
                      </a:endParaRPr>
                    </a:p>
                    <a:p>
                      <a:pPr marR="31750" algn="ctr">
                        <a:lnSpc>
                          <a:spcPct val="100000"/>
                        </a:lnSpc>
                        <a:spcBef>
                          <a:spcPts val="2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L="73025" marR="103505" algn="ctr">
                        <a:lnSpc>
                          <a:spcPts val="106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 </a:t>
                      </a:r>
                      <a:r>
                        <a:rPr sz="1000" spc="-25" dirty="0">
                          <a:latin typeface="BIZ UDPゴシック" panose="020B0400000000000000" pitchFamily="50" charset="-128"/>
                          <a:ea typeface="BIZ UDPゴシック" panose="020B0400000000000000" pitchFamily="50" charset="-128"/>
                          <a:cs typeface="Arial"/>
                        </a:rPr>
                        <a:t>RSV</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35"/>
                        </a:spcBef>
                      </a:pPr>
                      <a:endParaRPr sz="1400">
                        <a:latin typeface="BIZ UDPゴシック" panose="020B0400000000000000" pitchFamily="50" charset="-128"/>
                        <a:ea typeface="BIZ UDPゴシック" panose="020B0400000000000000" pitchFamily="50" charset="-128"/>
                        <a:cs typeface="Times New Roman"/>
                      </a:endParaRPr>
                    </a:p>
                    <a:p>
                      <a:pPr marL="20320" algn="ctr">
                        <a:lnSpc>
                          <a:spcPct val="100000"/>
                        </a:lnSpc>
                        <a:spcBef>
                          <a:spcPts val="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44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414020">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R="27305" algn="ctr">
                        <a:lnSpc>
                          <a:spcPct val="100000"/>
                        </a:lnSpc>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tc>
                  <a:txBody>
                    <a:bodyPr/>
                    <a:lstStyle/>
                    <a:p>
                      <a:pPr marL="161290" marR="123825" indent="398780">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1045</a:t>
                      </a:r>
                      <a:r>
                        <a:rPr sz="1000" spc="5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1010</a:t>
                      </a:r>
                      <a:r>
                        <a:rPr sz="1000" spc="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mRNA1345)</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536575" marR="520700" indent="40640">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5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 RSV</a:t>
                      </a:r>
                      <a:r>
                        <a:rPr sz="1000" dirty="0">
                          <a:latin typeface="BIZ UDPゴシック" panose="020B0400000000000000" pitchFamily="50" charset="-128"/>
                          <a:ea typeface="BIZ UDPゴシック" panose="020B0400000000000000" pitchFamily="50" charset="-128"/>
                          <a:cs typeface="ＭＳ Ｐゴシック"/>
                        </a:rPr>
                        <a:t>の融合前の</a:t>
                      </a:r>
                      <a:r>
                        <a:rPr sz="1000" spc="-10" dirty="0">
                          <a:latin typeface="BIZ UDPゴシック" panose="020B0400000000000000" pitchFamily="50" charset="-128"/>
                          <a:ea typeface="BIZ UDPゴシック" panose="020B0400000000000000" pitchFamily="50" charset="-128"/>
                          <a:cs typeface="Arial"/>
                        </a:rPr>
                        <a:t>F</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ysDot"/>
                    </a:lnB>
                  </a:tcPr>
                </a:tc>
                <a:tc>
                  <a:txBody>
                    <a:bodyPr/>
                    <a:lstStyle/>
                    <a:p>
                      <a:pPr marR="31750" algn="ctr">
                        <a:lnSpc>
                          <a:spcPts val="107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H1N1/H3N2)</a:t>
                      </a:r>
                      <a:endParaRPr sz="1000">
                        <a:latin typeface="BIZ UDPゴシック" panose="020B0400000000000000" pitchFamily="50" charset="-128"/>
                        <a:ea typeface="BIZ UDPゴシック" panose="020B0400000000000000" pitchFamily="50" charset="-128"/>
                        <a:cs typeface="Arial"/>
                      </a:endParaRPr>
                    </a:p>
                    <a:p>
                      <a:pPr marL="73025" marR="103505" algn="ctr">
                        <a:lnSpc>
                          <a:spcPts val="1060"/>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(Yamagata/Victoria) </a:t>
                      </a:r>
                      <a:r>
                        <a:rPr sz="1000" spc="-25" dirty="0">
                          <a:latin typeface="BIZ UDPゴシック" panose="020B0400000000000000" pitchFamily="50" charset="-128"/>
                          <a:ea typeface="BIZ UDPゴシック" panose="020B0400000000000000" pitchFamily="50" charset="-128"/>
                          <a:cs typeface="Arial"/>
                        </a:rPr>
                        <a:t>RSV</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15"/>
                        </a:spcBef>
                      </a:pPr>
                      <a:endParaRPr sz="1000">
                        <a:latin typeface="BIZ UDPゴシック" panose="020B0400000000000000" pitchFamily="50" charset="-128"/>
                        <a:ea typeface="BIZ UDPゴシック" panose="020B0400000000000000" pitchFamily="50" charset="-128"/>
                        <a:cs typeface="Times New Roman"/>
                      </a:endParaRPr>
                    </a:p>
                    <a:p>
                      <a:pPr marL="20320" algn="ctr">
                        <a:lnSpc>
                          <a:spcPct val="100000"/>
                        </a:lnSpc>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R="273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1851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膜結合型</a:t>
                      </a:r>
                      <a:r>
                        <a:rPr sz="1000" spc="-20" dirty="0">
                          <a:latin typeface="BIZ UDPゴシック" panose="020B0400000000000000" pitchFamily="50" charset="-128"/>
                          <a:ea typeface="BIZ UDPゴシック" panose="020B0400000000000000" pitchFamily="50" charset="-128"/>
                          <a:cs typeface="Arial"/>
                        </a:rPr>
                        <a:t>H7</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H7N9</a:t>
                      </a:r>
                      <a:endParaRPr sz="100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76860">
                <a:tc>
                  <a:txBody>
                    <a:bodyPr/>
                    <a:lstStyle/>
                    <a:p>
                      <a:pPr marR="27305"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09"/>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1653</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tc>
                  <a:txBody>
                    <a:bodyPr/>
                    <a:lstStyle/>
                    <a:p>
                      <a:pPr marL="437515">
                        <a:lnSpc>
                          <a:spcPts val="1075"/>
                        </a:lnSpc>
                      </a:pPr>
                      <a:r>
                        <a:rPr sz="1000" spc="-10" dirty="0">
                          <a:latin typeface="BIZ UDPゴシック" panose="020B0400000000000000" pitchFamily="50" charset="-128"/>
                          <a:ea typeface="BIZ UDPゴシック" panose="020B0400000000000000" pitchFamily="50" charset="-128"/>
                          <a:cs typeface="Arial"/>
                        </a:rPr>
                        <a:t>hMPV</a:t>
                      </a:r>
                      <a:r>
                        <a:rPr sz="1000" spc="-20" dirty="0">
                          <a:latin typeface="BIZ UDPゴシック" panose="020B0400000000000000" pitchFamily="50" charset="-128"/>
                          <a:ea typeface="BIZ UDPゴシック" panose="020B0400000000000000" pitchFamily="50" charset="-128"/>
                          <a:cs typeface="ＭＳ Ｐゴシック"/>
                        </a:rPr>
                        <a:t>関連ウイルス抗原タンパク質</a:t>
                      </a:r>
                      <a:endParaRPr sz="1000">
                        <a:latin typeface="BIZ UDPゴシック" panose="020B0400000000000000" pitchFamily="50" charset="-128"/>
                        <a:ea typeface="BIZ UDPゴシック" panose="020B0400000000000000" pitchFamily="50" charset="-128"/>
                        <a:cs typeface="ＭＳ Ｐゴシック"/>
                      </a:endParaRPr>
                    </a:p>
                    <a:p>
                      <a:pPr marL="437515">
                        <a:lnSpc>
                          <a:spcPts val="1005"/>
                        </a:lnSpc>
                      </a:pPr>
                      <a:r>
                        <a:rPr sz="1000" spc="1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PIV3</a:t>
                      </a:r>
                      <a:r>
                        <a:rPr sz="1000" spc="-15" dirty="0">
                          <a:latin typeface="BIZ UDPゴシック" panose="020B0400000000000000" pitchFamily="50" charset="-128"/>
                          <a:ea typeface="BIZ UDPゴシック" panose="020B0400000000000000" pitchFamily="50" charset="-128"/>
                          <a:cs typeface="ＭＳ Ｐゴシック"/>
                        </a:rPr>
                        <a:t>関連ウイルス抗原タンパク質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R="30480" algn="ctr">
                        <a:lnSpc>
                          <a:spcPts val="1075"/>
                        </a:lnSpc>
                      </a:pPr>
                      <a:r>
                        <a:rPr sz="1000" spc="-15" dirty="0">
                          <a:latin typeface="BIZ UDPゴシック" panose="020B0400000000000000" pitchFamily="50" charset="-128"/>
                          <a:ea typeface="BIZ UDPゴシック" panose="020B0400000000000000" pitchFamily="50" charset="-128"/>
                          <a:cs typeface="ＭＳ Ｐゴシック"/>
                        </a:rPr>
                        <a:t>ヒトメタニューモウイルス</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hMPV</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p>
                      <a:pPr marR="33020" algn="ctr">
                        <a:lnSpc>
                          <a:spcPts val="1005"/>
                        </a:lnSpc>
                      </a:pPr>
                      <a:r>
                        <a:rPr sz="1000" dirty="0">
                          <a:latin typeface="BIZ UDPゴシック" panose="020B0400000000000000" pitchFamily="50" charset="-128"/>
                          <a:ea typeface="BIZ UDPゴシック" panose="020B0400000000000000" pitchFamily="50" charset="-128"/>
                          <a:cs typeface="Arial"/>
                        </a:rPr>
                        <a:t>/</a:t>
                      </a:r>
                      <a:r>
                        <a:rPr sz="1000" spc="-15" dirty="0">
                          <a:latin typeface="BIZ UDPゴシック" panose="020B0400000000000000" pitchFamily="50" charset="-128"/>
                          <a:ea typeface="BIZ UDPゴシック" panose="020B0400000000000000" pitchFamily="50" charset="-128"/>
                          <a:cs typeface="ＭＳ Ｐゴシック"/>
                        </a:rPr>
                        <a:t>パラインフルエンザウイルス</a:t>
                      </a:r>
                      <a:r>
                        <a:rPr sz="1000" spc="-10" dirty="0">
                          <a:latin typeface="BIZ UDPゴシック" panose="020B0400000000000000" pitchFamily="50" charset="-128"/>
                          <a:ea typeface="BIZ UDPゴシック" panose="020B0400000000000000" pitchFamily="50" charset="-128"/>
                          <a:cs typeface="Arial"/>
                        </a:rPr>
                        <a:t>3</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PIV3</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19685" algn="ctr">
                        <a:lnSpc>
                          <a:spcPct val="100000"/>
                        </a:lnSpc>
                        <a:spcBef>
                          <a:spcPts val="509"/>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R="24765"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Translate</a:t>
                      </a:r>
                      <a:r>
                        <a:rPr sz="1000" spc="-3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Bio/</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2984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MRT5400/MRT5401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10" dirty="0">
                          <a:latin typeface="BIZ UDPゴシック" panose="020B0400000000000000" pitchFamily="50" charset="-128"/>
                          <a:ea typeface="BIZ UDPゴシック" panose="020B0400000000000000" pitchFamily="50" charset="-128"/>
                          <a:cs typeface="Arial"/>
                        </a:rPr>
                        <a:t>A/H3N2</a:t>
                      </a:r>
                      <a:r>
                        <a:rPr sz="1000" dirty="0">
                          <a:latin typeface="BIZ UDPゴシック" panose="020B0400000000000000" pitchFamily="50" charset="-128"/>
                          <a:ea typeface="BIZ UDPゴシック" panose="020B0400000000000000" pitchFamily="50" charset="-128"/>
                          <a:cs typeface="ＭＳ Ｐゴシック"/>
                        </a:rPr>
                        <a:t>株</a:t>
                      </a:r>
                      <a:r>
                        <a:rPr sz="1000" spc="-20" dirty="0">
                          <a:latin typeface="BIZ UDPゴシック" panose="020B0400000000000000" pitchFamily="50" charset="-128"/>
                          <a:ea typeface="BIZ UDPゴシック" panose="020B0400000000000000" pitchFamily="50" charset="-128"/>
                          <a:cs typeface="Arial"/>
                        </a:rPr>
                        <a:t>HA</a:t>
                      </a:r>
                      <a:r>
                        <a:rPr sz="1000" spc="-20" dirty="0">
                          <a:latin typeface="BIZ UDPゴシック" panose="020B0400000000000000" pitchFamily="50" charset="-128"/>
                          <a:ea typeface="BIZ UDPゴシック" panose="020B0400000000000000" pitchFamily="50" charset="-128"/>
                          <a:cs typeface="ＭＳ Ｐゴシック"/>
                        </a:rPr>
                        <a:t>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H3N2)</a:t>
                      </a:r>
                      <a:endParaRPr sz="1000">
                        <a:latin typeface="BIZ UDPゴシック" panose="020B0400000000000000" pitchFamily="50" charset="-128"/>
                        <a:ea typeface="BIZ UDPゴシック" panose="020B0400000000000000" pitchFamily="50" charset="-128"/>
                        <a:cs typeface="Arial"/>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76860">
                <a:tc>
                  <a:txBody>
                    <a:bodyPr/>
                    <a:lstStyle/>
                    <a:p>
                      <a:pPr marR="24765"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29845" algn="ctr">
                        <a:lnSpc>
                          <a:spcPct val="100000"/>
                        </a:lnSpc>
                        <a:spcBef>
                          <a:spcPts val="515"/>
                        </a:spcBef>
                      </a:pPr>
                      <a:r>
                        <a:rPr sz="1000" dirty="0">
                          <a:latin typeface="BIZ UDPゴシック" panose="020B0400000000000000" pitchFamily="50" charset="-128"/>
                          <a:ea typeface="BIZ UDPゴシック" panose="020B0400000000000000" pitchFamily="50" charset="-128"/>
                          <a:cs typeface="Arial"/>
                        </a:rPr>
                        <a:t>modRNA/</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BNT161</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tc>
                  <a:txBody>
                    <a:bodyPr/>
                    <a:lstStyle/>
                    <a:p>
                      <a:pPr marL="6985" algn="ctr">
                        <a:lnSpc>
                          <a:spcPct val="100000"/>
                        </a:lnSpc>
                        <a:spcBef>
                          <a:spcPts val="535"/>
                        </a:spcBef>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spc="-20" dirty="0">
                          <a:latin typeface="BIZ UDPゴシック" panose="020B0400000000000000" pitchFamily="50" charset="-128"/>
                          <a:ea typeface="BIZ UDPゴシック" panose="020B0400000000000000" pitchFamily="50" charset="-128"/>
                          <a:cs typeface="Arial"/>
                        </a:rPr>
                        <a:t>HA</a:t>
                      </a:r>
                      <a:r>
                        <a:rPr sz="1000" spc="-10" dirty="0">
                          <a:latin typeface="BIZ UDPゴシック" panose="020B0400000000000000" pitchFamily="50" charset="-128"/>
                          <a:ea typeface="BIZ UDPゴシック" panose="020B0400000000000000" pitchFamily="50" charset="-128"/>
                          <a:cs typeface="ＭＳ Ｐゴシック"/>
                        </a:rPr>
                        <a:t>タンパク質（</a:t>
                      </a:r>
                      <a:r>
                        <a:rPr sz="1000" spc="-10" dirty="0">
                          <a:latin typeface="BIZ UDPゴシック" panose="020B0400000000000000" pitchFamily="50" charset="-128"/>
                          <a:ea typeface="BIZ UDPゴシック" panose="020B0400000000000000" pitchFamily="50" charset="-128"/>
                          <a:cs typeface="Arial"/>
                        </a:rPr>
                        <a:t>4</a:t>
                      </a:r>
                      <a:r>
                        <a:rPr sz="1000" dirty="0">
                          <a:latin typeface="BIZ UDPゴシック" panose="020B0400000000000000" pitchFamily="50" charset="-128"/>
                          <a:ea typeface="BIZ UDPゴシック" panose="020B0400000000000000" pitchFamily="50" charset="-128"/>
                          <a:cs typeface="ＭＳ Ｐゴシック"/>
                        </a:rPr>
                        <a:t>価</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945" marB="0">
                    <a:lnT w="12700">
                      <a:solidFill>
                        <a:srgbClr val="000000"/>
                      </a:solidFill>
                      <a:prstDash val="sysDot"/>
                    </a:lnT>
                    <a:lnB w="12700">
                      <a:solidFill>
                        <a:srgbClr val="000000"/>
                      </a:solidFill>
                      <a:prstDash val="sysDot"/>
                    </a:lnB>
                  </a:tcPr>
                </a:tc>
                <a:tc>
                  <a:txBody>
                    <a:bodyPr/>
                    <a:lstStyle/>
                    <a:p>
                      <a:pPr marR="29209" algn="ctr">
                        <a:lnSpc>
                          <a:spcPts val="107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A</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H1N1)</a:t>
                      </a:r>
                      <a:endParaRPr sz="1000">
                        <a:latin typeface="BIZ UDPゴシック" panose="020B0400000000000000" pitchFamily="50" charset="-128"/>
                        <a:ea typeface="BIZ UDPゴシック" panose="020B0400000000000000" pitchFamily="50" charset="-128"/>
                        <a:cs typeface="Arial"/>
                      </a:endParaRPr>
                    </a:p>
                    <a:p>
                      <a:pPr marR="29845" algn="ctr">
                        <a:lnSpc>
                          <a:spcPts val="1005"/>
                        </a:lnSpc>
                      </a:pPr>
                      <a:r>
                        <a:rPr sz="1000" spc="-10" dirty="0">
                          <a:latin typeface="BIZ UDPゴシック" panose="020B0400000000000000" pitchFamily="50" charset="-128"/>
                          <a:ea typeface="BIZ UDPゴシック" panose="020B0400000000000000" pitchFamily="50" charset="-128"/>
                          <a:cs typeface="ＭＳ Ｐゴシック"/>
                        </a:rPr>
                        <a:t>インフルエンザ</a:t>
                      </a:r>
                      <a:r>
                        <a:rPr sz="1000" dirty="0">
                          <a:latin typeface="BIZ UDPゴシック" panose="020B0400000000000000" pitchFamily="50" charset="-128"/>
                          <a:ea typeface="BIZ UDPゴシック" panose="020B0400000000000000" pitchFamily="50" charset="-128"/>
                          <a:cs typeface="Arial"/>
                        </a:rPr>
                        <a:t>B </a:t>
                      </a:r>
                      <a:r>
                        <a:rPr sz="1000" spc="-10" dirty="0">
                          <a:latin typeface="BIZ UDPゴシック" panose="020B0400000000000000" pitchFamily="50" charset="-128"/>
                          <a:ea typeface="BIZ UDPゴシック" panose="020B0400000000000000" pitchFamily="50" charset="-128"/>
                          <a:cs typeface="Arial"/>
                        </a:rPr>
                        <a:t>(Yamagata)</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15"/>
                        </a:spcBef>
                      </a:pPr>
                      <a:r>
                        <a:rPr sz="1000" spc="-25" dirty="0">
                          <a:latin typeface="BIZ UDPゴシック" panose="020B0400000000000000" pitchFamily="50" charset="-128"/>
                          <a:ea typeface="BIZ UDPゴシック" panose="020B0400000000000000" pitchFamily="50" charset="-128"/>
                          <a:cs typeface="Arial"/>
                        </a:rPr>
                        <a:t>P3</a:t>
                      </a:r>
                      <a:endParaRPr sz="1000">
                        <a:latin typeface="BIZ UDPゴシック" panose="020B0400000000000000" pitchFamily="50" charset="-128"/>
                        <a:ea typeface="BIZ UDPゴシック" panose="020B0400000000000000" pitchFamily="50" charset="-128"/>
                        <a:cs typeface="Arial"/>
                      </a:endParaRPr>
                    </a:p>
                  </a:txBody>
                  <a:tcPr marL="0" marR="0" marT="654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24790">
                <a:tc>
                  <a:txBody>
                    <a:bodyPr/>
                    <a:lstStyle/>
                    <a:p>
                      <a:pPr marR="27305" algn="ctr">
                        <a:lnSpc>
                          <a:spcPct val="100000"/>
                        </a:lnSpc>
                        <a:spcBef>
                          <a:spcPts val="310"/>
                        </a:spcBef>
                      </a:pPr>
                      <a:r>
                        <a:rPr sz="1000" dirty="0">
                          <a:latin typeface="BIZ UDPゴシック" panose="020B0400000000000000" pitchFamily="50" charset="-128"/>
                          <a:ea typeface="BIZ UDPゴシック" panose="020B0400000000000000" pitchFamily="50" charset="-128"/>
                          <a:cs typeface="Arial"/>
                        </a:rPr>
                        <a:t>CureVac/</a:t>
                      </a:r>
                      <a:r>
                        <a:rPr sz="1000" spc="-45"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GSK</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CVSQIV</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7620"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Arial"/>
                        </a:rPr>
                        <a:t>4</a:t>
                      </a:r>
                      <a:r>
                        <a:rPr sz="1000" spc="-15" dirty="0">
                          <a:latin typeface="BIZ UDPゴシック" panose="020B0400000000000000" pitchFamily="50" charset="-128"/>
                          <a:ea typeface="BIZ UDPゴシック" panose="020B0400000000000000" pitchFamily="50" charset="-128"/>
                          <a:cs typeface="ＭＳ Ｐゴシック"/>
                        </a:rPr>
                        <a:t>種のインフルエンザ株由来タンパク質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インフルエンザ</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24790">
                <a:tc>
                  <a:txBody>
                    <a:bodyPr/>
                    <a:lstStyle/>
                    <a:p>
                      <a:pPr marR="2730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1893</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698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ジカウイルスの構造タンパク質（</a:t>
                      </a:r>
                      <a:r>
                        <a:rPr sz="1000" spc="-10" dirty="0">
                          <a:latin typeface="BIZ UDPゴシック" panose="020B0400000000000000" pitchFamily="50" charset="-128"/>
                          <a:ea typeface="BIZ UDPゴシック" panose="020B0400000000000000" pitchFamily="50" charset="-128"/>
                          <a:cs typeface="Arial"/>
                        </a:rPr>
                        <a:t>prM</a:t>
                      </a:r>
                      <a:r>
                        <a:rPr sz="1000" dirty="0">
                          <a:latin typeface="BIZ UDPゴシック" panose="020B0400000000000000" pitchFamily="50" charset="-128"/>
                          <a:ea typeface="BIZ UDPゴシック" panose="020B0400000000000000" pitchFamily="50" charset="-128"/>
                          <a:cs typeface="ＭＳ Ｐゴシック"/>
                        </a:rPr>
                        <a:t>・</a:t>
                      </a:r>
                      <a:r>
                        <a:rPr sz="1000" spc="-25" dirty="0">
                          <a:latin typeface="BIZ UDPゴシック" panose="020B0400000000000000" pitchFamily="50" charset="-128"/>
                          <a:ea typeface="BIZ UDPゴシック" panose="020B0400000000000000" pitchFamily="50" charset="-128"/>
                          <a:cs typeface="Arial"/>
                        </a:rPr>
                        <a:t>E</a:t>
                      </a:r>
                      <a:r>
                        <a:rPr sz="1000" spc="-25"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750" algn="ctr">
                        <a:lnSpc>
                          <a:spcPct val="100000"/>
                        </a:lnSpc>
                        <a:spcBef>
                          <a:spcPts val="330"/>
                        </a:spcBef>
                      </a:pPr>
                      <a:r>
                        <a:rPr sz="1000" spc="-25" dirty="0">
                          <a:latin typeface="BIZ UDPゴシック" panose="020B0400000000000000" pitchFamily="50" charset="-128"/>
                          <a:ea typeface="BIZ UDPゴシック" panose="020B0400000000000000" pitchFamily="50" charset="-128"/>
                          <a:cs typeface="ＭＳ Ｐゴシック"/>
                        </a:rPr>
                        <a:t>ジカ熱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24790">
                <a:tc>
                  <a:txBody>
                    <a:bodyPr/>
                    <a:lstStyle/>
                    <a:p>
                      <a:pPr marR="27305"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31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1325</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ジカウイルスの構造タンパク質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750" algn="ctr">
                        <a:lnSpc>
                          <a:spcPct val="100000"/>
                        </a:lnSpc>
                        <a:spcBef>
                          <a:spcPts val="330"/>
                        </a:spcBef>
                      </a:pPr>
                      <a:r>
                        <a:rPr sz="1000" spc="-30" dirty="0">
                          <a:latin typeface="BIZ UDPゴシック" panose="020B0400000000000000" pitchFamily="50" charset="-128"/>
                          <a:ea typeface="BIZ UDPゴシック" panose="020B0400000000000000" pitchFamily="50" charset="-128"/>
                          <a:cs typeface="ＭＳ Ｐゴシック"/>
                        </a:rPr>
                        <a:t>ジカ熱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19685" algn="ctr">
                        <a:lnSpc>
                          <a:spcPct val="100000"/>
                        </a:lnSpc>
                        <a:spcBef>
                          <a:spcPts val="31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93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24790">
                <a:tc>
                  <a:txBody>
                    <a:bodyPr/>
                    <a:lstStyle/>
                    <a:p>
                      <a:pPr marR="28575"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CureVac</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2794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CV7202</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6985"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ＭＳ Ｐゴシック"/>
                        </a:rPr>
                        <a:t>狂犬病ウイルス糖タンパク質（</a:t>
                      </a:r>
                      <a:r>
                        <a:rPr sz="1000" spc="-10" dirty="0">
                          <a:latin typeface="BIZ UDPゴシック" panose="020B0400000000000000" pitchFamily="50" charset="-128"/>
                          <a:ea typeface="BIZ UDPゴシック" panose="020B0400000000000000" pitchFamily="50" charset="-128"/>
                          <a:cs typeface="Arial"/>
                        </a:rPr>
                        <a:t>RABV-</a:t>
                      </a:r>
                      <a:r>
                        <a:rPr sz="1000" spc="-25" dirty="0">
                          <a:latin typeface="BIZ UDPゴシック" panose="020B0400000000000000" pitchFamily="50" charset="-128"/>
                          <a:ea typeface="BIZ UDPゴシック" panose="020B0400000000000000" pitchFamily="50" charset="-128"/>
                          <a:cs typeface="Arial"/>
                        </a:rPr>
                        <a:t>G</a:t>
                      </a:r>
                      <a:r>
                        <a:rPr sz="1000" spc="-25"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5"/>
                        </a:spcBef>
                      </a:pPr>
                      <a:r>
                        <a:rPr sz="1000" spc="-20" dirty="0">
                          <a:latin typeface="BIZ UDPゴシック" panose="020B0400000000000000" pitchFamily="50" charset="-128"/>
                          <a:ea typeface="BIZ UDPゴシック" panose="020B0400000000000000" pitchFamily="50" charset="-128"/>
                          <a:cs typeface="ＭＳ Ｐゴシック"/>
                        </a:rPr>
                        <a:t>狂犬病</a:t>
                      </a:r>
                      <a:endParaRPr sz="100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24790">
                <a:tc>
                  <a:txBody>
                    <a:bodyPr/>
                    <a:lstStyle/>
                    <a:p>
                      <a:pPr marR="27305"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GlaxoSmithKline</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27940" algn="ctr">
                        <a:lnSpc>
                          <a:spcPct val="100000"/>
                        </a:lnSpc>
                        <a:spcBef>
                          <a:spcPts val="315"/>
                        </a:spcBef>
                      </a:pPr>
                      <a:r>
                        <a:rPr sz="1000" spc="-10" dirty="0">
                          <a:latin typeface="BIZ UDPゴシック" panose="020B0400000000000000" pitchFamily="50" charset="-128"/>
                          <a:ea typeface="BIZ UDPゴシック" panose="020B0400000000000000" pitchFamily="50" charset="-128"/>
                          <a:cs typeface="Arial"/>
                        </a:rPr>
                        <a:t>GSK3903133A</a:t>
                      </a:r>
                      <a:endParaRPr sz="1000" dirty="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tc>
                  <a:txBody>
                    <a:bodyPr/>
                    <a:lstStyle/>
                    <a:p>
                      <a:pPr marL="8255" algn="ctr">
                        <a:lnSpc>
                          <a:spcPct val="100000"/>
                        </a:lnSpc>
                        <a:spcBef>
                          <a:spcPts val="335"/>
                        </a:spcBef>
                      </a:pPr>
                      <a:r>
                        <a:rPr sz="1000" spc="-10" dirty="0">
                          <a:latin typeface="BIZ UDPゴシック" panose="020B0400000000000000" pitchFamily="50" charset="-128"/>
                          <a:ea typeface="BIZ UDPゴシック" panose="020B0400000000000000" pitchFamily="50" charset="-128"/>
                          <a:cs typeface="ＭＳ Ｐゴシック"/>
                        </a:rPr>
                        <a:t>狂犬病ウイルス膜糖タンパク質</a:t>
                      </a:r>
                      <a:r>
                        <a:rPr sz="1000" spc="-50" dirty="0">
                          <a:latin typeface="BIZ UDPゴシック" panose="020B0400000000000000" pitchFamily="50" charset="-128"/>
                          <a:ea typeface="BIZ UDPゴシック" panose="020B0400000000000000" pitchFamily="50" charset="-128"/>
                          <a:cs typeface="Arial"/>
                        </a:rPr>
                        <a:t>G</a:t>
                      </a:r>
                      <a:endParaRPr sz="1000" dirty="0">
                        <a:latin typeface="BIZ UDPゴシック" panose="020B0400000000000000" pitchFamily="50" charset="-128"/>
                        <a:ea typeface="BIZ UDPゴシック" panose="020B0400000000000000" pitchFamily="50" charset="-128"/>
                        <a:cs typeface="Arial"/>
                      </a:endParaRPr>
                    </a:p>
                  </a:txBody>
                  <a:tcPr marL="0" marR="0" marT="42545" marB="0">
                    <a:lnT w="12700">
                      <a:solidFill>
                        <a:srgbClr val="000000"/>
                      </a:solidFill>
                      <a:prstDash val="sysDot"/>
                    </a:lnT>
                    <a:lnB w="12700">
                      <a:solidFill>
                        <a:srgbClr val="000000"/>
                      </a:solidFill>
                      <a:prstDash val="sysDot"/>
                    </a:lnB>
                  </a:tcPr>
                </a:tc>
                <a:tc>
                  <a:txBody>
                    <a:bodyPr/>
                    <a:lstStyle/>
                    <a:p>
                      <a:pPr marR="29209" algn="ctr">
                        <a:lnSpc>
                          <a:spcPct val="100000"/>
                        </a:lnSpc>
                        <a:spcBef>
                          <a:spcPts val="335"/>
                        </a:spcBef>
                      </a:pPr>
                      <a:r>
                        <a:rPr sz="1000" spc="-20" dirty="0">
                          <a:latin typeface="BIZ UDPゴシック" panose="020B0400000000000000" pitchFamily="50" charset="-128"/>
                          <a:ea typeface="BIZ UDPゴシック" panose="020B0400000000000000" pitchFamily="50" charset="-128"/>
                          <a:cs typeface="ＭＳ Ｐゴシック"/>
                        </a:rPr>
                        <a:t>狂犬病</a:t>
                      </a:r>
                      <a:endParaRPr sz="1000">
                        <a:latin typeface="BIZ UDPゴシック" panose="020B0400000000000000" pitchFamily="50" charset="-128"/>
                        <a:ea typeface="BIZ UDPゴシック" panose="020B0400000000000000" pitchFamily="50" charset="-128"/>
                        <a:cs typeface="ＭＳ Ｐゴシック"/>
                      </a:endParaRPr>
                    </a:p>
                  </a:txBody>
                  <a:tcPr marL="0" marR="0" marT="42545"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31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00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76860">
                <a:tc>
                  <a:txBody>
                    <a:bodyPr/>
                    <a:lstStyle/>
                    <a:p>
                      <a:pPr marR="2730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30480"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1189</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tc>
                  <a:txBody>
                    <a:bodyPr/>
                    <a:lstStyle/>
                    <a:p>
                      <a:pPr marL="7620" algn="ctr">
                        <a:lnSpc>
                          <a:spcPct val="100000"/>
                        </a:lnSpc>
                      </a:pPr>
                      <a:r>
                        <a:rPr sz="1000" spc="-10" dirty="0">
                          <a:latin typeface="BIZ UDPゴシック" panose="020B0400000000000000" pitchFamily="50" charset="-128"/>
                          <a:ea typeface="BIZ UDPゴシック" panose="020B0400000000000000" pitchFamily="50" charset="-128"/>
                          <a:cs typeface="Arial"/>
                        </a:rPr>
                        <a:t>EBV</a:t>
                      </a:r>
                      <a:r>
                        <a:rPr sz="1000" dirty="0">
                          <a:latin typeface="BIZ UDPゴシック" panose="020B0400000000000000" pitchFamily="50" charset="-128"/>
                          <a:ea typeface="BIZ UDPゴシック" panose="020B0400000000000000" pitchFamily="50" charset="-128"/>
                          <a:cs typeface="ＭＳ Ｐゴシック"/>
                        </a:rPr>
                        <a:t>の</a:t>
                      </a:r>
                      <a:r>
                        <a:rPr sz="1000" spc="-20" dirty="0">
                          <a:latin typeface="BIZ UDPゴシック" panose="020B0400000000000000" pitchFamily="50" charset="-128"/>
                          <a:ea typeface="BIZ UDPゴシック" panose="020B0400000000000000" pitchFamily="50" charset="-128"/>
                          <a:cs typeface="Arial"/>
                        </a:rPr>
                        <a:t>4</a:t>
                      </a:r>
                      <a:r>
                        <a:rPr sz="1000" spc="-15" dirty="0">
                          <a:latin typeface="BIZ UDPゴシック" panose="020B0400000000000000" pitchFamily="50" charset="-128"/>
                          <a:ea typeface="BIZ UDPゴシック" panose="020B0400000000000000" pitchFamily="50" charset="-128"/>
                          <a:cs typeface="ＭＳ Ｐゴシック"/>
                        </a:rPr>
                        <a:t>種のエンベロープ糖タンパク質</a:t>
                      </a:r>
                      <a:endParaRPr sz="1000" dirty="0">
                        <a:latin typeface="BIZ UDPゴシック" panose="020B0400000000000000" pitchFamily="50" charset="-128"/>
                        <a:ea typeface="BIZ UDPゴシック" panose="020B0400000000000000" pitchFamily="50" charset="-128"/>
                        <a:cs typeface="ＭＳ Ｐゴシック"/>
                      </a:endParaRPr>
                    </a:p>
                    <a:p>
                      <a:pPr marL="4445" algn="ctr">
                        <a:lnSpc>
                          <a:spcPts val="1000"/>
                        </a:lnSpc>
                      </a:pP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gH,</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gL,</a:t>
                      </a:r>
                      <a:r>
                        <a:rPr sz="1000" spc="-2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gp42,</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gp220</a:t>
                      </a:r>
                      <a:r>
                        <a:rPr sz="1000" spc="-1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288925" marR="321945" indent="284480">
                        <a:lnSpc>
                          <a:spcPct val="100000"/>
                        </a:lnSpc>
                      </a:pPr>
                      <a:r>
                        <a:rPr sz="1000" dirty="0">
                          <a:latin typeface="BIZ UDPゴシック" panose="020B0400000000000000" pitchFamily="50" charset="-128"/>
                          <a:ea typeface="BIZ UDPゴシック" panose="020B0400000000000000" pitchFamily="50" charset="-128"/>
                          <a:cs typeface="ＭＳ Ｐゴシック"/>
                        </a:rPr>
                        <a:t>伝染性単核球症</a:t>
                      </a:r>
                      <a:r>
                        <a:rPr sz="1000" spc="-50" dirty="0">
                          <a:latin typeface="BIZ UDPゴシック" panose="020B0400000000000000" pitchFamily="50" charset="-128"/>
                          <a:ea typeface="BIZ UDPゴシック" panose="020B0400000000000000" pitchFamily="50" charset="-128"/>
                          <a:cs typeface="Arial"/>
                        </a:rPr>
                        <a:t>/</a:t>
                      </a:r>
                      <a:r>
                        <a:rPr sz="1000" dirty="0">
                          <a:latin typeface="BIZ UDPゴシック" panose="020B0400000000000000" pitchFamily="50" charset="-128"/>
                          <a:ea typeface="BIZ UDPゴシック" panose="020B0400000000000000" pitchFamily="50" charset="-128"/>
                          <a:cs typeface="Arial"/>
                        </a:rPr>
                        <a:t> Epstein-</a:t>
                      </a:r>
                      <a:r>
                        <a:rPr sz="1000" spc="-10" dirty="0">
                          <a:latin typeface="BIZ UDPゴシック" panose="020B0400000000000000" pitchFamily="50" charset="-128"/>
                          <a:ea typeface="BIZ UDPゴシック" panose="020B0400000000000000" pitchFamily="50" charset="-128"/>
                          <a:cs typeface="Arial"/>
                        </a:rPr>
                        <a:t>Barr</a:t>
                      </a:r>
                      <a:r>
                        <a:rPr sz="1000" spc="-10" dirty="0">
                          <a:latin typeface="BIZ UDPゴシック" panose="020B0400000000000000" pitchFamily="50" charset="-128"/>
                          <a:ea typeface="BIZ UDPゴシック" panose="020B0400000000000000" pitchFamily="50" charset="-128"/>
                          <a:cs typeface="ＭＳ Ｐゴシック"/>
                        </a:rPr>
                        <a:t>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EBV</a:t>
                      </a:r>
                      <a:r>
                        <a:rPr sz="1000" spc="-2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ysDot"/>
                    </a:lnB>
                  </a:tcPr>
                </a:tc>
                <a:tc>
                  <a:txBody>
                    <a:bodyPr/>
                    <a:lstStyle/>
                    <a:p>
                      <a:pPr marL="20320"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9"/>
                  </a:ext>
                </a:extLst>
              </a:tr>
              <a:tr h="276860">
                <a:tc>
                  <a:txBody>
                    <a:bodyPr/>
                    <a:lstStyle/>
                    <a:p>
                      <a:pPr marR="27305" algn="ctr">
                        <a:lnSpc>
                          <a:spcPct val="100000"/>
                        </a:lnSpc>
                        <a:spcBef>
                          <a:spcPts val="5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olid"/>
                    </a:lnB>
                  </a:tcPr>
                </a:tc>
                <a:tc>
                  <a:txBody>
                    <a:bodyPr/>
                    <a:lstStyle/>
                    <a:p>
                      <a:pPr marL="30480" algn="ctr">
                        <a:lnSpc>
                          <a:spcPts val="1060"/>
                        </a:lnSpc>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1644</a:t>
                      </a:r>
                      <a:endParaRPr sz="1000">
                        <a:latin typeface="BIZ UDPゴシック" panose="020B0400000000000000" pitchFamily="50" charset="-128"/>
                        <a:ea typeface="BIZ UDPゴシック" panose="020B0400000000000000" pitchFamily="50" charset="-128"/>
                        <a:cs typeface="Arial"/>
                      </a:endParaRPr>
                    </a:p>
                    <a:p>
                      <a:pPr marL="27940" algn="ctr">
                        <a:lnSpc>
                          <a:spcPts val="1019"/>
                        </a:lnSpc>
                      </a:pPr>
                      <a:r>
                        <a:rPr sz="1000" spc="-10" dirty="0">
                          <a:latin typeface="BIZ UDPゴシック" panose="020B0400000000000000" pitchFamily="50" charset="-128"/>
                          <a:ea typeface="BIZ UDPゴシック" panose="020B0400000000000000" pitchFamily="50" charset="-128"/>
                          <a:cs typeface="Arial"/>
                        </a:rPr>
                        <a:t>/mRNA-1644v2-</a:t>
                      </a:r>
                      <a:r>
                        <a:rPr sz="1000" spc="-20" dirty="0">
                          <a:latin typeface="BIZ UDPゴシック" panose="020B0400000000000000" pitchFamily="50" charset="-128"/>
                          <a:ea typeface="BIZ UDPゴシック" panose="020B0400000000000000" pitchFamily="50" charset="-128"/>
                          <a:cs typeface="Arial"/>
                        </a:rPr>
                        <a:t>Core</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olid"/>
                    </a:lnB>
                  </a:tcPr>
                </a:tc>
                <a:tc>
                  <a:txBody>
                    <a:bodyPr/>
                    <a:lstStyle/>
                    <a:p>
                      <a:pPr marL="7620" algn="ctr">
                        <a:lnSpc>
                          <a:spcPct val="100000"/>
                        </a:lnSpc>
                      </a:pPr>
                      <a:r>
                        <a:rPr sz="1000" spc="-1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Arial"/>
                        </a:rPr>
                        <a:t>1</a:t>
                      </a:r>
                      <a:r>
                        <a:rPr sz="1000" spc="-15" dirty="0">
                          <a:latin typeface="BIZ UDPゴシック" panose="020B0400000000000000" pitchFamily="50" charset="-128"/>
                          <a:ea typeface="BIZ UDPゴシック" panose="020B0400000000000000" pitchFamily="50" charset="-128"/>
                          <a:cs typeface="ＭＳ Ｐゴシック"/>
                        </a:rPr>
                        <a:t>エンベロープ糖タンパク質</a:t>
                      </a:r>
                      <a:endParaRPr sz="1000">
                        <a:latin typeface="BIZ UDPゴシック" panose="020B0400000000000000" pitchFamily="50" charset="-128"/>
                        <a:ea typeface="BIZ UDPゴシック" panose="020B0400000000000000" pitchFamily="50" charset="-128"/>
                        <a:cs typeface="ＭＳ Ｐゴシック"/>
                      </a:endParaRPr>
                    </a:p>
                    <a:p>
                      <a:pPr marL="4445" algn="ctr">
                        <a:lnSpc>
                          <a:spcPts val="1000"/>
                        </a:lnSpc>
                      </a:pP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eOD-</a:t>
                      </a:r>
                      <a:r>
                        <a:rPr sz="1000" dirty="0">
                          <a:latin typeface="BIZ UDPゴシック" panose="020B0400000000000000" pitchFamily="50" charset="-128"/>
                          <a:ea typeface="BIZ UDPゴシック" panose="020B0400000000000000" pitchFamily="50" charset="-128"/>
                          <a:cs typeface="Arial"/>
                        </a:rPr>
                        <a:t>GT8</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60mer/Core-</a:t>
                      </a:r>
                      <a:r>
                        <a:rPr sz="1000" dirty="0">
                          <a:latin typeface="BIZ UDPゴシック" panose="020B0400000000000000" pitchFamily="50" charset="-128"/>
                          <a:ea typeface="BIZ UDPゴシック" panose="020B0400000000000000" pitchFamily="50" charset="-128"/>
                          <a:cs typeface="Arial"/>
                        </a:rPr>
                        <a:t>g28v2</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60mer</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0" marB="0">
                    <a:lnT w="12700">
                      <a:solidFill>
                        <a:srgbClr val="000000"/>
                      </a:solidFill>
                      <a:prstDash val="sysDot"/>
                    </a:lnT>
                    <a:lnB w="12700">
                      <a:solidFill>
                        <a:srgbClr val="000000"/>
                      </a:solidFill>
                      <a:prstDash val="solid"/>
                    </a:lnB>
                  </a:tcPr>
                </a:tc>
                <a:tc>
                  <a:txBody>
                    <a:bodyPr/>
                    <a:lstStyle/>
                    <a:p>
                      <a:pPr marR="33020" algn="ctr">
                        <a:lnSpc>
                          <a:spcPct val="100000"/>
                        </a:lnSpc>
                        <a:spcBef>
                          <a:spcPts val="540"/>
                        </a:spcBef>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68580" marB="0">
                    <a:lnT w="12700">
                      <a:solidFill>
                        <a:srgbClr val="000000"/>
                      </a:solidFill>
                      <a:prstDash val="sysDot"/>
                    </a:lnT>
                    <a:lnB w="12700">
                      <a:solidFill>
                        <a:srgbClr val="000000"/>
                      </a:solidFill>
                      <a:prstDash val="solid"/>
                    </a:lnB>
                  </a:tcPr>
                </a:tc>
                <a:tc>
                  <a:txBody>
                    <a:bodyPr/>
                    <a:lstStyle/>
                    <a:p>
                      <a:pPr marL="20320" algn="ctr">
                        <a:lnSpc>
                          <a:spcPct val="100000"/>
                        </a:lnSpc>
                        <a:spcBef>
                          <a:spcPts val="520"/>
                        </a:spcBef>
                      </a:pPr>
                      <a:r>
                        <a:rPr sz="1000" spc="-25" dirty="0">
                          <a:latin typeface="BIZ UDPゴシック" panose="020B0400000000000000" pitchFamily="50" charset="-128"/>
                          <a:ea typeface="BIZ UDPゴシック" panose="020B0400000000000000" pitchFamily="50" charset="-128"/>
                          <a:cs typeface="Arial"/>
                        </a:rPr>
                        <a:t>P1</a:t>
                      </a:r>
                      <a:endParaRPr sz="1000" dirty="0">
                        <a:latin typeface="BIZ UDPゴシック" panose="020B0400000000000000" pitchFamily="50" charset="-128"/>
                        <a:ea typeface="BIZ UDPゴシック" panose="020B0400000000000000" pitchFamily="50" charset="-128"/>
                        <a:cs typeface="Arial"/>
                      </a:endParaRPr>
                    </a:p>
                  </a:txBody>
                  <a:tcPr marL="0" marR="0" marT="66040"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20"/>
                  </a:ext>
                </a:extLst>
              </a:tr>
            </a:tbl>
          </a:graphicData>
        </a:graphic>
      </p:graphicFrame>
      <p:sp>
        <p:nvSpPr>
          <p:cNvPr id="7" name="object 2">
            <a:extLst>
              <a:ext uri="{FF2B5EF4-FFF2-40B4-BE49-F238E27FC236}">
                <a16:creationId xmlns:a16="http://schemas.microsoft.com/office/drawing/2014/main" id="{B28DBF3A-8052-4654-B1F9-BED00F68CB0D}"/>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4</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43173F43-9223-4632-B8E6-C1FD7709EFE1}"/>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777819559"/>
              </p:ext>
            </p:extLst>
          </p:nvPr>
        </p:nvGraphicFramePr>
        <p:xfrm>
          <a:off x="76200" y="586994"/>
          <a:ext cx="12115801" cy="1841499"/>
        </p:xfrm>
        <a:graphic>
          <a:graphicData uri="http://schemas.openxmlformats.org/drawingml/2006/table">
            <a:tbl>
              <a:tblPr firstRow="1" bandRow="1">
                <a:tableStyleId>{2D5ABB26-0587-4C30-8999-92F81FD0307C}</a:tableStyleId>
              </a:tblPr>
              <a:tblGrid>
                <a:gridCol w="2392370">
                  <a:extLst>
                    <a:ext uri="{9D8B030D-6E8A-4147-A177-3AD203B41FA5}">
                      <a16:colId xmlns:a16="http://schemas.microsoft.com/office/drawing/2014/main" val="20000"/>
                    </a:ext>
                  </a:extLst>
                </a:gridCol>
                <a:gridCol w="2494117">
                  <a:extLst>
                    <a:ext uri="{9D8B030D-6E8A-4147-A177-3AD203B41FA5}">
                      <a16:colId xmlns:a16="http://schemas.microsoft.com/office/drawing/2014/main" val="20001"/>
                    </a:ext>
                  </a:extLst>
                </a:gridCol>
                <a:gridCol w="3588557">
                  <a:extLst>
                    <a:ext uri="{9D8B030D-6E8A-4147-A177-3AD203B41FA5}">
                      <a16:colId xmlns:a16="http://schemas.microsoft.com/office/drawing/2014/main" val="20002"/>
                    </a:ext>
                  </a:extLst>
                </a:gridCol>
                <a:gridCol w="2579939">
                  <a:extLst>
                    <a:ext uri="{9D8B030D-6E8A-4147-A177-3AD203B41FA5}">
                      <a16:colId xmlns:a16="http://schemas.microsoft.com/office/drawing/2014/main" val="20003"/>
                    </a:ext>
                  </a:extLst>
                </a:gridCol>
                <a:gridCol w="1060818">
                  <a:extLst>
                    <a:ext uri="{9D8B030D-6E8A-4147-A177-3AD203B41FA5}">
                      <a16:colId xmlns:a16="http://schemas.microsoft.com/office/drawing/2014/main" val="20004"/>
                    </a:ext>
                  </a:extLst>
                </a:gridCol>
              </a:tblGrid>
              <a:tr h="233679">
                <a:tc>
                  <a:txBody>
                    <a:bodyPr/>
                    <a:lstStyle/>
                    <a:p>
                      <a:pPr marR="952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10477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317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16839"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4790">
                <a:tc>
                  <a:txBody>
                    <a:bodyPr/>
                    <a:lstStyle/>
                    <a:p>
                      <a:pPr marR="8255"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algn="ctr">
                        <a:lnSpc>
                          <a:spcPct val="100000"/>
                        </a:lnSpc>
                        <a:spcBef>
                          <a:spcPts val="29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1574</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tc>
                  <a:txBody>
                    <a:bodyPr/>
                    <a:lstStyle/>
                    <a:p>
                      <a:pPr marR="10858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HIV-1</a:t>
                      </a:r>
                      <a:r>
                        <a:rPr sz="1000" spc="-10" dirty="0">
                          <a:latin typeface="BIZ UDPゴシック" panose="020B0400000000000000" pitchFamily="50" charset="-128"/>
                          <a:ea typeface="BIZ UDPゴシック" panose="020B0400000000000000" pitchFamily="50" charset="-128"/>
                          <a:cs typeface="ＭＳ Ｐゴシック"/>
                        </a:rPr>
                        <a:t>エンベロープの可溶性</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膜結合性の</a:t>
                      </a:r>
                      <a:r>
                        <a:rPr sz="1000" spc="-10" dirty="0">
                          <a:latin typeface="BIZ UDPゴシック" panose="020B0400000000000000" pitchFamily="50" charset="-128"/>
                          <a:ea typeface="BIZ UDPゴシック" panose="020B0400000000000000" pitchFamily="50" charset="-128"/>
                          <a:cs typeface="Arial"/>
                        </a:rPr>
                        <a:t>3</a:t>
                      </a:r>
                      <a:r>
                        <a:rPr sz="1000" spc="-30" dirty="0">
                          <a:latin typeface="BIZ UDPゴシック" panose="020B0400000000000000" pitchFamily="50" charset="-128"/>
                          <a:ea typeface="BIZ UDPゴシック" panose="020B0400000000000000" pitchFamily="50" charset="-128"/>
                          <a:cs typeface="ＭＳ Ｐゴシック"/>
                        </a:rPr>
                        <a:t>量体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R="317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olid"/>
                    </a:lnT>
                    <a:lnB w="12700">
                      <a:solidFill>
                        <a:srgbClr val="000000"/>
                      </a:solidFill>
                      <a:prstDash val="sysDot"/>
                    </a:lnB>
                  </a:tcPr>
                </a:tc>
                <a:tc>
                  <a:txBody>
                    <a:bodyPr/>
                    <a:lstStyle/>
                    <a:p>
                      <a:pPr marL="119380" algn="ctr">
                        <a:lnSpc>
                          <a:spcPct val="100000"/>
                        </a:lnSpc>
                        <a:spcBef>
                          <a:spcPts val="29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746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414020">
                <a:tc>
                  <a:txBody>
                    <a:bodyPr/>
                    <a:lstStyle/>
                    <a:p>
                      <a:pPr marL="353695" marR="68580" indent="-294640">
                        <a:lnSpc>
                          <a:spcPct val="100000"/>
                        </a:lnSpc>
                        <a:spcBef>
                          <a:spcPts val="505"/>
                        </a:spcBef>
                      </a:pPr>
                      <a:r>
                        <a:rPr sz="1000" dirty="0">
                          <a:latin typeface="BIZ UDPゴシック" panose="020B0400000000000000" pitchFamily="50" charset="-128"/>
                          <a:ea typeface="BIZ UDPゴシック" panose="020B0400000000000000" pitchFamily="50" charset="-128"/>
                          <a:cs typeface="Arial"/>
                        </a:rPr>
                        <a:t>National</a:t>
                      </a:r>
                      <a:r>
                        <a:rPr sz="1000" spc="-1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Institute</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of</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Allergy</a:t>
                      </a:r>
                      <a:r>
                        <a:rPr sz="1000" spc="-2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and </a:t>
                      </a:r>
                      <a:r>
                        <a:rPr sz="1000" dirty="0">
                          <a:latin typeface="BIZ UDPゴシック" panose="020B0400000000000000" pitchFamily="50" charset="-128"/>
                          <a:ea typeface="BIZ UDPゴシック" panose="020B0400000000000000" pitchFamily="50" charset="-128"/>
                          <a:cs typeface="Arial"/>
                        </a:rPr>
                        <a:t>Infectious</a:t>
                      </a:r>
                      <a:r>
                        <a:rPr sz="1000" spc="-4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Diseases</a:t>
                      </a:r>
                      <a:endParaRPr sz="1000">
                        <a:latin typeface="BIZ UDPゴシック" panose="020B0400000000000000" pitchFamily="50" charset="-128"/>
                        <a:ea typeface="BIZ UDPゴシック" panose="020B0400000000000000" pitchFamily="50" charset="-128"/>
                        <a:cs typeface="Arial"/>
                      </a:endParaRPr>
                    </a:p>
                  </a:txBody>
                  <a:tcPr marL="0" marR="0" marT="64135" marB="0">
                    <a:lnT w="12700">
                      <a:solidFill>
                        <a:srgbClr val="000000"/>
                      </a:solidFill>
                      <a:prstDash val="sysDot"/>
                    </a:lnT>
                    <a:lnB w="12700">
                      <a:solidFill>
                        <a:srgbClr val="000000"/>
                      </a:solidFill>
                      <a:prstDash val="sysDot"/>
                    </a:lnB>
                  </a:tcPr>
                </a:tc>
                <a:tc>
                  <a:txBody>
                    <a:bodyPr/>
                    <a:lstStyle/>
                    <a:p>
                      <a:pPr marL="482600">
                        <a:lnSpc>
                          <a:spcPts val="1045"/>
                        </a:lnSpc>
                      </a:pPr>
                      <a:r>
                        <a:rPr sz="1000" dirty="0">
                          <a:latin typeface="BIZ UDPゴシック" panose="020B0400000000000000" pitchFamily="50" charset="-128"/>
                          <a:ea typeface="BIZ UDPゴシック" panose="020B0400000000000000" pitchFamily="50" charset="-128"/>
                          <a:cs typeface="Arial"/>
                        </a:rPr>
                        <a:t>BG505</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MD39.3/</a:t>
                      </a:r>
                      <a:endParaRPr sz="1000">
                        <a:latin typeface="BIZ UDPゴシック" panose="020B0400000000000000" pitchFamily="50" charset="-128"/>
                        <a:ea typeface="BIZ UDPゴシック" panose="020B0400000000000000" pitchFamily="50" charset="-128"/>
                        <a:cs typeface="Arial"/>
                      </a:endParaRPr>
                    </a:p>
                    <a:p>
                      <a:pPr marL="111760" marR="111125" indent="195580">
                        <a:lnSpc>
                          <a:spcPct val="100000"/>
                        </a:lnSpc>
                      </a:pPr>
                      <a:r>
                        <a:rPr sz="1000" dirty="0">
                          <a:latin typeface="BIZ UDPゴシック" panose="020B0400000000000000" pitchFamily="50" charset="-128"/>
                          <a:ea typeface="BIZ UDPゴシック" panose="020B0400000000000000" pitchFamily="50" charset="-128"/>
                          <a:cs typeface="Arial"/>
                        </a:rPr>
                        <a:t>BG505</a:t>
                      </a:r>
                      <a:r>
                        <a:rPr sz="1000" spc="-4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MD39.3</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gp151/ </a:t>
                      </a:r>
                      <a:r>
                        <a:rPr sz="1000" dirty="0">
                          <a:latin typeface="BIZ UDPゴシック" panose="020B0400000000000000" pitchFamily="50" charset="-128"/>
                          <a:ea typeface="BIZ UDPゴシック" panose="020B0400000000000000" pitchFamily="50" charset="-128"/>
                          <a:cs typeface="Arial"/>
                        </a:rPr>
                        <a:t>BG505</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MD39.3</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gp151</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CD4KO</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ysDot"/>
                    </a:lnB>
                  </a:tcPr>
                </a:tc>
                <a:tc>
                  <a:txBody>
                    <a:bodyPr/>
                    <a:lstStyle/>
                    <a:p>
                      <a:pPr>
                        <a:lnSpc>
                          <a:spcPct val="100000"/>
                        </a:lnSpc>
                        <a:spcBef>
                          <a:spcPts val="30"/>
                        </a:spcBef>
                      </a:pPr>
                      <a:endParaRPr sz="1000" dirty="0">
                        <a:latin typeface="BIZ UDPゴシック" panose="020B0400000000000000" pitchFamily="50" charset="-128"/>
                        <a:ea typeface="BIZ UDPゴシック" panose="020B0400000000000000" pitchFamily="50" charset="-128"/>
                        <a:cs typeface="Times New Roman"/>
                      </a:endParaRPr>
                    </a:p>
                    <a:p>
                      <a:pPr marR="106680" algn="ctr">
                        <a:lnSpc>
                          <a:spcPct val="100000"/>
                        </a:lnSpc>
                      </a:pPr>
                      <a:r>
                        <a:rPr sz="1000" dirty="0">
                          <a:latin typeface="BIZ UDPゴシック" panose="020B0400000000000000" pitchFamily="50" charset="-128"/>
                          <a:ea typeface="BIZ UDPゴシック" panose="020B0400000000000000" pitchFamily="50" charset="-128"/>
                          <a:cs typeface="Arial"/>
                        </a:rPr>
                        <a:t>HIV</a:t>
                      </a:r>
                      <a:r>
                        <a:rPr sz="1000" spc="5"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スパイクタンパク質</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3810" marB="0">
                    <a:lnT w="12700">
                      <a:solidFill>
                        <a:srgbClr val="000000"/>
                      </a:solidFill>
                      <a:prstDash val="sysDot"/>
                    </a:lnT>
                    <a:lnB w="12700">
                      <a:solidFill>
                        <a:srgbClr val="000000"/>
                      </a:solidFill>
                      <a:prstDash val="sysDot"/>
                    </a:lnB>
                  </a:tcPr>
                </a:tc>
                <a:tc>
                  <a:txBody>
                    <a:bodyPr/>
                    <a:lstStyle/>
                    <a:p>
                      <a:pPr>
                        <a:lnSpc>
                          <a:spcPct val="100000"/>
                        </a:lnSpc>
                        <a:spcBef>
                          <a:spcPts val="30"/>
                        </a:spcBef>
                      </a:pPr>
                      <a:endParaRPr sz="1000">
                        <a:latin typeface="BIZ UDPゴシック" panose="020B0400000000000000" pitchFamily="50" charset="-128"/>
                        <a:ea typeface="BIZ UDPゴシック" panose="020B0400000000000000" pitchFamily="50" charset="-128"/>
                        <a:cs typeface="Times New Roman"/>
                      </a:endParaRPr>
                    </a:p>
                    <a:p>
                      <a:pPr marR="3175" algn="ctr">
                        <a:lnSpc>
                          <a:spcPct val="100000"/>
                        </a:lnSpc>
                      </a:pPr>
                      <a:r>
                        <a:rPr sz="1000" spc="-10" dirty="0">
                          <a:latin typeface="BIZ UDPゴシック" panose="020B0400000000000000" pitchFamily="50" charset="-128"/>
                          <a:ea typeface="BIZ UDPゴシック" panose="020B0400000000000000" pitchFamily="50" charset="-128"/>
                          <a:cs typeface="ＭＳ Ｐゴシック"/>
                        </a:rPr>
                        <a:t>ヒト免疫不全ウイルス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HIV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3810" marB="0">
                    <a:lnT w="12700">
                      <a:solidFill>
                        <a:srgbClr val="000000"/>
                      </a:solidFill>
                      <a:prstDash val="sysDot"/>
                    </a:lnT>
                    <a:lnB w="12700">
                      <a:solidFill>
                        <a:srgbClr val="000000"/>
                      </a:solidFill>
                      <a:prstDash val="sysDot"/>
                    </a:lnB>
                  </a:tcPr>
                </a:tc>
                <a:tc>
                  <a:txBody>
                    <a:bodyPr/>
                    <a:lstStyle/>
                    <a:p>
                      <a:pPr>
                        <a:lnSpc>
                          <a:spcPct val="100000"/>
                        </a:lnSpc>
                        <a:spcBef>
                          <a:spcPts val="10"/>
                        </a:spcBef>
                      </a:pPr>
                      <a:endParaRPr sz="1000">
                        <a:latin typeface="BIZ UDPゴシック" panose="020B0400000000000000" pitchFamily="50" charset="-128"/>
                        <a:ea typeface="BIZ UDPゴシック" panose="020B0400000000000000" pitchFamily="50" charset="-128"/>
                        <a:cs typeface="Times New Roman"/>
                      </a:endParaRPr>
                    </a:p>
                    <a:p>
                      <a:pPr marL="119380" algn="ctr">
                        <a:lnSpc>
                          <a:spcPct val="100000"/>
                        </a:lnSpc>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127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R="825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1215</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668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ニパウイルスタンパク質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635"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ニパウイルス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24790">
                <a:tc>
                  <a:txBody>
                    <a:bodyPr/>
                    <a:lstStyle/>
                    <a:p>
                      <a:pPr marR="571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BNT165b1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7314"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マラリア原虫スポロゾイド表面タンパク質</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CSP</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マラリア</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R="571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BNT163</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R="10922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Arial"/>
                        </a:rPr>
                        <a:t>3</a:t>
                      </a:r>
                      <a:r>
                        <a:rPr sz="1000" dirty="0">
                          <a:latin typeface="BIZ UDPゴシック" panose="020B0400000000000000" pitchFamily="50" charset="-128"/>
                          <a:ea typeface="BIZ UDPゴシック" panose="020B0400000000000000" pitchFamily="50" charset="-128"/>
                          <a:cs typeface="ＭＳ Ｐゴシック"/>
                        </a:rPr>
                        <a:t>種の</a:t>
                      </a:r>
                      <a:r>
                        <a:rPr sz="1000" spc="-10" dirty="0">
                          <a:latin typeface="BIZ UDPゴシック" panose="020B0400000000000000" pitchFamily="50" charset="-128"/>
                          <a:ea typeface="BIZ UDPゴシック" panose="020B0400000000000000" pitchFamily="50" charset="-128"/>
                          <a:cs typeface="Arial"/>
                        </a:rPr>
                        <a:t>HSV-</a:t>
                      </a:r>
                      <a:r>
                        <a:rPr sz="1000" spc="-20" dirty="0">
                          <a:latin typeface="BIZ UDPゴシック" panose="020B0400000000000000" pitchFamily="50" charset="-128"/>
                          <a:ea typeface="BIZ UDPゴシック" panose="020B0400000000000000" pitchFamily="50" charset="-128"/>
                          <a:cs typeface="Arial"/>
                        </a:rPr>
                        <a:t>2</a:t>
                      </a:r>
                      <a:r>
                        <a:rPr sz="1000" spc="-20" dirty="0">
                          <a:latin typeface="BIZ UDPゴシック" panose="020B0400000000000000" pitchFamily="50" charset="-128"/>
                          <a:ea typeface="BIZ UDPゴシック" panose="020B0400000000000000" pitchFamily="50" charset="-128"/>
                          <a:cs typeface="ＭＳ Ｐゴシック"/>
                        </a:rPr>
                        <a:t>糖タンパク質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R="635"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単純ヘルペスウイルス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HSV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19380"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76860">
                <a:tc>
                  <a:txBody>
                    <a:bodyPr/>
                    <a:lstStyle/>
                    <a:p>
                      <a:pPr marR="6350" algn="ctr">
                        <a:lnSpc>
                          <a:spcPct val="100000"/>
                        </a:lnSpc>
                        <a:spcBef>
                          <a:spcPts val="509"/>
                        </a:spcBef>
                      </a:pPr>
                      <a:r>
                        <a:rPr sz="1000" dirty="0">
                          <a:latin typeface="BIZ UDPゴシック" panose="020B0400000000000000" pitchFamily="50" charset="-128"/>
                          <a:ea typeface="BIZ UDPゴシック" panose="020B0400000000000000" pitchFamily="50" charset="-128"/>
                          <a:cs typeface="Arial"/>
                        </a:rPr>
                        <a:t>Pfizer/</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olid"/>
                    </a:lnB>
                  </a:tcPr>
                </a:tc>
                <a:tc>
                  <a:txBody>
                    <a:bodyPr/>
                    <a:lstStyle/>
                    <a:p>
                      <a:pPr algn="ctr">
                        <a:lnSpc>
                          <a:spcPts val="1050"/>
                        </a:lnSpc>
                      </a:pPr>
                      <a:r>
                        <a:rPr sz="1000" spc="-10" dirty="0">
                          <a:latin typeface="BIZ UDPゴシック" panose="020B0400000000000000" pitchFamily="50" charset="-128"/>
                          <a:ea typeface="BIZ UDPゴシック" panose="020B0400000000000000" pitchFamily="50" charset="-128"/>
                          <a:cs typeface="Arial"/>
                        </a:rPr>
                        <a:t>PF-07915234/PF-07921188/PF-</a:t>
                      </a:r>
                      <a:endParaRPr sz="1000">
                        <a:latin typeface="BIZ UDPゴシック" panose="020B0400000000000000" pitchFamily="50" charset="-128"/>
                        <a:ea typeface="BIZ UDPゴシック" panose="020B0400000000000000" pitchFamily="50" charset="-128"/>
                        <a:cs typeface="Arial"/>
                      </a:endParaRPr>
                    </a:p>
                    <a:p>
                      <a:pPr algn="ctr">
                        <a:lnSpc>
                          <a:spcPts val="1030"/>
                        </a:lnSpc>
                      </a:pPr>
                      <a:r>
                        <a:rPr sz="1000" spc="-10" dirty="0">
                          <a:latin typeface="BIZ UDPゴシック" panose="020B0400000000000000" pitchFamily="50" charset="-128"/>
                          <a:ea typeface="BIZ UDPゴシック" panose="020B0400000000000000" pitchFamily="50" charset="-128"/>
                          <a:cs typeface="Arial"/>
                        </a:rPr>
                        <a:t>07921186</a:t>
                      </a:r>
                      <a:endParaRPr sz="1000">
                        <a:latin typeface="BIZ UDPゴシック" panose="020B0400000000000000" pitchFamily="50" charset="-128"/>
                        <a:ea typeface="BIZ UDPゴシック" panose="020B0400000000000000" pitchFamily="50" charset="-128"/>
                        <a:cs typeface="Arial"/>
                      </a:endParaRPr>
                    </a:p>
                  </a:txBody>
                  <a:tcPr marL="0" marR="0" marT="0" marB="0">
                    <a:lnT w="12700">
                      <a:solidFill>
                        <a:srgbClr val="000000"/>
                      </a:solidFill>
                      <a:prstDash val="sysDot"/>
                    </a:lnT>
                    <a:lnB w="12700">
                      <a:solidFill>
                        <a:srgbClr val="000000"/>
                      </a:solidFill>
                      <a:prstDash val="solid"/>
                    </a:lnB>
                  </a:tcPr>
                </a:tc>
                <a:tc>
                  <a:txBody>
                    <a:bodyPr/>
                    <a:lstStyle/>
                    <a:p>
                      <a:pPr marR="109855"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糖タンパク質</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gE</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olid"/>
                    </a:lnB>
                  </a:tcPr>
                </a:tc>
                <a:tc>
                  <a:txBody>
                    <a:bodyPr/>
                    <a:lstStyle/>
                    <a:p>
                      <a:pPr marR="3175" algn="ctr">
                        <a:lnSpc>
                          <a:spcPct val="100000"/>
                        </a:lnSpc>
                        <a:spcBef>
                          <a:spcPts val="530"/>
                        </a:spcBef>
                      </a:pPr>
                      <a:r>
                        <a:rPr sz="1000" spc="-10" dirty="0">
                          <a:latin typeface="BIZ UDPゴシック" panose="020B0400000000000000" pitchFamily="50" charset="-128"/>
                          <a:ea typeface="BIZ UDPゴシック" panose="020B0400000000000000" pitchFamily="50" charset="-128"/>
                          <a:cs typeface="ＭＳ Ｐゴシック"/>
                        </a:rPr>
                        <a:t>水痘帯状疱疹ウイルス</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VZV</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67310" marB="0">
                    <a:lnT w="12700">
                      <a:solidFill>
                        <a:srgbClr val="000000"/>
                      </a:solidFill>
                      <a:prstDash val="sysDot"/>
                    </a:lnT>
                    <a:lnB w="12700">
                      <a:solidFill>
                        <a:srgbClr val="000000"/>
                      </a:solidFill>
                      <a:prstDash val="solid"/>
                    </a:lnB>
                  </a:tcPr>
                </a:tc>
                <a:tc>
                  <a:txBody>
                    <a:bodyPr/>
                    <a:lstStyle/>
                    <a:p>
                      <a:pPr marL="119380" algn="ctr">
                        <a:lnSpc>
                          <a:spcPct val="100000"/>
                        </a:lnSpc>
                        <a:spcBef>
                          <a:spcPts val="509"/>
                        </a:spcBef>
                      </a:pPr>
                      <a:r>
                        <a:rPr sz="1000" spc="-20" dirty="0">
                          <a:latin typeface="BIZ UDPゴシック" panose="020B0400000000000000" pitchFamily="50" charset="-128"/>
                          <a:ea typeface="BIZ UDPゴシック" panose="020B0400000000000000" pitchFamily="50" charset="-128"/>
                          <a:cs typeface="Arial"/>
                        </a:rPr>
                        <a:t>P1/2</a:t>
                      </a:r>
                      <a:endParaRPr sz="1000" dirty="0">
                        <a:latin typeface="BIZ UDPゴシック" panose="020B0400000000000000" pitchFamily="50" charset="-128"/>
                        <a:ea typeface="BIZ UDPゴシック" panose="020B0400000000000000" pitchFamily="50" charset="-128"/>
                        <a:cs typeface="Arial"/>
                      </a:endParaRPr>
                    </a:p>
                  </a:txBody>
                  <a:tcPr marL="0" marR="0" marT="6476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2">
            <a:extLst>
              <a:ext uri="{FF2B5EF4-FFF2-40B4-BE49-F238E27FC236}">
                <a16:creationId xmlns:a16="http://schemas.microsoft.com/office/drawing/2014/main" id="{97B00469-1DD7-400E-AF2D-98B3C77F5DA9}"/>
              </a:ext>
            </a:extLst>
          </p:cNvPr>
          <p:cNvSpPr txBox="1">
            <a:spLocks noGrp="1"/>
          </p:cNvSpPr>
          <p:nvPr>
            <p:ph type="title"/>
          </p:nvPr>
        </p:nvSpPr>
        <p:spPr>
          <a:xfrm>
            <a:off x="1038225" y="590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5" dirty="0">
                <a:latin typeface="BIZ UDPゴシック" panose="020B0400000000000000" pitchFamily="50" charset="-128"/>
                <a:ea typeface="BIZ UDPゴシック" panose="020B0400000000000000" pitchFamily="50" charset="-128"/>
              </a:rPr>
              <a:t>感染症予防用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r>
              <a:rPr lang="en-US" sz="900" spc="-10" dirty="0">
                <a:latin typeface="BIZ UDPゴシック" panose="020B0400000000000000" pitchFamily="50" charset="-128"/>
                <a:ea typeface="BIZ UDPゴシック" panose="020B0400000000000000" pitchFamily="50" charset="-128"/>
                <a:cs typeface="メイリオ"/>
              </a:rPr>
              <a:t>5</a:t>
            </a:r>
            <a:r>
              <a:rPr sz="900" spc="-10" dirty="0">
                <a:latin typeface="BIZ UDPゴシック" panose="020B0400000000000000" pitchFamily="50" charset="-128"/>
                <a:ea typeface="BIZ UDPゴシック" panose="020B0400000000000000" pitchFamily="50" charset="-128"/>
              </a:rPr>
              <a:t>/7</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
        <p:nvSpPr>
          <p:cNvPr id="8" name="object 4">
            <a:extLst>
              <a:ext uri="{FF2B5EF4-FFF2-40B4-BE49-F238E27FC236}">
                <a16:creationId xmlns:a16="http://schemas.microsoft.com/office/drawing/2014/main" id="{4A789228-BCB4-4C64-9B01-CBCF7F8BF335}"/>
              </a:ext>
            </a:extLst>
          </p:cNvPr>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154082508"/>
              </p:ext>
            </p:extLst>
          </p:nvPr>
        </p:nvGraphicFramePr>
        <p:xfrm>
          <a:off x="0" y="848234"/>
          <a:ext cx="12191999" cy="3308983"/>
        </p:xfrm>
        <a:graphic>
          <a:graphicData uri="http://schemas.openxmlformats.org/drawingml/2006/table">
            <a:tbl>
              <a:tblPr firstRow="1" bandRow="1">
                <a:tableStyleId>{2D5ABB26-0587-4C30-8999-92F81FD0307C}</a:tableStyleId>
              </a:tblPr>
              <a:tblGrid>
                <a:gridCol w="2339894">
                  <a:extLst>
                    <a:ext uri="{9D8B030D-6E8A-4147-A177-3AD203B41FA5}">
                      <a16:colId xmlns:a16="http://schemas.microsoft.com/office/drawing/2014/main" val="20000"/>
                    </a:ext>
                  </a:extLst>
                </a:gridCol>
                <a:gridCol w="1896948">
                  <a:extLst>
                    <a:ext uri="{9D8B030D-6E8A-4147-A177-3AD203B41FA5}">
                      <a16:colId xmlns:a16="http://schemas.microsoft.com/office/drawing/2014/main" val="20001"/>
                    </a:ext>
                  </a:extLst>
                </a:gridCol>
                <a:gridCol w="4170200">
                  <a:extLst>
                    <a:ext uri="{9D8B030D-6E8A-4147-A177-3AD203B41FA5}">
                      <a16:colId xmlns:a16="http://schemas.microsoft.com/office/drawing/2014/main" val="20002"/>
                    </a:ext>
                  </a:extLst>
                </a:gridCol>
                <a:gridCol w="2925073">
                  <a:extLst>
                    <a:ext uri="{9D8B030D-6E8A-4147-A177-3AD203B41FA5}">
                      <a16:colId xmlns:a16="http://schemas.microsoft.com/office/drawing/2014/main" val="20003"/>
                    </a:ext>
                  </a:extLst>
                </a:gridCol>
                <a:gridCol w="859884">
                  <a:extLst>
                    <a:ext uri="{9D8B030D-6E8A-4147-A177-3AD203B41FA5}">
                      <a16:colId xmlns:a16="http://schemas.microsoft.com/office/drawing/2014/main" val="20004"/>
                    </a:ext>
                  </a:extLst>
                </a:gridCol>
              </a:tblGrid>
              <a:tr h="233679">
                <a:tc>
                  <a:txBody>
                    <a:bodyPr/>
                    <a:lstStyle/>
                    <a:p>
                      <a:pPr marL="3873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64769"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774700" marR="542290">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98145" marR="267970">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12395" marR="3175">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40640"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Moderna/</a:t>
                      </a:r>
                      <a:r>
                        <a:rPr sz="1000" spc="1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Merck</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L="66040"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mRNA-4157/V490</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R="578485" algn="ctr">
                        <a:lnSpc>
                          <a:spcPct val="100000"/>
                        </a:lnSpc>
                        <a:spcBef>
                          <a:spcPts val="360"/>
                        </a:spcBef>
                      </a:pPr>
                      <a:r>
                        <a:rPr sz="1000" spc="-15" dirty="0">
                          <a:latin typeface="BIZ UDPゴシック" panose="020B0400000000000000" pitchFamily="50" charset="-128"/>
                          <a:ea typeface="BIZ UDPゴシック" panose="020B0400000000000000" pitchFamily="50" charset="-128"/>
                          <a:cs typeface="ＭＳ Ｐゴシック"/>
                        </a:rPr>
                        <a:t>個別がん抗原</a:t>
                      </a:r>
                      <a:endParaRPr sz="1000">
                        <a:latin typeface="BIZ UDPゴシック" panose="020B0400000000000000" pitchFamily="50" charset="-128"/>
                        <a:ea typeface="BIZ UDPゴシック" panose="020B0400000000000000" pitchFamily="50" charset="-128"/>
                        <a:cs typeface="ＭＳ Ｐゴシック"/>
                      </a:endParaRPr>
                    </a:p>
                  </a:txBody>
                  <a:tcPr marL="0" marR="0" marB="0">
                    <a:lnT w="12700">
                      <a:solidFill>
                        <a:srgbClr val="000000"/>
                      </a:solidFill>
                      <a:prstDash val="solid"/>
                    </a:lnT>
                    <a:lnB w="12700">
                      <a:solidFill>
                        <a:srgbClr val="000000"/>
                      </a:solidFill>
                      <a:prstDash val="sysDot"/>
                    </a:lnB>
                  </a:tcPr>
                </a:tc>
                <a:tc>
                  <a:txBody>
                    <a:bodyPr/>
                    <a:lstStyle/>
                    <a:p>
                      <a:pPr marL="507365" marR="267970">
                        <a:lnSpc>
                          <a:spcPct val="100000"/>
                        </a:lnSpc>
                        <a:spcBef>
                          <a:spcPts val="360"/>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Arial"/>
                        </a:rPr>
                        <a:t>/</a:t>
                      </a:r>
                      <a:r>
                        <a:rPr sz="1000" spc="-20" dirty="0">
                          <a:latin typeface="BIZ UDPゴシック" panose="020B0400000000000000" pitchFamily="50" charset="-128"/>
                          <a:ea typeface="BIZ UDPゴシック" panose="020B0400000000000000" pitchFamily="50" charset="-128"/>
                          <a:cs typeface="ＭＳ Ｐゴシック"/>
                        </a:rPr>
                        <a:t>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B="0">
                    <a:lnT w="12700">
                      <a:solidFill>
                        <a:srgbClr val="000000"/>
                      </a:solidFill>
                      <a:prstDash val="solid"/>
                    </a:lnT>
                    <a:lnB w="12700">
                      <a:solidFill>
                        <a:srgbClr val="000000"/>
                      </a:solidFill>
                      <a:prstDash val="sysDot"/>
                    </a:lnB>
                  </a:tcPr>
                </a:tc>
                <a:tc>
                  <a:txBody>
                    <a:bodyPr/>
                    <a:lstStyle/>
                    <a:p>
                      <a:pPr marL="21590" marR="3175"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153670">
                <a:tc rowSpan="2">
                  <a:txBody>
                    <a:bodyPr/>
                    <a:lstStyle/>
                    <a:p>
                      <a:pPr marL="371475">
                        <a:lnSpc>
                          <a:spcPct val="100000"/>
                        </a:lnSpc>
                        <a:spcBef>
                          <a:spcPts val="620"/>
                        </a:spcBef>
                      </a:pPr>
                      <a:r>
                        <a:rPr sz="1000" dirty="0">
                          <a:latin typeface="BIZ UDPゴシック" panose="020B0400000000000000" pitchFamily="50" charset="-128"/>
                          <a:ea typeface="BIZ UDPゴシック" panose="020B0400000000000000" pitchFamily="50" charset="-128"/>
                          <a:cs typeface="Arial"/>
                        </a:rPr>
                        <a:t>BioNTech/</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Genentech</a:t>
                      </a:r>
                      <a:endParaRPr sz="1000">
                        <a:latin typeface="BIZ UDPゴシック" panose="020B0400000000000000" pitchFamily="50" charset="-128"/>
                        <a:ea typeface="BIZ UDPゴシック" panose="020B0400000000000000" pitchFamily="50" charset="-128"/>
                        <a:cs typeface="Arial"/>
                      </a:endParaRPr>
                    </a:p>
                  </a:txBody>
                  <a:tcPr marL="0" marR="0" marT="78740" marB="0">
                    <a:lnT w="12700">
                      <a:solidFill>
                        <a:srgbClr val="000000"/>
                      </a:solidFill>
                      <a:prstDash val="sysDot"/>
                    </a:lnT>
                    <a:lnB w="12700">
                      <a:solidFill>
                        <a:srgbClr val="000000"/>
                      </a:solidFill>
                      <a:prstDash val="sysDot"/>
                    </a:lnB>
                  </a:tcPr>
                </a:tc>
                <a:tc rowSpan="2">
                  <a:txBody>
                    <a:bodyPr/>
                    <a:lstStyle/>
                    <a:p>
                      <a:pPr marL="198120">
                        <a:lnSpc>
                          <a:spcPct val="100000"/>
                        </a:lnSpc>
                        <a:spcBef>
                          <a:spcPts val="640"/>
                        </a:spcBef>
                      </a:pPr>
                      <a:r>
                        <a:rPr sz="1000" spc="-10" dirty="0">
                          <a:latin typeface="BIZ UDPゴシック" panose="020B0400000000000000" pitchFamily="50" charset="-128"/>
                          <a:ea typeface="BIZ UDPゴシック" panose="020B0400000000000000" pitchFamily="50" charset="-128"/>
                          <a:cs typeface="Arial"/>
                        </a:rPr>
                        <a:t>RO7198457</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BNT122</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81280" marB="0">
                    <a:lnT w="12700">
                      <a:solidFill>
                        <a:srgbClr val="000000"/>
                      </a:solidFill>
                      <a:prstDash val="sysDot"/>
                    </a:lnT>
                    <a:lnB w="12700">
                      <a:solidFill>
                        <a:srgbClr val="000000"/>
                      </a:solidFill>
                      <a:prstDash val="sysDot"/>
                    </a:lnB>
                  </a:tcPr>
                </a:tc>
                <a:tc rowSpan="2">
                  <a:txBody>
                    <a:bodyPr/>
                    <a:lstStyle/>
                    <a:p>
                      <a:pPr marL="822960">
                        <a:lnSpc>
                          <a:spcPct val="100000"/>
                        </a:lnSpc>
                        <a:spcBef>
                          <a:spcPts val="640"/>
                        </a:spcBef>
                        <a:tabLst>
                          <a:tab pos="2646045" algn="l"/>
                          <a:tab pos="3255645" algn="l"/>
                        </a:tabLst>
                      </a:pPr>
                      <a:r>
                        <a:rPr sz="1000" dirty="0">
                          <a:latin typeface="BIZ UDPゴシック" panose="020B0400000000000000" pitchFamily="50" charset="-128"/>
                          <a:ea typeface="BIZ UDPゴシック" panose="020B0400000000000000" pitchFamily="50" charset="-128"/>
                          <a:cs typeface="ＭＳ Ｐゴシック"/>
                        </a:rPr>
                        <a:t>患者特異的が</a:t>
                      </a:r>
                      <a:r>
                        <a:rPr sz="1000" spc="-10" dirty="0">
                          <a:latin typeface="BIZ UDPゴシック" panose="020B0400000000000000" pitchFamily="50" charset="-128"/>
                          <a:ea typeface="BIZ UDPゴシック" panose="020B0400000000000000" pitchFamily="50" charset="-128"/>
                          <a:cs typeface="ＭＳ Ｐゴシック"/>
                        </a:rPr>
                        <a:t>ん</a:t>
                      </a:r>
                      <a:r>
                        <a:rPr sz="1000" dirty="0">
                          <a:latin typeface="BIZ UDPゴシック" panose="020B0400000000000000" pitchFamily="50" charset="-128"/>
                          <a:ea typeface="BIZ UDPゴシック" panose="020B0400000000000000" pitchFamily="50" charset="-128"/>
                          <a:cs typeface="ＭＳ Ｐゴシック"/>
                        </a:rPr>
                        <a:t>抗</a:t>
                      </a:r>
                      <a:r>
                        <a:rPr sz="1000" spc="-50" dirty="0">
                          <a:latin typeface="BIZ UDPゴシック" panose="020B0400000000000000" pitchFamily="50" charset="-128"/>
                          <a:ea typeface="BIZ UDPゴシック" panose="020B0400000000000000" pitchFamily="50" charset="-128"/>
                          <a:cs typeface="ＭＳ Ｐゴシック"/>
                        </a:rPr>
                        <a:t>原</a:t>
                      </a:r>
                      <a:r>
                        <a:rPr sz="1000" dirty="0">
                          <a:latin typeface="BIZ UDPゴシック" panose="020B0400000000000000" pitchFamily="50" charset="-128"/>
                          <a:ea typeface="BIZ UDPゴシック" panose="020B0400000000000000" pitchFamily="50" charset="-128"/>
                          <a:cs typeface="ＭＳ Ｐゴシック"/>
                        </a:rPr>
                        <a:t>	</a:t>
                      </a:r>
                      <a:endParaRPr sz="1400" baseline="37037" dirty="0">
                        <a:latin typeface="BIZ UDPゴシック" panose="020B0400000000000000" pitchFamily="50" charset="-128"/>
                        <a:ea typeface="BIZ UDPゴシック" panose="020B0400000000000000" pitchFamily="50" charset="-128"/>
                        <a:cs typeface="Arial"/>
                      </a:endParaRPr>
                    </a:p>
                  </a:txBody>
                  <a:tcPr marL="0" marR="0" marT="81280" marB="0">
                    <a:lnT w="12700">
                      <a:solidFill>
                        <a:srgbClr val="000000"/>
                      </a:solidFill>
                      <a:prstDash val="sysDot"/>
                    </a:lnT>
                    <a:lnB w="12700">
                      <a:solidFill>
                        <a:srgbClr val="000000"/>
                      </a:solidFill>
                      <a:prstDash val="sysDot"/>
                    </a:lnB>
                  </a:tcPr>
                </a:tc>
                <a:tc>
                  <a:txBody>
                    <a:bodyPr/>
                    <a:lstStyle/>
                    <a:p>
                      <a:pPr marL="545465">
                        <a:lnSpc>
                          <a:spcPts val="1070"/>
                        </a:lnSpc>
                        <a:spcBef>
                          <a:spcPts val="40"/>
                        </a:spcBef>
                        <a:tabLst>
                          <a:tab pos="2284095" algn="l"/>
                        </a:tabLst>
                      </a:pPr>
                      <a:r>
                        <a:rPr sz="1000" u="dash" spc="-10" dirty="0">
                          <a:uFill>
                            <a:solidFill>
                              <a:srgbClr val="000000"/>
                            </a:solidFill>
                          </a:uFill>
                          <a:latin typeface="BIZ UDPゴシック" panose="020B0400000000000000" pitchFamily="50" charset="-128"/>
                          <a:ea typeface="BIZ UDPゴシック" panose="020B0400000000000000" pitchFamily="50" charset="-128"/>
                          <a:cs typeface="Arial"/>
                        </a:rPr>
                        <a:t>1</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次</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治</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療</a:t>
                      </a:r>
                      <a:r>
                        <a:rPr sz="1000" u="dash" spc="-15" dirty="0">
                          <a:uFill>
                            <a:solidFill>
                              <a:srgbClr val="000000"/>
                            </a:solidFill>
                          </a:uFill>
                          <a:latin typeface="BIZ UDPゴシック" panose="020B0400000000000000" pitchFamily="50" charset="-128"/>
                          <a:ea typeface="BIZ UDPゴシック" panose="020B0400000000000000" pitchFamily="50" charset="-128"/>
                          <a:cs typeface="ＭＳ Ｐゴシック"/>
                        </a:rPr>
                        <a:t>メ</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ラ</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ノ</a:t>
                      </a:r>
                      <a:r>
                        <a:rPr sz="1000" u="dash" spc="-10" dirty="0">
                          <a:uFill>
                            <a:solidFill>
                              <a:srgbClr val="000000"/>
                            </a:solidFill>
                          </a:uFill>
                          <a:latin typeface="BIZ UDPゴシック" panose="020B0400000000000000" pitchFamily="50" charset="-128"/>
                          <a:ea typeface="BIZ UDPゴシック" panose="020B0400000000000000" pitchFamily="50" charset="-128"/>
                          <a:cs typeface="ＭＳ Ｐゴシック"/>
                        </a:rPr>
                        <a:t>ー</a:t>
                      </a:r>
                      <a:r>
                        <a:rPr sz="1000" u="dash" spc="-50" dirty="0">
                          <a:uFill>
                            <a:solidFill>
                              <a:srgbClr val="000000"/>
                            </a:solidFill>
                          </a:uFill>
                          <a:latin typeface="BIZ UDPゴシック" panose="020B0400000000000000" pitchFamily="50" charset="-128"/>
                          <a:ea typeface="BIZ UDPゴシック" panose="020B0400000000000000" pitchFamily="50" charset="-128"/>
                          <a:cs typeface="ＭＳ Ｐゴシック"/>
                        </a:rPr>
                        <a:t>マ</a:t>
                      </a:r>
                      <a:r>
                        <a:rPr sz="1000" u="dash" dirty="0">
                          <a:uFill>
                            <a:solidFill>
                              <a:srgbClr val="000000"/>
                            </a:solidFill>
                          </a:uFill>
                          <a:latin typeface="BIZ UDPゴシック" panose="020B0400000000000000" pitchFamily="50" charset="-128"/>
                          <a:ea typeface="BIZ UDPゴシック" panose="020B0400000000000000" pitchFamily="50" charset="-128"/>
                          <a:cs typeface="ＭＳ Ｐゴシック"/>
                        </a:rPr>
                        <a:t>	</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5080" marB="0">
                    <a:lnT w="12700">
                      <a:solidFill>
                        <a:srgbClr val="000000"/>
                      </a:solidFill>
                      <a:prstDash val="sysDot"/>
                    </a:lnT>
                  </a:tcPr>
                </a:tc>
                <a:tc>
                  <a:txBody>
                    <a:bodyPr/>
                    <a:lstStyle/>
                    <a:p>
                      <a:pPr marL="272415">
                        <a:lnSpc>
                          <a:spcPct val="100000"/>
                        </a:lnSpc>
                        <a:spcBef>
                          <a:spcPts val="15"/>
                        </a:spcBef>
                        <a:tabLst>
                          <a:tab pos="662940" algn="l"/>
                        </a:tabLst>
                      </a:pPr>
                      <a:r>
                        <a:rPr lang="ja-JP" altLang="en-US" sz="1000" u="dash" spc="-25" dirty="0">
                          <a:uFill>
                            <a:solidFill>
                              <a:srgbClr val="000000"/>
                            </a:solidFill>
                          </a:uFill>
                          <a:latin typeface="BIZ UDPゴシック" panose="020B0400000000000000" pitchFamily="50" charset="-128"/>
                          <a:ea typeface="BIZ UDPゴシック" panose="020B0400000000000000" pitchFamily="50" charset="-128"/>
                          <a:cs typeface="Arial"/>
                        </a:rPr>
                        <a:t>　</a:t>
                      </a:r>
                      <a:r>
                        <a:rPr sz="1000" u="dash" spc="-25" dirty="0">
                          <a:uFill>
                            <a:solidFill>
                              <a:srgbClr val="000000"/>
                            </a:solidFill>
                          </a:uFill>
                          <a:latin typeface="BIZ UDPゴシック" panose="020B0400000000000000" pitchFamily="50" charset="-128"/>
                          <a:ea typeface="BIZ UDPゴシック" panose="020B0400000000000000" pitchFamily="50" charset="-128"/>
                          <a:cs typeface="Arial"/>
                        </a:rPr>
                        <a:t>P2</a:t>
                      </a:r>
                      <a:r>
                        <a:rPr sz="1000" u="dash" dirty="0">
                          <a:uFill>
                            <a:solidFill>
                              <a:srgbClr val="000000"/>
                            </a:solidFill>
                          </a:uFill>
                          <a:latin typeface="BIZ UDPゴシック" panose="020B0400000000000000" pitchFamily="50" charset="-128"/>
                          <a:ea typeface="BIZ UDPゴシック" panose="020B0400000000000000" pitchFamily="50" charset="-128"/>
                          <a:cs typeface="Arial"/>
                        </a:rPr>
                        <a:t>	</a:t>
                      </a:r>
                      <a:endParaRPr sz="1000" dirty="0">
                        <a:latin typeface="BIZ UDPゴシック" panose="020B0400000000000000" pitchFamily="50" charset="-128"/>
                        <a:ea typeface="BIZ UDPゴシック" panose="020B0400000000000000" pitchFamily="50" charset="-128"/>
                        <a:cs typeface="Arial"/>
                      </a:endParaRPr>
                    </a:p>
                  </a:txBody>
                  <a:tcPr marL="0" marR="0" marT="1905" marB="0">
                    <a:lnT w="12700">
                      <a:solidFill>
                        <a:srgbClr val="000000"/>
                      </a:solidFill>
                      <a:prstDash val="sysDot"/>
                    </a:lnT>
                  </a:tcPr>
                </a:tc>
                <a:extLst>
                  <a:ext uri="{0D108BD9-81ED-4DB2-BD59-A6C34878D82A}">
                    <a16:rowId xmlns:a16="http://schemas.microsoft.com/office/drawing/2014/main" val="10002"/>
                  </a:ext>
                </a:extLst>
              </a:tr>
              <a:tr h="153035">
                <a:tc vMerge="1">
                  <a:txBody>
                    <a:bodyPr/>
                    <a:lstStyle/>
                    <a:p>
                      <a:endParaRPr/>
                    </a:p>
                  </a:txBody>
                  <a:tcPr marL="0" marR="0" marT="78740" marB="0">
                    <a:lnT w="12700">
                      <a:solidFill>
                        <a:srgbClr val="000000"/>
                      </a:solidFill>
                      <a:prstDash val="sysDot"/>
                    </a:lnT>
                    <a:lnB w="12700">
                      <a:solidFill>
                        <a:srgbClr val="000000"/>
                      </a:solidFill>
                      <a:prstDash val="sysDot"/>
                    </a:lnB>
                  </a:tcPr>
                </a:tc>
                <a:tc vMerge="1">
                  <a:txBody>
                    <a:bodyPr/>
                    <a:lstStyle/>
                    <a:p>
                      <a:endParaRPr/>
                    </a:p>
                  </a:txBody>
                  <a:tcPr marL="0" marR="0" marT="81280" marB="0">
                    <a:lnT w="12700">
                      <a:solidFill>
                        <a:srgbClr val="000000"/>
                      </a:solidFill>
                      <a:prstDash val="sysDot"/>
                    </a:lnT>
                    <a:lnB w="12700">
                      <a:solidFill>
                        <a:srgbClr val="000000"/>
                      </a:solidFill>
                      <a:prstDash val="sysDot"/>
                    </a:lnB>
                  </a:tcPr>
                </a:tc>
                <a:tc vMerge="1">
                  <a:txBody>
                    <a:bodyPr/>
                    <a:lstStyle/>
                    <a:p>
                      <a:endParaRPr/>
                    </a:p>
                  </a:txBody>
                  <a:tcPr marL="0" marR="0" marT="81280" marB="0">
                    <a:lnT w="12700">
                      <a:solidFill>
                        <a:srgbClr val="000000"/>
                      </a:solidFill>
                      <a:prstDash val="sysDot"/>
                    </a:lnT>
                    <a:lnB w="12700">
                      <a:solidFill>
                        <a:srgbClr val="000000"/>
                      </a:solidFill>
                      <a:prstDash val="sysDot"/>
                    </a:lnB>
                  </a:tcPr>
                </a:tc>
                <a:tc>
                  <a:txBody>
                    <a:bodyPr/>
                    <a:lstStyle/>
                    <a:p>
                      <a:pPr marL="471805" marR="267970">
                        <a:lnSpc>
                          <a:spcPts val="1070"/>
                        </a:lnSpc>
                        <a:spcBef>
                          <a:spcPts val="35"/>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ＭＳ Ｐゴシック"/>
                        </a:rPr>
                        <a:t>（</a:t>
                      </a:r>
                      <a:r>
                        <a:rPr sz="1000" spc="-5" dirty="0">
                          <a:latin typeface="BIZ UDPゴシック" panose="020B0400000000000000" pitchFamily="50" charset="-128"/>
                          <a:ea typeface="BIZ UDPゴシック" panose="020B0400000000000000" pitchFamily="50" charset="-128"/>
                          <a:cs typeface="ＭＳ Ｐゴシック"/>
                        </a:rPr>
                        <a:t>大腸がん</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445" marB="0">
                    <a:lnB w="12700">
                      <a:solidFill>
                        <a:srgbClr val="000000"/>
                      </a:solidFill>
                      <a:prstDash val="sysDot"/>
                    </a:lnB>
                  </a:tcPr>
                </a:tc>
                <a:tc>
                  <a:txBody>
                    <a:bodyPr/>
                    <a:lstStyle/>
                    <a:p>
                      <a:pPr marL="21590" marR="3175" algn="ctr">
                        <a:lnSpc>
                          <a:spcPct val="100000"/>
                        </a:lnSpc>
                        <a:spcBef>
                          <a:spcPts val="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1905" marB="0">
                    <a:lnB w="12700">
                      <a:solidFill>
                        <a:srgbClr val="000000"/>
                      </a:solidFill>
                      <a:prstDash val="sysDot"/>
                    </a:lnB>
                  </a:tcPr>
                </a:tc>
                <a:extLst>
                  <a:ext uri="{0D108BD9-81ED-4DB2-BD59-A6C34878D82A}">
                    <a16:rowId xmlns:a16="http://schemas.microsoft.com/office/drawing/2014/main" val="10003"/>
                  </a:ext>
                </a:extLst>
              </a:tr>
              <a:tr h="224790">
                <a:tc>
                  <a:txBody>
                    <a:bodyPr/>
                    <a:lstStyle/>
                    <a:p>
                      <a:pPr marL="4254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BNT111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520065" marR="267970">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進行性のメラノーマ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L="40640"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Moderna/</a:t>
                      </a:r>
                      <a:r>
                        <a:rPr sz="1000" spc="-6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Merck</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63500"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Arial"/>
                        </a:rPr>
                        <a:t>mRNA-</a:t>
                      </a:r>
                      <a:r>
                        <a:rPr sz="1000" dirty="0">
                          <a:latin typeface="BIZ UDPゴシック" panose="020B0400000000000000" pitchFamily="50" charset="-128"/>
                          <a:ea typeface="BIZ UDPゴシック" panose="020B0400000000000000" pitchFamily="50" charset="-128"/>
                          <a:cs typeface="Arial"/>
                        </a:rPr>
                        <a:t>5671</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Merck</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V941</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896619" marR="54229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がん抗原</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KRAS</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70485" marR="26797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大腸がん</a:t>
                      </a:r>
                      <a:r>
                        <a:rPr sz="1000" dirty="0">
                          <a:latin typeface="BIZ UDPゴシック" panose="020B0400000000000000" pitchFamily="50" charset="-128"/>
                          <a:ea typeface="BIZ UDPゴシック" panose="020B0400000000000000" pitchFamily="50" charset="-128"/>
                          <a:cs typeface="Arial"/>
                        </a:rPr>
                        <a:t>, </a:t>
                      </a:r>
                      <a:r>
                        <a:rPr sz="1000" spc="-5" dirty="0">
                          <a:latin typeface="BIZ UDPゴシック" panose="020B0400000000000000" pitchFamily="50" charset="-128"/>
                          <a:ea typeface="BIZ UDPゴシック" panose="020B0400000000000000" pitchFamily="50" charset="-128"/>
                          <a:cs typeface="ＭＳ Ｐゴシック"/>
                        </a:rPr>
                        <a:t>非小細胞肺がん</a:t>
                      </a:r>
                      <a:r>
                        <a:rPr sz="100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膵臓がん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24790">
                <a:tc>
                  <a:txBody>
                    <a:bodyPr/>
                    <a:lstStyle/>
                    <a:p>
                      <a:pPr marL="400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4359</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85725" marR="542290">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インドールアミン</a:t>
                      </a:r>
                      <a:r>
                        <a:rPr sz="1000" spc="-10" dirty="0">
                          <a:latin typeface="BIZ UDPゴシック" panose="020B0400000000000000" pitchFamily="50" charset="-128"/>
                          <a:ea typeface="BIZ UDPゴシック" panose="020B0400000000000000" pitchFamily="50" charset="-128"/>
                          <a:cs typeface="Arial"/>
                        </a:rPr>
                        <a:t>2,3</a:t>
                      </a:r>
                      <a:r>
                        <a:rPr sz="1000" spc="-10" dirty="0">
                          <a:latin typeface="BIZ UDPゴシック" panose="020B0400000000000000" pitchFamily="50" charset="-128"/>
                          <a:ea typeface="BIZ UDPゴシック" panose="020B0400000000000000" pitchFamily="50" charset="-128"/>
                          <a:cs typeface="ＭＳ Ｐゴシック"/>
                        </a:rPr>
                        <a:t>ジオキシゲナーゼ</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IDO</a:t>
                      </a:r>
                      <a:r>
                        <a:rPr sz="1000" dirty="0">
                          <a:latin typeface="BIZ UDPゴシック" panose="020B0400000000000000" pitchFamily="50" charset="-128"/>
                          <a:ea typeface="BIZ UDPゴシック" panose="020B0400000000000000" pitchFamily="50" charset="-128"/>
                          <a:cs typeface="ＭＳ Ｐゴシック"/>
                        </a:rPr>
                        <a:t>）</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PD-</a:t>
                      </a:r>
                      <a:r>
                        <a:rPr sz="1000" spc="-25" dirty="0">
                          <a:latin typeface="BIZ UDPゴシック" panose="020B0400000000000000" pitchFamily="50" charset="-128"/>
                          <a:ea typeface="BIZ UDPゴシック" panose="020B0400000000000000" pitchFamily="50" charset="-128"/>
                          <a:cs typeface="Arial"/>
                        </a:rPr>
                        <a:t>L1</a:t>
                      </a:r>
                      <a:endParaRPr sz="1000" dirty="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441325" marR="26797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進行・転移性固形がん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43204">
                <a:tc>
                  <a:txBody>
                    <a:bodyPr/>
                    <a:lstStyle/>
                    <a:p>
                      <a:pPr marL="42545" algn="ctr">
                        <a:lnSpc>
                          <a:spcPct val="100000"/>
                        </a:lnSpc>
                        <a:spcBef>
                          <a:spcPts val="37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75"/>
                        </a:spcBef>
                      </a:pPr>
                      <a:r>
                        <a:rPr sz="1000" spc="-10" dirty="0">
                          <a:latin typeface="BIZ UDPゴシック" panose="020B0400000000000000" pitchFamily="50" charset="-128"/>
                          <a:ea typeface="BIZ UDPゴシック" panose="020B0400000000000000" pitchFamily="50" charset="-128"/>
                          <a:cs typeface="Arial"/>
                        </a:rPr>
                        <a:t>BNT112</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95"/>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165" marB="0">
                    <a:lnT w="12700">
                      <a:solidFill>
                        <a:srgbClr val="000000"/>
                      </a:solidFill>
                      <a:prstDash val="sysDot"/>
                    </a:lnT>
                    <a:lnB w="12700">
                      <a:solidFill>
                        <a:srgbClr val="000000"/>
                      </a:solidFill>
                      <a:prstDash val="sysDot"/>
                    </a:lnB>
                  </a:tcPr>
                </a:tc>
                <a:tc>
                  <a:txBody>
                    <a:bodyPr/>
                    <a:lstStyle/>
                    <a:p>
                      <a:pPr marR="309245" algn="ctr">
                        <a:lnSpc>
                          <a:spcPct val="100000"/>
                        </a:lnSpc>
                        <a:spcBef>
                          <a:spcPts val="395"/>
                        </a:spcBef>
                      </a:pPr>
                      <a:r>
                        <a:rPr sz="1000" spc="-10" dirty="0">
                          <a:latin typeface="BIZ UDPゴシック" panose="020B0400000000000000" pitchFamily="50" charset="-128"/>
                          <a:ea typeface="BIZ UDPゴシック" panose="020B0400000000000000" pitchFamily="50" charset="-128"/>
                          <a:cs typeface="ＭＳ Ｐゴシック"/>
                        </a:rPr>
                        <a:t>前立腺がん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5016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7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762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53365">
                <a:tc>
                  <a:txBody>
                    <a:bodyPr/>
                    <a:lstStyle/>
                    <a:p>
                      <a:pPr marL="42545" algn="ctr">
                        <a:lnSpc>
                          <a:spcPct val="100000"/>
                        </a:lnSpc>
                        <a:spcBef>
                          <a:spcPts val="41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415"/>
                        </a:spcBef>
                      </a:pPr>
                      <a:r>
                        <a:rPr sz="1000" spc="-10" dirty="0">
                          <a:latin typeface="BIZ UDPゴシック" panose="020B0400000000000000" pitchFamily="50" charset="-128"/>
                          <a:ea typeface="BIZ UDPゴシック" panose="020B0400000000000000" pitchFamily="50" charset="-128"/>
                          <a:cs typeface="Arial"/>
                        </a:rPr>
                        <a:t>BNT113</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434"/>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244" marB="0">
                    <a:lnT w="12700">
                      <a:solidFill>
                        <a:srgbClr val="000000"/>
                      </a:solidFill>
                      <a:prstDash val="sysDot"/>
                    </a:lnT>
                    <a:lnB w="12700">
                      <a:solidFill>
                        <a:srgbClr val="000000"/>
                      </a:solidFill>
                      <a:prstDash val="sysDot"/>
                    </a:lnB>
                  </a:tcPr>
                </a:tc>
                <a:tc>
                  <a:txBody>
                    <a:bodyPr/>
                    <a:lstStyle/>
                    <a:p>
                      <a:pPr marL="405765" marR="267970">
                        <a:lnSpc>
                          <a:spcPct val="100000"/>
                        </a:lnSpc>
                        <a:spcBef>
                          <a:spcPts val="434"/>
                        </a:spcBef>
                      </a:pPr>
                      <a:r>
                        <a:rPr sz="1000" spc="-10" dirty="0">
                          <a:latin typeface="BIZ UDPゴシック" panose="020B0400000000000000" pitchFamily="50" charset="-128"/>
                          <a:ea typeface="BIZ UDPゴシック" panose="020B0400000000000000" pitchFamily="50" charset="-128"/>
                          <a:cs typeface="Arial"/>
                        </a:rPr>
                        <a:t>HPV16</a:t>
                      </a:r>
                      <a:r>
                        <a:rPr sz="1000" spc="-10" dirty="0">
                          <a:latin typeface="BIZ UDPゴシック" panose="020B0400000000000000" pitchFamily="50" charset="-128"/>
                          <a:ea typeface="BIZ UDPゴシック" panose="020B0400000000000000" pitchFamily="50" charset="-128"/>
                          <a:cs typeface="ＭＳ Ｐゴシック"/>
                        </a:rPr>
                        <a:t>陽性頭頸部がん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55244"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41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5270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35585">
                <a:tc>
                  <a:txBody>
                    <a:bodyPr/>
                    <a:lstStyle/>
                    <a:p>
                      <a:pPr marL="42545"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BNT114</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70"/>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6990" marB="0">
                    <a:lnT w="12700">
                      <a:solidFill>
                        <a:srgbClr val="000000"/>
                      </a:solidFill>
                      <a:prstDash val="sysDot"/>
                    </a:lnT>
                    <a:lnB w="12700">
                      <a:solidFill>
                        <a:srgbClr val="000000"/>
                      </a:solidFill>
                      <a:prstDash val="sysDot"/>
                    </a:lnB>
                  </a:tcPr>
                </a:tc>
                <a:tc>
                  <a:txBody>
                    <a:bodyPr/>
                    <a:lstStyle/>
                    <a:p>
                      <a:pPr marL="382905" marR="267970">
                        <a:lnSpc>
                          <a:spcPct val="100000"/>
                        </a:lnSpc>
                        <a:spcBef>
                          <a:spcPts val="370"/>
                        </a:spcBef>
                      </a:pPr>
                      <a:r>
                        <a:rPr sz="1000" spc="-15" dirty="0">
                          <a:latin typeface="BIZ UDPゴシック" panose="020B0400000000000000" pitchFamily="50" charset="-128"/>
                          <a:ea typeface="BIZ UDPゴシック" panose="020B0400000000000000" pitchFamily="50" charset="-128"/>
                          <a:cs typeface="ＭＳ Ｐゴシック"/>
                        </a:rPr>
                        <a:t>トリプルネガティブ乳がん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699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L="4254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BNT115</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R="311785" algn="ctr">
                        <a:lnSpc>
                          <a:spcPct val="100000"/>
                        </a:lnSpc>
                        <a:spcBef>
                          <a:spcPts val="325"/>
                        </a:spcBef>
                      </a:pPr>
                      <a:r>
                        <a:rPr sz="1000" spc="-20" dirty="0">
                          <a:latin typeface="BIZ UDPゴシック" panose="020B0400000000000000" pitchFamily="50" charset="-128"/>
                          <a:ea typeface="BIZ UDPゴシック" panose="020B0400000000000000" pitchFamily="50" charset="-128"/>
                          <a:cs typeface="ＭＳ Ｐゴシック"/>
                        </a:rPr>
                        <a:t>卵巣がん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24790">
                <a:tc>
                  <a:txBody>
                    <a:bodyPr/>
                    <a:lstStyle/>
                    <a:p>
                      <a:pPr marL="4254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4769"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BNT116</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548640" marR="542290">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共有がん抗原</a:t>
                      </a:r>
                      <a:r>
                        <a:rPr sz="100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ＭＳ Ｐゴシック"/>
                        </a:rPr>
                        <a:t>コンビネーション</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334645" marR="26797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非小細胞肺がん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NSCLC</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L="41275"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CureVac/</a:t>
                      </a:r>
                      <a:r>
                        <a:rPr sz="1000" spc="-4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Boehringer</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Ingelheim</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3500"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Arial"/>
                        </a:rPr>
                        <a:t>BI1361849</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CV9202</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650875" algn="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非小細胞肺がんで一般的に発現するがん抗原</a:t>
                      </a:r>
                      <a:r>
                        <a:rPr sz="1000" dirty="0">
                          <a:latin typeface="BIZ UDPゴシック" panose="020B0400000000000000" pitchFamily="50" charset="-128"/>
                          <a:ea typeface="BIZ UDPゴシック" panose="020B0400000000000000" pitchFamily="50" charset="-128"/>
                          <a:cs typeface="ＭＳ Ｐゴシック"/>
                        </a:rPr>
                        <a:t>（</a:t>
                      </a:r>
                      <a:r>
                        <a:rPr sz="1000" dirty="0">
                          <a:latin typeface="BIZ UDPゴシック" panose="020B0400000000000000" pitchFamily="50" charset="-128"/>
                          <a:ea typeface="BIZ UDPゴシック" panose="020B0400000000000000" pitchFamily="50" charset="-128"/>
                          <a:cs typeface="Arial"/>
                        </a:rPr>
                        <a:t>6</a:t>
                      </a:r>
                      <a:r>
                        <a:rPr sz="1000" dirty="0">
                          <a:latin typeface="BIZ UDPゴシック" panose="020B0400000000000000" pitchFamily="50" charset="-128"/>
                          <a:ea typeface="BIZ UDPゴシック" panose="020B0400000000000000" pitchFamily="50" charset="-128"/>
                          <a:cs typeface="ＭＳ Ｐゴシック"/>
                        </a:rPr>
                        <a:t>種</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334645" marR="267970">
                        <a:lnSpc>
                          <a:spcPct val="100000"/>
                        </a:lnSpc>
                        <a:spcBef>
                          <a:spcPts val="330"/>
                        </a:spcBef>
                      </a:pPr>
                      <a:r>
                        <a:rPr sz="1000" dirty="0">
                          <a:latin typeface="BIZ UDPゴシック" panose="020B0400000000000000" pitchFamily="50" charset="-128"/>
                          <a:ea typeface="BIZ UDPゴシック" panose="020B0400000000000000" pitchFamily="50" charset="-128"/>
                          <a:cs typeface="ＭＳ Ｐゴシック"/>
                        </a:rPr>
                        <a:t>非小細胞肺がん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NSCLC</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24790">
                <a:tc>
                  <a:txBody>
                    <a:bodyPr/>
                    <a:lstStyle/>
                    <a:p>
                      <a:pPr marL="4000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eTheRNA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67310"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ECI-</a:t>
                      </a:r>
                      <a:r>
                        <a:rPr sz="1000" spc="-25" dirty="0">
                          <a:latin typeface="BIZ UDPゴシック" panose="020B0400000000000000" pitchFamily="50" charset="-128"/>
                          <a:ea typeface="BIZ UDPゴシック" panose="020B0400000000000000" pitchFamily="50" charset="-128"/>
                          <a:cs typeface="Arial"/>
                        </a:rPr>
                        <a:t>006</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R="611505" algn="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メラノーマ関連抗原（</a:t>
                      </a:r>
                      <a:r>
                        <a:rPr sz="1000" spc="-10" dirty="0">
                          <a:latin typeface="BIZ UDPゴシック" panose="020B0400000000000000" pitchFamily="50" charset="-128"/>
                          <a:ea typeface="BIZ UDPゴシック" panose="020B0400000000000000" pitchFamily="50" charset="-128"/>
                          <a:cs typeface="Arial"/>
                        </a:rPr>
                        <a:t>5</a:t>
                      </a:r>
                      <a:r>
                        <a:rPr sz="1000" dirty="0">
                          <a:latin typeface="BIZ UDPゴシック" panose="020B0400000000000000" pitchFamily="50" charset="-128"/>
                          <a:ea typeface="BIZ UDPゴシック" panose="020B0400000000000000" pitchFamily="50" charset="-128"/>
                          <a:cs typeface="ＭＳ Ｐゴシック"/>
                        </a:rPr>
                        <a:t>種）</a:t>
                      </a:r>
                      <a:r>
                        <a:rPr sz="1000" spc="-20" dirty="0">
                          <a:latin typeface="BIZ UDPゴシック" panose="020B0400000000000000" pitchFamily="50" charset="-128"/>
                          <a:ea typeface="BIZ UDPゴシック" panose="020B0400000000000000" pitchFamily="50" charset="-128"/>
                          <a:cs typeface="ＭＳ Ｐゴシック"/>
                        </a:rPr>
                        <a:t> </a:t>
                      </a:r>
                      <a:r>
                        <a:rPr sz="1000" spc="5" dirty="0">
                          <a:latin typeface="BIZ UDPゴシック" panose="020B0400000000000000" pitchFamily="50" charset="-128"/>
                          <a:ea typeface="BIZ UDPゴシック" panose="020B0400000000000000" pitchFamily="50" charset="-128"/>
                          <a:cs typeface="Arial"/>
                        </a:rPr>
                        <a:t>+ </a:t>
                      </a:r>
                      <a:r>
                        <a:rPr sz="1000" spc="-5" dirty="0">
                          <a:latin typeface="BIZ UDPゴシック" panose="020B0400000000000000" pitchFamily="50" charset="-128"/>
                          <a:ea typeface="BIZ UDPゴシック" panose="020B0400000000000000" pitchFamily="50" charset="-128"/>
                          <a:cs typeface="ＭＳ Ｐゴシック"/>
                        </a:rPr>
                        <a:t>抗原提示細胞活性化分子</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R="31305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メラノーマ</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21590" marR="3175"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24790">
                <a:tc>
                  <a:txBody>
                    <a:bodyPr/>
                    <a:lstStyle/>
                    <a:p>
                      <a:pPr marL="39370" algn="ctr">
                        <a:lnSpc>
                          <a:spcPct val="100000"/>
                        </a:lnSpc>
                        <a:spcBef>
                          <a:spcPts val="309"/>
                        </a:spcBef>
                      </a:pPr>
                      <a:r>
                        <a:rPr sz="1000" dirty="0">
                          <a:latin typeface="BIZ UDPゴシック" panose="020B0400000000000000" pitchFamily="50" charset="-128"/>
                          <a:ea typeface="BIZ UDPゴシック" panose="020B0400000000000000" pitchFamily="50" charset="-128"/>
                          <a:cs typeface="Arial"/>
                        </a:rPr>
                        <a:t>Gritstone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tc>
                  <a:txBody>
                    <a:bodyPr/>
                    <a:lstStyle/>
                    <a:p>
                      <a:pPr marL="64769" algn="ctr">
                        <a:lnSpc>
                          <a:spcPct val="100000"/>
                        </a:lnSpc>
                        <a:spcBef>
                          <a:spcPts val="309"/>
                        </a:spcBef>
                      </a:pPr>
                      <a:r>
                        <a:rPr sz="1000" spc="-10" dirty="0">
                          <a:latin typeface="BIZ UDPゴシック" panose="020B0400000000000000" pitchFamily="50" charset="-128"/>
                          <a:ea typeface="BIZ UDPゴシック" panose="020B0400000000000000" pitchFamily="50" charset="-128"/>
                          <a:cs typeface="Arial"/>
                        </a:rPr>
                        <a:t>GRT-</a:t>
                      </a:r>
                      <a:r>
                        <a:rPr sz="1000" spc="-25" dirty="0">
                          <a:latin typeface="BIZ UDPゴシック" panose="020B0400000000000000" pitchFamily="50" charset="-128"/>
                          <a:ea typeface="BIZ UDPゴシック" panose="020B0400000000000000" pitchFamily="50" charset="-128"/>
                          <a:cs typeface="Arial"/>
                        </a:rPr>
                        <a:t>902</a:t>
                      </a:r>
                      <a:endParaRPr sz="100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tc>
                  <a:txBody>
                    <a:bodyPr/>
                    <a:lstStyle/>
                    <a:p>
                      <a:pPr marL="650240" marR="542290">
                        <a:lnSpc>
                          <a:spcPct val="100000"/>
                        </a:lnSpc>
                        <a:spcBef>
                          <a:spcPts val="330"/>
                        </a:spcBef>
                      </a:pPr>
                      <a:r>
                        <a:rPr sz="1000" dirty="0">
                          <a:latin typeface="BIZ UDPゴシック" panose="020B0400000000000000" pitchFamily="50" charset="-128"/>
                          <a:ea typeface="BIZ UDPゴシック" panose="020B0400000000000000" pitchFamily="50" charset="-128"/>
                          <a:cs typeface="ＭＳ Ｐゴシック"/>
                        </a:rPr>
                        <a:t>個別（患者特異的）</a:t>
                      </a:r>
                      <a:r>
                        <a:rPr sz="1000" spc="-20" dirty="0">
                          <a:latin typeface="BIZ UDPゴシック" panose="020B0400000000000000" pitchFamily="50" charset="-128"/>
                          <a:ea typeface="BIZ UDPゴシック" panose="020B0400000000000000" pitchFamily="50" charset="-128"/>
                          <a:cs typeface="ＭＳ Ｐゴシック"/>
                        </a:rPr>
                        <a:t>がん抗原</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olid"/>
                    </a:lnB>
                  </a:tcPr>
                </a:tc>
                <a:tc>
                  <a:txBody>
                    <a:bodyPr/>
                    <a:lstStyle/>
                    <a:p>
                      <a:pPr marR="311785" algn="ctr">
                        <a:lnSpc>
                          <a:spcPct val="100000"/>
                        </a:lnSpc>
                        <a:spcBef>
                          <a:spcPts val="33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olid"/>
                    </a:lnB>
                  </a:tcPr>
                </a:tc>
                <a:tc>
                  <a:txBody>
                    <a:bodyPr/>
                    <a:lstStyle/>
                    <a:p>
                      <a:pPr marL="21590" marR="3175" algn="ctr">
                        <a:lnSpc>
                          <a:spcPct val="100000"/>
                        </a:lnSpc>
                        <a:spcBef>
                          <a:spcPts val="309"/>
                        </a:spcBef>
                      </a:pPr>
                      <a:r>
                        <a:rPr sz="1000" spc="-25" dirty="0">
                          <a:latin typeface="BIZ UDPゴシック" panose="020B0400000000000000" pitchFamily="50" charset="-128"/>
                          <a:ea typeface="BIZ UDPゴシック" panose="020B0400000000000000" pitchFamily="50" charset="-128"/>
                          <a:cs typeface="Arial"/>
                        </a:rPr>
                        <a:t>P2</a:t>
                      </a:r>
                      <a:endParaRPr sz="1000" dirty="0">
                        <a:latin typeface="BIZ UDPゴシック" panose="020B0400000000000000" pitchFamily="50" charset="-128"/>
                        <a:ea typeface="BIZ UDPゴシック" panose="020B0400000000000000" pitchFamily="50" charset="-128"/>
                        <a:cs typeface="Arial"/>
                      </a:endParaRPr>
                    </a:p>
                  </a:txBody>
                  <a:tcPr marL="0" marR="0" marT="39369"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14"/>
                  </a:ext>
                </a:extLst>
              </a:tr>
            </a:tbl>
          </a:graphicData>
        </a:graphic>
      </p:graphicFrame>
      <p:sp>
        <p:nvSpPr>
          <p:cNvPr id="4" name="object 4"/>
          <p:cNvSpPr txBox="1"/>
          <p:nvPr/>
        </p:nvSpPr>
        <p:spPr>
          <a:xfrm>
            <a:off x="2754311" y="6623295"/>
            <a:ext cx="6683375" cy="175689"/>
          </a:xfrm>
          <a:prstGeom prst="rect">
            <a:avLst/>
          </a:prstGeom>
        </p:spPr>
        <p:txBody>
          <a:bodyPr vert="horz" wrap="square" lIns="0" tIns="13970" rIns="0" bIns="0" rtlCol="0">
            <a:spAutoFit/>
          </a:bodyPr>
          <a:lstStyle/>
          <a:p>
            <a:pPr marL="12700" algn="ctr">
              <a:spcBef>
                <a:spcPts val="110"/>
              </a:spcBef>
            </a:pPr>
            <a:r>
              <a:rPr sz="1050" spc="-25" dirty="0" err="1">
                <a:solidFill>
                  <a:srgbClr val="585858"/>
                </a:solidFill>
                <a:latin typeface="BIZ UDPゴシック" panose="020B0400000000000000" pitchFamily="50" charset="-128"/>
                <a:ea typeface="BIZ UDPゴシック" panose="020B0400000000000000" pitchFamily="50" charset="-128"/>
                <a:cs typeface="ＭＳ Ｐゴシック"/>
              </a:rPr>
              <a:t>出典</a:t>
            </a:r>
            <a:r>
              <a:rPr sz="1050" spc="-20" dirty="0" err="1">
                <a:solidFill>
                  <a:srgbClr val="585858"/>
                </a:solidFill>
                <a:latin typeface="BIZ UDPゴシック" panose="020B0400000000000000" pitchFamily="50" charset="-128"/>
                <a:ea typeface="BIZ UDPゴシック" panose="020B0400000000000000" pitchFamily="50" charset="-128"/>
                <a:cs typeface="ＭＳ Ｐゴシック"/>
              </a:rPr>
              <a:t>（</a:t>
            </a:r>
            <a:r>
              <a:rPr sz="1050" spc="-30" dirty="0" err="1">
                <a:solidFill>
                  <a:srgbClr val="585858"/>
                </a:solidFill>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7" name="object 2">
            <a:extLst>
              <a:ext uri="{FF2B5EF4-FFF2-40B4-BE49-F238E27FC236}">
                <a16:creationId xmlns:a16="http://schemas.microsoft.com/office/drawing/2014/main" id="{36EB56CB-87EA-441F-B4EF-E4DD8DD0EDFB}"/>
              </a:ext>
            </a:extLst>
          </p:cNvPr>
          <p:cNvSpPr txBox="1">
            <a:spLocks noGrp="1"/>
          </p:cNvSpPr>
          <p:nvPr>
            <p:ph type="title"/>
          </p:nvPr>
        </p:nvSpPr>
        <p:spPr>
          <a:xfrm>
            <a:off x="809625" y="1733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400" spc="-5" dirty="0">
                <a:latin typeface="BIZ UDPゴシック" panose="020B0400000000000000" pitchFamily="50" charset="-128"/>
                <a:ea typeface="BIZ UDPゴシック" panose="020B0400000000000000" pitchFamily="50" charset="-128"/>
              </a:rPr>
              <a:t>がん治療</a:t>
            </a:r>
            <a:r>
              <a:rPr sz="2400" spc="-5" dirty="0" err="1">
                <a:latin typeface="BIZ UDPゴシック" panose="020B0400000000000000" pitchFamily="50" charset="-128"/>
                <a:ea typeface="BIZ UDPゴシック" panose="020B0400000000000000" pitchFamily="50" charset="-128"/>
              </a:rPr>
              <a:t>用</a:t>
            </a:r>
            <a:r>
              <a:rPr sz="2400" dirty="0" err="1">
                <a:latin typeface="BIZ UDPゴシック" panose="020B0400000000000000" pitchFamily="50" charset="-128"/>
                <a:ea typeface="BIZ UDPゴシック" panose="020B0400000000000000" pitchFamily="50" charset="-128"/>
              </a:rPr>
              <a:t>mRNAワクチンの臨床開発状況</a:t>
            </a:r>
            <a:endParaRPr sz="900" dirty="0">
              <a:latin typeface="BIZ UDPゴシック" panose="020B0400000000000000" pitchFamily="50" charset="-128"/>
              <a:ea typeface="BIZ UDPゴシック" panose="020B0400000000000000" pitchFamily="50" charset="-128"/>
              <a:cs typeface="メイリオ"/>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995110722"/>
              </p:ext>
            </p:extLst>
          </p:nvPr>
        </p:nvGraphicFramePr>
        <p:xfrm>
          <a:off x="0" y="849631"/>
          <a:ext cx="12192000" cy="4693914"/>
        </p:xfrm>
        <a:graphic>
          <a:graphicData uri="http://schemas.openxmlformats.org/drawingml/2006/table">
            <a:tbl>
              <a:tblPr firstRow="1" bandRow="1">
                <a:tableStyleId>{2D5ABB26-0587-4C30-8999-92F81FD0307C}</a:tableStyleId>
              </a:tblPr>
              <a:tblGrid>
                <a:gridCol w="2573907">
                  <a:extLst>
                    <a:ext uri="{9D8B030D-6E8A-4147-A177-3AD203B41FA5}">
                      <a16:colId xmlns:a16="http://schemas.microsoft.com/office/drawing/2014/main" val="20000"/>
                    </a:ext>
                  </a:extLst>
                </a:gridCol>
                <a:gridCol w="2152787">
                  <a:extLst>
                    <a:ext uri="{9D8B030D-6E8A-4147-A177-3AD203B41FA5}">
                      <a16:colId xmlns:a16="http://schemas.microsoft.com/office/drawing/2014/main" val="20001"/>
                    </a:ext>
                  </a:extLst>
                </a:gridCol>
                <a:gridCol w="3558597">
                  <a:extLst>
                    <a:ext uri="{9D8B030D-6E8A-4147-A177-3AD203B41FA5}">
                      <a16:colId xmlns:a16="http://schemas.microsoft.com/office/drawing/2014/main" val="20002"/>
                    </a:ext>
                  </a:extLst>
                </a:gridCol>
                <a:gridCol w="3018174">
                  <a:extLst>
                    <a:ext uri="{9D8B030D-6E8A-4147-A177-3AD203B41FA5}">
                      <a16:colId xmlns:a16="http://schemas.microsoft.com/office/drawing/2014/main" val="20003"/>
                    </a:ext>
                  </a:extLst>
                </a:gridCol>
                <a:gridCol w="888535">
                  <a:extLst>
                    <a:ext uri="{9D8B030D-6E8A-4147-A177-3AD203B41FA5}">
                      <a16:colId xmlns:a16="http://schemas.microsoft.com/office/drawing/2014/main" val="20004"/>
                    </a:ext>
                  </a:extLst>
                </a:gridCol>
              </a:tblGrid>
              <a:tr h="233679">
                <a:tc>
                  <a:txBody>
                    <a:bodyPr/>
                    <a:lstStyle/>
                    <a:p>
                      <a:pPr marL="31115"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開発企業</a:t>
                      </a:r>
                      <a:r>
                        <a:rPr sz="1000"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ＭＳ Ｐゴシック"/>
                        </a:rPr>
                        <a:t>共同開発企業（機関</a:t>
                      </a:r>
                      <a:r>
                        <a:rPr sz="1000" spc="-5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algn="ctr">
                        <a:lnSpc>
                          <a:spcPct val="100000"/>
                        </a:lnSpc>
                        <a:spcBef>
                          <a:spcPts val="355"/>
                        </a:spcBef>
                      </a:pPr>
                      <a:r>
                        <a:rPr sz="1000" spc="-5" dirty="0">
                          <a:latin typeface="BIZ UDPゴシック" panose="020B0400000000000000" pitchFamily="50" charset="-128"/>
                          <a:ea typeface="BIZ UDPゴシック" panose="020B0400000000000000" pitchFamily="50" charset="-128"/>
                          <a:cs typeface="ＭＳ Ｐゴシック"/>
                        </a:rPr>
                        <a:t>開発コード</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一般名</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12065" algn="ctr">
                        <a:lnSpc>
                          <a:spcPct val="100000"/>
                        </a:lnSpc>
                        <a:spcBef>
                          <a:spcPts val="355"/>
                        </a:spcBef>
                      </a:pPr>
                      <a:r>
                        <a:rPr sz="1000" spc="-10" dirty="0">
                          <a:latin typeface="BIZ UDPゴシック" panose="020B0400000000000000" pitchFamily="50" charset="-128"/>
                          <a:ea typeface="BIZ UDPゴシック" panose="020B0400000000000000" pitchFamily="50" charset="-128"/>
                          <a:cs typeface="Arial"/>
                        </a:rPr>
                        <a:t>mRNA</a:t>
                      </a:r>
                      <a:r>
                        <a:rPr sz="1000" spc="-15" dirty="0">
                          <a:latin typeface="BIZ UDPゴシック" panose="020B0400000000000000" pitchFamily="50" charset="-128"/>
                          <a:ea typeface="BIZ UDPゴシック" panose="020B0400000000000000" pitchFamily="50" charset="-128"/>
                          <a:cs typeface="ＭＳ Ｐゴシック"/>
                        </a:rPr>
                        <a:t>コードタンパク質</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L="34290" algn="ctr">
                        <a:lnSpc>
                          <a:spcPct val="100000"/>
                        </a:lnSpc>
                        <a:spcBef>
                          <a:spcPts val="355"/>
                        </a:spcBef>
                      </a:pPr>
                      <a:r>
                        <a:rPr sz="1000" dirty="0">
                          <a:latin typeface="BIZ UDPゴシック" panose="020B0400000000000000" pitchFamily="50" charset="-128"/>
                          <a:ea typeface="BIZ UDPゴシック" panose="020B0400000000000000" pitchFamily="50" charset="-128"/>
                          <a:cs typeface="ＭＳ Ｐゴシック"/>
                        </a:rPr>
                        <a:t>対象疾患</a:t>
                      </a:r>
                      <a:r>
                        <a:rPr sz="1000"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ＭＳ Ｐゴシック"/>
                        </a:rPr>
                        <a:t>対象ウイルス</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tc>
                  <a:txBody>
                    <a:bodyPr/>
                    <a:lstStyle/>
                    <a:p>
                      <a:pPr marR="2540" algn="ctr">
                        <a:lnSpc>
                          <a:spcPct val="100000"/>
                        </a:lnSpc>
                        <a:spcBef>
                          <a:spcPts val="355"/>
                        </a:spcBef>
                      </a:pPr>
                      <a:r>
                        <a:rPr sz="1000" spc="-15" dirty="0">
                          <a:latin typeface="BIZ UDPゴシック" panose="020B0400000000000000" pitchFamily="50" charset="-128"/>
                          <a:ea typeface="BIZ UDPゴシック" panose="020B0400000000000000" pitchFamily="50" charset="-128"/>
                          <a:cs typeface="ＭＳ Ｐゴシック"/>
                        </a:rPr>
                        <a:t>開発段階</a:t>
                      </a:r>
                      <a:endParaRPr sz="1000">
                        <a:latin typeface="BIZ UDPゴシック" panose="020B0400000000000000" pitchFamily="50" charset="-128"/>
                        <a:ea typeface="BIZ UDPゴシック" panose="020B0400000000000000" pitchFamily="50" charset="-128"/>
                        <a:cs typeface="ＭＳ Ｐゴシック"/>
                      </a:endParaRPr>
                    </a:p>
                  </a:txBody>
                  <a:tcPr marL="0" marR="0" marT="4508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220">
                <a:tc>
                  <a:txBody>
                    <a:bodyPr/>
                    <a:lstStyle/>
                    <a:p>
                      <a:pPr marL="32384"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algn="ctr">
                        <a:lnSpc>
                          <a:spcPct val="100000"/>
                        </a:lnSpc>
                        <a:spcBef>
                          <a:spcPts val="34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2752</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tc>
                  <a:txBody>
                    <a:bodyPr/>
                    <a:lstStyle/>
                    <a:p>
                      <a:pPr marL="12065" algn="ctr">
                        <a:lnSpc>
                          <a:spcPct val="100000"/>
                        </a:lnSpc>
                        <a:spcBef>
                          <a:spcPts val="365"/>
                        </a:spcBef>
                      </a:pPr>
                      <a:r>
                        <a:rPr sz="1000" spc="-20" dirty="0">
                          <a:latin typeface="BIZ UDPゴシック" panose="020B0400000000000000" pitchFamily="50" charset="-128"/>
                          <a:ea typeface="BIZ UDPゴシック" panose="020B0400000000000000" pitchFamily="50" charset="-128"/>
                          <a:cs typeface="Arial"/>
                        </a:rPr>
                        <a:t>OX40</a:t>
                      </a:r>
                      <a:r>
                        <a:rPr sz="1000" spc="-5" dirty="0">
                          <a:latin typeface="BIZ UDPゴシック" panose="020B0400000000000000" pitchFamily="50" charset="-128"/>
                          <a:ea typeface="BIZ UDPゴシック" panose="020B0400000000000000" pitchFamily="50" charset="-128"/>
                          <a:cs typeface="ＭＳ Ｐゴシック"/>
                        </a:rPr>
                        <a:t>リガンド</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23,</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IL-36gamma</a:t>
                      </a:r>
                      <a:endParaRPr sz="1000">
                        <a:latin typeface="BIZ UDPゴシック" panose="020B0400000000000000" pitchFamily="50" charset="-128"/>
                        <a:ea typeface="BIZ UDPゴシック" panose="020B0400000000000000" pitchFamily="50" charset="-128"/>
                        <a:cs typeface="Arial"/>
                      </a:endParaRPr>
                    </a:p>
                  </a:txBody>
                  <a:tcPr marL="0" marR="0" marT="46355" marB="0">
                    <a:lnT w="12700">
                      <a:solidFill>
                        <a:srgbClr val="000000"/>
                      </a:solidFill>
                      <a:prstDash val="solid"/>
                    </a:lnT>
                    <a:lnB w="12700">
                      <a:solidFill>
                        <a:srgbClr val="000000"/>
                      </a:solidFill>
                      <a:prstDash val="sysDot"/>
                    </a:lnB>
                  </a:tcPr>
                </a:tc>
                <a:tc>
                  <a:txBody>
                    <a:bodyPr/>
                    <a:lstStyle/>
                    <a:p>
                      <a:pPr marL="34925" algn="ctr">
                        <a:lnSpc>
                          <a:spcPct val="100000"/>
                        </a:lnSpc>
                        <a:spcBef>
                          <a:spcPts val="365"/>
                        </a:spcBef>
                      </a:pPr>
                      <a:r>
                        <a:rPr sz="1000" spc="-5" dirty="0">
                          <a:latin typeface="BIZ UDPゴシック" panose="020B0400000000000000" pitchFamily="50" charset="-128"/>
                          <a:ea typeface="BIZ UDPゴシック" panose="020B0400000000000000" pitchFamily="50" charset="-128"/>
                          <a:cs typeface="ＭＳ Ｐゴシック"/>
                        </a:rPr>
                        <a:t>固形がん</a:t>
                      </a:r>
                      <a:r>
                        <a:rPr sz="1000" dirty="0">
                          <a:latin typeface="BIZ UDPゴシック" panose="020B0400000000000000" pitchFamily="50" charset="-128"/>
                          <a:ea typeface="BIZ UDPゴシック" panose="020B0400000000000000" pitchFamily="50" charset="-128"/>
                          <a:cs typeface="Arial"/>
                        </a:rPr>
                        <a:t>, </a:t>
                      </a:r>
                      <a:r>
                        <a:rPr sz="1000" spc="-15" dirty="0">
                          <a:latin typeface="BIZ UDPゴシック" panose="020B0400000000000000" pitchFamily="50" charset="-128"/>
                          <a:ea typeface="BIZ UDPゴシック" panose="020B0400000000000000" pitchFamily="50" charset="-128"/>
                          <a:cs typeface="ＭＳ Ｐゴシック"/>
                        </a:rPr>
                        <a:t>リンパ腫</a:t>
                      </a:r>
                      <a:endParaRPr sz="1000">
                        <a:latin typeface="BIZ UDPゴシック" panose="020B0400000000000000" pitchFamily="50" charset="-128"/>
                        <a:ea typeface="BIZ UDPゴシック" panose="020B0400000000000000" pitchFamily="50" charset="-128"/>
                        <a:cs typeface="ＭＳ Ｐゴシック"/>
                      </a:endParaRPr>
                    </a:p>
                  </a:txBody>
                  <a:tcPr marL="0" marR="0" marT="46355" marB="0">
                    <a:lnT w="12700">
                      <a:solidFill>
                        <a:srgbClr val="000000"/>
                      </a:solidFill>
                      <a:prstDash val="solid"/>
                    </a:lnT>
                    <a:lnB w="12700">
                      <a:solidFill>
                        <a:srgbClr val="000000"/>
                      </a:solidFill>
                      <a:prstDash val="sysDot"/>
                    </a:lnB>
                  </a:tcPr>
                </a:tc>
                <a:tc>
                  <a:txBody>
                    <a:bodyPr/>
                    <a:lstStyle/>
                    <a:p>
                      <a:pPr algn="ctr">
                        <a:lnSpc>
                          <a:spcPct val="100000"/>
                        </a:lnSpc>
                        <a:spcBef>
                          <a:spcPts val="34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3815" marB="0">
                    <a:lnT w="12700">
                      <a:solidFill>
                        <a:srgbClr val="000000"/>
                      </a:solidFill>
                      <a:prstDash val="solid"/>
                    </a:lnT>
                    <a:lnB w="12700">
                      <a:solidFill>
                        <a:srgbClr val="000000"/>
                      </a:solidFill>
                      <a:prstDash val="sysDot"/>
                    </a:lnB>
                  </a:tcPr>
                </a:tc>
                <a:extLst>
                  <a:ext uri="{0D108BD9-81ED-4DB2-BD59-A6C34878D82A}">
                    <a16:rowId xmlns:a16="http://schemas.microsoft.com/office/drawing/2014/main" val="10001"/>
                  </a:ext>
                </a:extLst>
              </a:tr>
              <a:tr h="224790">
                <a:tc>
                  <a:txBody>
                    <a:bodyPr/>
                    <a:lstStyle/>
                    <a:p>
                      <a:pPr marL="3365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AstraZeneca/</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MEDI1191</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2905</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IL-</a:t>
                      </a:r>
                      <a:r>
                        <a:rPr sz="1000" spc="-35" dirty="0">
                          <a:latin typeface="BIZ UDPゴシック" panose="020B0400000000000000" pitchFamily="50" charset="-128"/>
                          <a:ea typeface="BIZ UDPゴシック" panose="020B0400000000000000" pitchFamily="50" charset="-128"/>
                          <a:cs typeface="Arial"/>
                        </a:rPr>
                        <a:t>12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2"/>
                  </a:ext>
                </a:extLst>
              </a:tr>
              <a:tr h="224790">
                <a:tc>
                  <a:txBody>
                    <a:bodyPr/>
                    <a:lstStyle/>
                    <a:p>
                      <a:pPr marL="3365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BioNTech/</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Sanofi</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20"/>
                        </a:spcBef>
                      </a:pPr>
                      <a:r>
                        <a:rPr sz="1000" spc="-10" dirty="0">
                          <a:latin typeface="BIZ UDPゴシック" panose="020B0400000000000000" pitchFamily="50" charset="-128"/>
                          <a:ea typeface="BIZ UDPゴシック" panose="020B0400000000000000" pitchFamily="50" charset="-128"/>
                          <a:cs typeface="Arial"/>
                        </a:rPr>
                        <a:t>SAR441000</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BNT131</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12sc,</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IL15sushi,</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GM-</a:t>
                      </a:r>
                      <a:r>
                        <a:rPr sz="1000" dirty="0">
                          <a:latin typeface="BIZ UDPゴシック" panose="020B0400000000000000" pitchFamily="50" charset="-128"/>
                          <a:ea typeface="BIZ UDPゴシック" panose="020B0400000000000000" pitchFamily="50" charset="-128"/>
                          <a:cs typeface="Arial"/>
                        </a:rPr>
                        <a:t>CSF,</a:t>
                      </a:r>
                      <a:r>
                        <a:rPr sz="1000" spc="2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IFNalpha</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3"/>
                  </a:ext>
                </a:extLst>
              </a:tr>
              <a:tr h="224790">
                <a:tc>
                  <a:txBody>
                    <a:bodyPr/>
                    <a:lstStyle/>
                    <a:p>
                      <a:pPr marL="3492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BNT141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20"/>
                        </a:spcBef>
                      </a:pPr>
                      <a:r>
                        <a:rPr sz="1000" dirty="0">
                          <a:latin typeface="BIZ UDPゴシック" panose="020B0400000000000000" pitchFamily="50" charset="-128"/>
                          <a:ea typeface="BIZ UDPゴシック" panose="020B0400000000000000" pitchFamily="50" charset="-128"/>
                          <a:cs typeface="ＭＳ Ｐゴシック"/>
                        </a:rPr>
                        <a:t>抗</a:t>
                      </a:r>
                      <a:r>
                        <a:rPr sz="1000" spc="-10" dirty="0">
                          <a:latin typeface="BIZ UDPゴシック" panose="020B0400000000000000" pitchFamily="50" charset="-128"/>
                          <a:ea typeface="BIZ UDPゴシック" panose="020B0400000000000000" pitchFamily="50" charset="-128"/>
                          <a:cs typeface="Arial"/>
                        </a:rPr>
                        <a:t>claudin18.2</a:t>
                      </a:r>
                      <a:r>
                        <a:rPr sz="1000" spc="-20" dirty="0">
                          <a:latin typeface="BIZ UDPゴシック" panose="020B0400000000000000" pitchFamily="50" charset="-128"/>
                          <a:ea typeface="BIZ UDPゴシック" panose="020B0400000000000000" pitchFamily="50" charset="-128"/>
                          <a:cs typeface="ＭＳ Ｐゴシック"/>
                        </a:rPr>
                        <a:t>モノクロ抗体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4"/>
                  </a:ext>
                </a:extLst>
              </a:tr>
              <a:tr h="224790">
                <a:tc>
                  <a:txBody>
                    <a:bodyPr/>
                    <a:lstStyle/>
                    <a:p>
                      <a:pPr marL="34925"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10" dirty="0">
                          <a:latin typeface="BIZ UDPゴシック" panose="020B0400000000000000" pitchFamily="50" charset="-128"/>
                          <a:ea typeface="BIZ UDPゴシック" panose="020B0400000000000000" pitchFamily="50" charset="-128"/>
                          <a:cs typeface="Arial"/>
                        </a:rPr>
                        <a:t>BNT151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0"/>
                        </a:spcBef>
                      </a:pPr>
                      <a:r>
                        <a:rPr sz="1000" dirty="0">
                          <a:latin typeface="BIZ UDPゴシック" panose="020B0400000000000000" pitchFamily="50" charset="-128"/>
                          <a:ea typeface="BIZ UDPゴシック" panose="020B0400000000000000" pitchFamily="50" charset="-128"/>
                          <a:cs typeface="Arial"/>
                        </a:rPr>
                        <a:t>Optimized</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spc="-50" dirty="0">
                          <a:latin typeface="BIZ UDPゴシック" panose="020B0400000000000000" pitchFamily="50" charset="-128"/>
                          <a:ea typeface="BIZ UDPゴシック" panose="020B0400000000000000" pitchFamily="50" charset="-128"/>
                          <a:cs typeface="Arial"/>
                        </a:rPr>
                        <a:t>2</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0"/>
                        </a:spcBef>
                      </a:pPr>
                      <a:r>
                        <a:rPr sz="1000" spc="-20"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0640" marB="0">
                    <a:lnT w="12700">
                      <a:solidFill>
                        <a:srgbClr val="000000"/>
                      </a:solidFill>
                      <a:prstDash val="sysDot"/>
                    </a:lnT>
                    <a:lnB w="12700">
                      <a:solidFill>
                        <a:srgbClr val="000000"/>
                      </a:solidFill>
                      <a:prstDash val="sysDot"/>
                    </a:lnB>
                  </a:tcPr>
                </a:tc>
                <a:tc>
                  <a:txBody>
                    <a:bodyPr/>
                    <a:lstStyle/>
                    <a:p>
                      <a:pPr algn="ctr">
                        <a:lnSpc>
                          <a:spcPct val="100000"/>
                        </a:lnSpc>
                        <a:spcBef>
                          <a:spcPts val="30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10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5"/>
                  </a:ext>
                </a:extLst>
              </a:tr>
              <a:tr h="224790">
                <a:tc>
                  <a:txBody>
                    <a:bodyPr/>
                    <a:lstStyle/>
                    <a:p>
                      <a:pPr marL="3492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BioNTech</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BNT152,</a:t>
                      </a:r>
                      <a:r>
                        <a:rPr sz="1000" spc="-5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BNT153</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IL-</a:t>
                      </a:r>
                      <a:r>
                        <a:rPr sz="1000" dirty="0">
                          <a:latin typeface="BIZ UDPゴシック" panose="020B0400000000000000" pitchFamily="50" charset="-128"/>
                          <a:ea typeface="BIZ UDPゴシック" panose="020B0400000000000000" pitchFamily="50" charset="-128"/>
                          <a:cs typeface="Arial"/>
                        </a:rPr>
                        <a:t>7,</a:t>
                      </a:r>
                      <a:r>
                        <a:rPr sz="1000" spc="3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IL-</a:t>
                      </a:r>
                      <a:r>
                        <a:rPr sz="1000" spc="-50" dirty="0">
                          <a:latin typeface="BIZ UDPゴシック" panose="020B0400000000000000" pitchFamily="50" charset="-128"/>
                          <a:ea typeface="BIZ UDPゴシック" panose="020B0400000000000000" pitchFamily="50" charset="-128"/>
                          <a:cs typeface="Arial"/>
                        </a:rPr>
                        <a:t>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6"/>
                  </a:ext>
                </a:extLst>
              </a:tr>
              <a:tr h="224790">
                <a:tc>
                  <a:txBody>
                    <a:bodyPr/>
                    <a:lstStyle/>
                    <a:p>
                      <a:pPr marL="32384"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Immorna</a:t>
                      </a:r>
                      <a:r>
                        <a:rPr sz="1000" spc="4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Biotherapeutics,</a:t>
                      </a:r>
                      <a:r>
                        <a:rPr sz="1000" spc="1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0" dirty="0">
                          <a:latin typeface="BIZ UDPゴシック" panose="020B0400000000000000" pitchFamily="50" charset="-128"/>
                          <a:ea typeface="BIZ UDPゴシック" panose="020B0400000000000000" pitchFamily="50" charset="-128"/>
                          <a:cs typeface="Arial"/>
                        </a:rPr>
                        <a:t>JCXH-</a:t>
                      </a:r>
                      <a:r>
                        <a:rPr sz="1000" spc="-25" dirty="0">
                          <a:latin typeface="BIZ UDPゴシック" panose="020B0400000000000000" pitchFamily="50" charset="-128"/>
                          <a:ea typeface="BIZ UDPゴシック" panose="020B0400000000000000" pitchFamily="50" charset="-128"/>
                          <a:cs typeface="Arial"/>
                        </a:rPr>
                        <a:t>211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206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IL-</a:t>
                      </a:r>
                      <a:r>
                        <a:rPr sz="1000" spc="-35" dirty="0">
                          <a:latin typeface="BIZ UDPゴシック" panose="020B0400000000000000" pitchFamily="50" charset="-128"/>
                          <a:ea typeface="BIZ UDPゴシック" panose="020B0400000000000000" pitchFamily="50" charset="-128"/>
                          <a:cs typeface="Arial"/>
                        </a:rPr>
                        <a:t>12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7"/>
                  </a:ext>
                </a:extLst>
              </a:tr>
              <a:tr h="224790">
                <a:tc>
                  <a:txBody>
                    <a:bodyPr/>
                    <a:lstStyle/>
                    <a:p>
                      <a:pPr marL="33020"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Omega</a:t>
                      </a:r>
                      <a:r>
                        <a:rPr sz="1000" spc="-2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OTX-</a:t>
                      </a:r>
                      <a:r>
                        <a:rPr sz="1000" spc="-20" dirty="0">
                          <a:latin typeface="BIZ UDPゴシック" panose="020B0400000000000000" pitchFamily="50" charset="-128"/>
                          <a:ea typeface="BIZ UDPゴシック" panose="020B0400000000000000" pitchFamily="50" charset="-128"/>
                          <a:cs typeface="Arial"/>
                        </a:rPr>
                        <a:t>2002</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Omega</a:t>
                      </a:r>
                      <a:r>
                        <a:rPr sz="1000" spc="-2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Epigenomic</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Controller</a:t>
                      </a:r>
                      <a:r>
                        <a:rPr sz="1000" spc="-20" dirty="0">
                          <a:latin typeface="BIZ UDPゴシック" panose="020B0400000000000000" pitchFamily="50" charset="-128"/>
                          <a:ea typeface="BIZ UDPゴシック" panose="020B0400000000000000" pitchFamily="50" charset="-128"/>
                          <a:cs typeface="Arial"/>
                        </a:rPr>
                        <a:t> (OEC)</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5560"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固形がん</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8"/>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AZD8601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VEGF-</a:t>
                      </a:r>
                      <a:r>
                        <a:rPr sz="1000" spc="-50" dirty="0">
                          <a:latin typeface="BIZ UDPゴシック" panose="020B0400000000000000" pitchFamily="50" charset="-128"/>
                          <a:ea typeface="BIZ UDPゴシック" panose="020B0400000000000000" pitchFamily="50" charset="-128"/>
                          <a:cs typeface="Arial"/>
                        </a:rPr>
                        <a:t>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37465" algn="ctr">
                        <a:lnSpc>
                          <a:spcPct val="100000"/>
                        </a:lnSpc>
                        <a:spcBef>
                          <a:spcPts val="325"/>
                        </a:spcBef>
                      </a:pPr>
                      <a:r>
                        <a:rPr sz="1000" spc="-5" dirty="0">
                          <a:latin typeface="BIZ UDPゴシック" panose="020B0400000000000000" pitchFamily="50" charset="-128"/>
                          <a:ea typeface="BIZ UDPゴシック" panose="020B0400000000000000" pitchFamily="50" charset="-128"/>
                          <a:cs typeface="ＭＳ Ｐゴシック"/>
                        </a:rPr>
                        <a:t>心血管疾患</a:t>
                      </a:r>
                      <a:r>
                        <a:rPr sz="1000" spc="-5"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ＭＳ Ｐゴシック"/>
                        </a:rPr>
                        <a:t>虚血性血管疾患</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09"/>
                  </a:ext>
                </a:extLst>
              </a:tr>
              <a:tr h="224790">
                <a:tc>
                  <a:txBody>
                    <a:bodyPr/>
                    <a:lstStyle/>
                    <a:p>
                      <a:pPr marL="33020" algn="ctr">
                        <a:lnSpc>
                          <a:spcPct val="100000"/>
                        </a:lnSpc>
                        <a:spcBef>
                          <a:spcPts val="305"/>
                        </a:spcBef>
                      </a:pPr>
                      <a:r>
                        <a:rPr sz="1000" dirty="0">
                          <a:latin typeface="BIZ UDPゴシック" panose="020B0400000000000000" pitchFamily="50" charset="-128"/>
                          <a:ea typeface="BIZ UDPゴシック" panose="020B0400000000000000" pitchFamily="50" charset="-128"/>
                          <a:cs typeface="Arial"/>
                        </a:rPr>
                        <a:t>Arcturus</a:t>
                      </a:r>
                      <a:r>
                        <a:rPr sz="1000" spc="-30" dirty="0">
                          <a:latin typeface="BIZ UDPゴシック" panose="020B0400000000000000" pitchFamily="50" charset="-128"/>
                          <a:ea typeface="BIZ UDPゴシック" panose="020B0400000000000000" pitchFamily="50" charset="-128"/>
                          <a:cs typeface="Arial"/>
                        </a:rPr>
                        <a:t> </a:t>
                      </a:r>
                      <a:r>
                        <a:rPr sz="1000" spc="-10" dirty="0">
                          <a:latin typeface="BIZ UDPゴシック" panose="020B0400000000000000" pitchFamily="50" charset="-128"/>
                          <a:ea typeface="BIZ UDPゴシック" panose="020B0400000000000000" pitchFamily="50" charset="-128"/>
                          <a:cs typeface="Arial"/>
                        </a:rPr>
                        <a:t>Therapeutics</a:t>
                      </a:r>
                      <a:endParaRPr sz="1000" dirty="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ARCT-</a:t>
                      </a:r>
                      <a:r>
                        <a:rPr sz="1000" spc="-25" dirty="0">
                          <a:latin typeface="BIZ UDPゴシック" panose="020B0400000000000000" pitchFamily="50" charset="-128"/>
                          <a:ea typeface="BIZ UDPゴシック" panose="020B0400000000000000" pitchFamily="50" charset="-128"/>
                          <a:cs typeface="Arial"/>
                        </a:rPr>
                        <a:t>810</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325"/>
                        </a:spcBef>
                      </a:pPr>
                      <a:r>
                        <a:rPr sz="1000" spc="-10" dirty="0">
                          <a:latin typeface="BIZ UDPゴシック" panose="020B0400000000000000" pitchFamily="50" charset="-128"/>
                          <a:ea typeface="BIZ UDPゴシック" panose="020B0400000000000000" pitchFamily="50" charset="-128"/>
                          <a:cs typeface="ＭＳ Ｐゴシック"/>
                        </a:rPr>
                        <a:t>オルニチントランスカルバミラーゼ（</a:t>
                      </a:r>
                      <a:r>
                        <a:rPr sz="1000" spc="-10" dirty="0">
                          <a:latin typeface="BIZ UDPゴシック" panose="020B0400000000000000" pitchFamily="50" charset="-128"/>
                          <a:ea typeface="BIZ UDPゴシック" panose="020B0400000000000000" pitchFamily="50" charset="-128"/>
                          <a:cs typeface="Arial"/>
                        </a:rPr>
                        <a:t>OTC</a:t>
                      </a:r>
                      <a:r>
                        <a:rPr sz="1000" spc="-10" dirty="0">
                          <a:latin typeface="BIZ UDPゴシック" panose="020B0400000000000000" pitchFamily="50" charset="-128"/>
                          <a:ea typeface="BIZ UDPゴシック" panose="020B0400000000000000" pitchFamily="50" charset="-128"/>
                          <a:cs typeface="ＭＳ Ｐゴシック"/>
                        </a:rPr>
                        <a:t>）</a:t>
                      </a:r>
                      <a:endParaRPr sz="1000" dirty="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325"/>
                        </a:spcBef>
                      </a:pPr>
                      <a:r>
                        <a:rPr sz="1000" spc="-15" dirty="0">
                          <a:latin typeface="BIZ UDPゴシック" panose="020B0400000000000000" pitchFamily="50" charset="-128"/>
                          <a:ea typeface="BIZ UDPゴシック" panose="020B0400000000000000" pitchFamily="50" charset="-128"/>
                          <a:cs typeface="ＭＳ Ｐゴシック"/>
                        </a:rPr>
                        <a:t>オルニチントランスカルバミラーゼ欠損症</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0"/>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1944</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30"/>
                        </a:spcBef>
                      </a:pPr>
                      <a:r>
                        <a:rPr sz="1000" spc="-10" dirty="0">
                          <a:latin typeface="BIZ UDPゴシック" panose="020B0400000000000000" pitchFamily="50" charset="-128"/>
                          <a:ea typeface="BIZ UDPゴシック" panose="020B0400000000000000" pitchFamily="50" charset="-128"/>
                          <a:cs typeface="ＭＳ Ｐゴシック"/>
                        </a:rPr>
                        <a:t>チクングニアウイルスに対する</a:t>
                      </a:r>
                      <a:r>
                        <a:rPr sz="1000" spc="-10" dirty="0">
                          <a:latin typeface="BIZ UDPゴシック" panose="020B0400000000000000" pitchFamily="50" charset="-128"/>
                          <a:ea typeface="BIZ UDPゴシック" panose="020B0400000000000000" pitchFamily="50" charset="-128"/>
                          <a:cs typeface="Arial"/>
                        </a:rPr>
                        <a:t>IgG</a:t>
                      </a:r>
                      <a:r>
                        <a:rPr sz="1000" spc="-25" dirty="0">
                          <a:latin typeface="BIZ UDPゴシック" panose="020B0400000000000000" pitchFamily="50" charset="-128"/>
                          <a:ea typeface="BIZ UDPゴシック" panose="020B0400000000000000" pitchFamily="50" charset="-128"/>
                          <a:cs typeface="ＭＳ Ｐゴシック"/>
                        </a:rPr>
                        <a:t>抗体</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330"/>
                        </a:spcBef>
                      </a:pPr>
                      <a:r>
                        <a:rPr sz="1000" spc="-20" dirty="0">
                          <a:latin typeface="BIZ UDPゴシック" panose="020B0400000000000000" pitchFamily="50" charset="-128"/>
                          <a:ea typeface="BIZ UDPゴシック" panose="020B0400000000000000" pitchFamily="50" charset="-128"/>
                          <a:cs typeface="ＭＳ Ｐゴシック"/>
                        </a:rPr>
                        <a:t>チクングニア熱</a:t>
                      </a:r>
                      <a:endParaRPr sz="1000">
                        <a:latin typeface="BIZ UDPゴシック" panose="020B0400000000000000" pitchFamily="50" charset="-128"/>
                        <a:ea typeface="BIZ UDPゴシック" panose="020B0400000000000000" pitchFamily="50" charset="-128"/>
                        <a:cs typeface="ＭＳ Ｐゴシック"/>
                      </a:endParaRPr>
                    </a:p>
                  </a:txBody>
                  <a:tcPr marL="0" marR="0" marT="41910"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1"/>
                  </a:ext>
                </a:extLst>
              </a:tr>
              <a:tr h="224790">
                <a:tc>
                  <a:txBody>
                    <a:bodyPr/>
                    <a:lstStyle/>
                    <a:p>
                      <a:pPr marL="32384"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3927</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tc>
                  <a:txBody>
                    <a:bodyPr/>
                    <a:lstStyle/>
                    <a:p>
                      <a:pPr marL="952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プロピオニル</a:t>
                      </a:r>
                      <a:r>
                        <a:rPr sz="1000" spc="-10" dirty="0">
                          <a:latin typeface="BIZ UDPゴシック" panose="020B0400000000000000" pitchFamily="50" charset="-128"/>
                          <a:ea typeface="BIZ UDPゴシック" panose="020B0400000000000000" pitchFamily="50" charset="-128"/>
                          <a:cs typeface="Arial"/>
                        </a:rPr>
                        <a:t>CoA</a:t>
                      </a:r>
                      <a:r>
                        <a:rPr sz="1000" spc="-10" dirty="0">
                          <a:latin typeface="BIZ UDPゴシック" panose="020B0400000000000000" pitchFamily="50" charset="-128"/>
                          <a:ea typeface="BIZ UDPゴシック" panose="020B0400000000000000" pitchFamily="50" charset="-128"/>
                          <a:cs typeface="ＭＳ Ｐゴシック"/>
                        </a:rPr>
                        <a:t>カルボキシラーゼ</a:t>
                      </a:r>
                      <a:r>
                        <a:rPr sz="1000" spc="-10" dirty="0">
                          <a:latin typeface="BIZ UDPゴシック" panose="020B0400000000000000" pitchFamily="50" charset="-128"/>
                          <a:ea typeface="BIZ UDPゴシック" panose="020B0400000000000000" pitchFamily="50" charset="-128"/>
                          <a:cs typeface="Arial"/>
                        </a:rPr>
                        <a:t>alpha/beta</a:t>
                      </a:r>
                      <a:endParaRPr sz="1000">
                        <a:latin typeface="BIZ UDPゴシック" panose="020B0400000000000000" pitchFamily="50" charset="-128"/>
                        <a:ea typeface="BIZ UDPゴシック" panose="020B0400000000000000" pitchFamily="50" charset="-128"/>
                        <a:cs typeface="Arial"/>
                      </a:endParaRPr>
                    </a:p>
                  </a:txBody>
                  <a:tcPr marL="0" marR="0" marT="41275" marB="0">
                    <a:lnT w="12700">
                      <a:solidFill>
                        <a:srgbClr val="000000"/>
                      </a:solidFill>
                      <a:prstDash val="sysDot"/>
                    </a:lnT>
                    <a:lnB w="12700">
                      <a:solidFill>
                        <a:srgbClr val="000000"/>
                      </a:solidFill>
                      <a:prstDash val="sysDot"/>
                    </a:lnB>
                  </a:tcPr>
                </a:tc>
                <a:tc>
                  <a:txBody>
                    <a:bodyPr/>
                    <a:lstStyle/>
                    <a:p>
                      <a:pPr marL="33655" algn="ctr">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ゴシック"/>
                        </a:rPr>
                        <a:t>プロピオン酸血症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PA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41275" marB="0">
                    <a:lnT w="12700">
                      <a:solidFill>
                        <a:srgbClr val="000000"/>
                      </a:solidFill>
                      <a:prstDash val="sysDot"/>
                    </a:lnT>
                    <a:lnB w="12700">
                      <a:solidFill>
                        <a:srgbClr val="000000"/>
                      </a:solidFill>
                      <a:prstDash val="sysDot"/>
                    </a:lnB>
                  </a:tcPr>
                </a:tc>
                <a:tc>
                  <a:txBody>
                    <a:bodyPr/>
                    <a:lstStyle/>
                    <a:p>
                      <a:pPr algn="ctr">
                        <a:lnSpc>
                          <a:spcPct val="100000"/>
                        </a:lnSpc>
                        <a:spcBef>
                          <a:spcPts val="305"/>
                        </a:spcBef>
                      </a:pPr>
                      <a:r>
                        <a:rPr sz="1000" spc="-25" dirty="0">
                          <a:latin typeface="BIZ UDPゴシック" panose="020B0400000000000000" pitchFamily="50" charset="-128"/>
                          <a:ea typeface="BIZ UDPゴシック" panose="020B0400000000000000" pitchFamily="50" charset="-128"/>
                          <a:cs typeface="Arial"/>
                        </a:rPr>
                        <a:t>P2</a:t>
                      </a:r>
                      <a:endParaRPr sz="1000">
                        <a:latin typeface="BIZ UDPゴシック" panose="020B0400000000000000" pitchFamily="50" charset="-128"/>
                        <a:ea typeface="BIZ UDPゴシック" panose="020B0400000000000000" pitchFamily="50" charset="-128"/>
                        <a:cs typeface="Arial"/>
                      </a:endParaRPr>
                    </a:p>
                  </a:txBody>
                  <a:tcPr marL="0" marR="0" marT="38735"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2"/>
                  </a:ext>
                </a:extLst>
              </a:tr>
              <a:tr h="243204">
                <a:tc>
                  <a:txBody>
                    <a:bodyPr/>
                    <a:lstStyle/>
                    <a:p>
                      <a:pPr marL="32384" algn="ctr">
                        <a:lnSpc>
                          <a:spcPct val="100000"/>
                        </a:lnSpc>
                        <a:spcBef>
                          <a:spcPts val="380"/>
                        </a:spcBef>
                      </a:pPr>
                      <a:r>
                        <a:rPr sz="1000" dirty="0">
                          <a:latin typeface="BIZ UDPゴシック" panose="020B0400000000000000" pitchFamily="50" charset="-128"/>
                          <a:ea typeface="BIZ UDPゴシック" panose="020B0400000000000000" pitchFamily="50" charset="-128"/>
                          <a:cs typeface="Arial"/>
                        </a:rPr>
                        <a:t>Translate</a:t>
                      </a:r>
                      <a:r>
                        <a:rPr sz="1000" spc="-40" dirty="0">
                          <a:latin typeface="BIZ UDPゴシック" panose="020B0400000000000000" pitchFamily="50" charset="-128"/>
                          <a:ea typeface="BIZ UDPゴシック" panose="020B0400000000000000" pitchFamily="50" charset="-128"/>
                          <a:cs typeface="Arial"/>
                        </a:rPr>
                        <a:t> </a:t>
                      </a:r>
                      <a:r>
                        <a:rPr sz="1000" spc="-25" dirty="0">
                          <a:latin typeface="BIZ UDPゴシック" panose="020B0400000000000000" pitchFamily="50" charset="-128"/>
                          <a:ea typeface="BIZ UDPゴシック" panose="020B0400000000000000" pitchFamily="50" charset="-128"/>
                          <a:cs typeface="Arial"/>
                        </a:rPr>
                        <a:t>Bio</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MRT5005</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marL="13335" algn="ctr">
                        <a:lnSpc>
                          <a:spcPct val="100000"/>
                        </a:lnSpc>
                        <a:spcBef>
                          <a:spcPts val="400"/>
                        </a:spcBef>
                      </a:pPr>
                      <a:r>
                        <a:rPr sz="1000" dirty="0">
                          <a:latin typeface="BIZ UDPゴシック" panose="020B0400000000000000" pitchFamily="50" charset="-128"/>
                          <a:ea typeface="BIZ UDPゴシック" panose="020B0400000000000000" pitchFamily="50" charset="-128"/>
                          <a:cs typeface="ＭＳ Ｐゴシック"/>
                        </a:rPr>
                        <a:t>完全機能型</a:t>
                      </a:r>
                      <a:r>
                        <a:rPr sz="1000" spc="-20" dirty="0">
                          <a:latin typeface="BIZ UDPゴシック" panose="020B0400000000000000" pitchFamily="50" charset="-128"/>
                          <a:ea typeface="BIZ UDPゴシック" panose="020B0400000000000000" pitchFamily="50" charset="-128"/>
                          <a:cs typeface="Arial"/>
                        </a:rPr>
                        <a:t>CFTR</a:t>
                      </a:r>
                      <a:endParaRPr sz="1000">
                        <a:latin typeface="BIZ UDPゴシック" panose="020B0400000000000000" pitchFamily="50" charset="-128"/>
                        <a:ea typeface="BIZ UDPゴシック" panose="020B0400000000000000" pitchFamily="50" charset="-128"/>
                        <a:cs typeface="Arial"/>
                      </a:endParaRPr>
                    </a:p>
                  </a:txBody>
                  <a:tcPr marL="0" marR="0" marT="50800" marB="0">
                    <a:lnT w="12700">
                      <a:solidFill>
                        <a:srgbClr val="000000"/>
                      </a:solidFill>
                      <a:prstDash val="sysDot"/>
                    </a:lnT>
                    <a:lnB w="12700">
                      <a:solidFill>
                        <a:srgbClr val="000000"/>
                      </a:solidFill>
                      <a:prstDash val="sysDot"/>
                    </a:lnB>
                  </a:tcPr>
                </a:tc>
                <a:tc>
                  <a:txBody>
                    <a:bodyPr/>
                    <a:lstStyle/>
                    <a:p>
                      <a:pPr marL="36195" algn="ctr">
                        <a:lnSpc>
                          <a:spcPct val="100000"/>
                        </a:lnSpc>
                        <a:spcBef>
                          <a:spcPts val="400"/>
                        </a:spcBef>
                      </a:pPr>
                      <a:r>
                        <a:rPr sz="1000" dirty="0">
                          <a:latin typeface="BIZ UDPゴシック" panose="020B0400000000000000" pitchFamily="50" charset="-128"/>
                          <a:ea typeface="BIZ UDPゴシック" panose="020B0400000000000000" pitchFamily="50" charset="-128"/>
                          <a:cs typeface="ＭＳ Ｐゴシック"/>
                        </a:rPr>
                        <a:t>嚢胞性線維症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CF</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3"/>
                  </a:ext>
                </a:extLst>
              </a:tr>
              <a:tr h="243204">
                <a:tc>
                  <a:txBody>
                    <a:bodyPr/>
                    <a:lstStyle/>
                    <a:p>
                      <a:pPr marL="32384"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6231</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00"/>
                        </a:spcBef>
                      </a:pPr>
                      <a:r>
                        <a:rPr sz="1000" spc="-10" dirty="0">
                          <a:latin typeface="BIZ UDPゴシック" panose="020B0400000000000000" pitchFamily="50" charset="-128"/>
                          <a:ea typeface="BIZ UDPゴシック" panose="020B0400000000000000" pitchFamily="50" charset="-128"/>
                          <a:cs typeface="ＭＳ Ｐゴシック"/>
                        </a:rPr>
                        <a:t>ヒト血清アルブミン融合</a:t>
                      </a:r>
                      <a:r>
                        <a:rPr sz="1000" spc="-10" dirty="0">
                          <a:latin typeface="BIZ UDPゴシック" panose="020B0400000000000000" pitchFamily="50" charset="-128"/>
                          <a:ea typeface="BIZ UDPゴシック" panose="020B0400000000000000" pitchFamily="50" charset="-128"/>
                          <a:cs typeface="Arial"/>
                        </a:rPr>
                        <a:t>IL-2</a:t>
                      </a:r>
                      <a:r>
                        <a:rPr sz="1000" dirty="0">
                          <a:latin typeface="BIZ UDPゴシック" panose="020B0400000000000000" pitchFamily="50" charset="-128"/>
                          <a:ea typeface="BIZ UDPゴシック" panose="020B0400000000000000" pitchFamily="50" charset="-128"/>
                          <a:cs typeface="ＭＳ Ｐゴシック"/>
                        </a:rPr>
                        <a:t>変異体</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HSA-</a:t>
                      </a:r>
                      <a:r>
                        <a:rPr sz="1000" spc="-20" dirty="0">
                          <a:latin typeface="BIZ UDPゴシック" panose="020B0400000000000000" pitchFamily="50" charset="-128"/>
                          <a:ea typeface="BIZ UDPゴシック" panose="020B0400000000000000" pitchFamily="50" charset="-128"/>
                          <a:cs typeface="Arial"/>
                        </a:rPr>
                        <a:t>IL2m</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marL="34925" algn="ctr">
                        <a:lnSpc>
                          <a:spcPct val="100000"/>
                        </a:lnSpc>
                        <a:spcBef>
                          <a:spcPts val="400"/>
                        </a:spcBef>
                      </a:pPr>
                      <a:r>
                        <a:rPr sz="1000" spc="-10" dirty="0">
                          <a:latin typeface="BIZ UDPゴシック" panose="020B0400000000000000" pitchFamily="50" charset="-128"/>
                          <a:ea typeface="BIZ UDPゴシック" panose="020B0400000000000000" pitchFamily="50" charset="-128"/>
                          <a:cs typeface="ＭＳ Ｐゴシック"/>
                        </a:rPr>
                        <a:t>自己免疫疾患</a:t>
                      </a:r>
                      <a:endParaRPr sz="1000">
                        <a:latin typeface="BIZ UDPゴシック" panose="020B0400000000000000" pitchFamily="50" charset="-128"/>
                        <a:ea typeface="BIZ UDPゴシック" panose="020B0400000000000000" pitchFamily="50" charset="-128"/>
                        <a:cs typeface="ＭＳ Ｐゴシック"/>
                      </a:endParaRPr>
                    </a:p>
                  </a:txBody>
                  <a:tcPr marL="0" marR="0" marT="50800" marB="0">
                    <a:lnT w="12700">
                      <a:solidFill>
                        <a:srgbClr val="000000"/>
                      </a:solidFill>
                      <a:prstDash val="sysDot"/>
                    </a:lnT>
                    <a:lnB w="12700">
                      <a:solidFill>
                        <a:srgbClr val="000000"/>
                      </a:solidFill>
                      <a:prstDash val="sysDot"/>
                    </a:lnB>
                  </a:tcPr>
                </a:tc>
                <a:tc>
                  <a:txBody>
                    <a:bodyPr/>
                    <a:lstStyle/>
                    <a:p>
                      <a:pPr algn="ctr">
                        <a:lnSpc>
                          <a:spcPct val="100000"/>
                        </a:lnSpc>
                        <a:spcBef>
                          <a:spcPts val="38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4826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4"/>
                  </a:ext>
                </a:extLst>
              </a:tr>
              <a:tr h="253365">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3705</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825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ヒトメチルマロニル</a:t>
                      </a:r>
                      <a:r>
                        <a:rPr sz="1000" spc="-10" dirty="0">
                          <a:latin typeface="BIZ UDPゴシック" panose="020B0400000000000000" pitchFamily="50" charset="-128"/>
                          <a:ea typeface="BIZ UDPゴシック" panose="020B0400000000000000" pitchFamily="50" charset="-128"/>
                          <a:cs typeface="Arial"/>
                        </a:rPr>
                        <a:t>CoA</a:t>
                      </a:r>
                      <a:r>
                        <a:rPr sz="1000" spc="-10" dirty="0">
                          <a:latin typeface="BIZ UDPゴシック" panose="020B0400000000000000" pitchFamily="50" charset="-128"/>
                          <a:ea typeface="BIZ UDPゴシック" panose="020B0400000000000000" pitchFamily="50" charset="-128"/>
                          <a:cs typeface="ＭＳ Ｐゴシック"/>
                        </a:rPr>
                        <a:t>ムターゼ（</a:t>
                      </a:r>
                      <a:r>
                        <a:rPr sz="1000" spc="-10" dirty="0">
                          <a:latin typeface="BIZ UDPゴシック" panose="020B0400000000000000" pitchFamily="50" charset="-128"/>
                          <a:ea typeface="BIZ UDPゴシック" panose="020B0400000000000000" pitchFamily="50" charset="-128"/>
                          <a:cs typeface="Arial"/>
                        </a:rPr>
                        <a:t>hMUT</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365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次世代のメチルマロン酸血症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MMA</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5"/>
                  </a:ext>
                </a:extLst>
              </a:tr>
              <a:tr h="252729">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3745</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グルコース</a:t>
                      </a:r>
                      <a:r>
                        <a:rPr sz="1000" dirty="0">
                          <a:latin typeface="BIZ UDPゴシック" panose="020B0400000000000000" pitchFamily="50" charset="-128"/>
                          <a:ea typeface="BIZ UDPゴシック" panose="020B0400000000000000" pitchFamily="50" charset="-128"/>
                          <a:cs typeface="Arial"/>
                        </a:rPr>
                        <a:t>-</a:t>
                      </a:r>
                      <a:r>
                        <a:rPr sz="1000" spc="-10" dirty="0">
                          <a:latin typeface="BIZ UDPゴシック" panose="020B0400000000000000" pitchFamily="50" charset="-128"/>
                          <a:ea typeface="BIZ UDPゴシック" panose="020B0400000000000000" pitchFamily="50" charset="-128"/>
                          <a:cs typeface="Arial"/>
                        </a:rPr>
                        <a:t>6-</a:t>
                      </a:r>
                      <a:r>
                        <a:rPr sz="1000" spc="-25" dirty="0">
                          <a:latin typeface="BIZ UDPゴシック" panose="020B0400000000000000" pitchFamily="50" charset="-128"/>
                          <a:ea typeface="BIZ UDPゴシック" panose="020B0400000000000000" pitchFamily="50" charset="-128"/>
                          <a:cs typeface="ＭＳ Ｐゴシック"/>
                        </a:rPr>
                        <a:t>ホスファターゼ</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G6Pase</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4290" algn="ctr">
                        <a:lnSpc>
                          <a:spcPct val="100000"/>
                        </a:lnSpc>
                        <a:spcBef>
                          <a:spcPts val="440"/>
                        </a:spcBef>
                      </a:pPr>
                      <a:r>
                        <a:rPr sz="1000" dirty="0">
                          <a:latin typeface="BIZ UDPゴシック" panose="020B0400000000000000" pitchFamily="50" charset="-128"/>
                          <a:ea typeface="BIZ UDPゴシック" panose="020B0400000000000000" pitchFamily="50" charset="-128"/>
                          <a:cs typeface="ＭＳ Ｐゴシック"/>
                        </a:rPr>
                        <a:t>糖原病</a:t>
                      </a:r>
                      <a:r>
                        <a:rPr sz="1000" spc="-15" dirty="0">
                          <a:latin typeface="BIZ UDPゴシック" panose="020B0400000000000000" pitchFamily="50" charset="-128"/>
                          <a:ea typeface="BIZ UDPゴシック" panose="020B0400000000000000" pitchFamily="50" charset="-128"/>
                          <a:cs typeface="Arial"/>
                        </a:rPr>
                        <a:t>I</a:t>
                      </a:r>
                      <a:r>
                        <a:rPr sz="1000" dirty="0">
                          <a:latin typeface="BIZ UDPゴシック" panose="020B0400000000000000" pitchFamily="50" charset="-128"/>
                          <a:ea typeface="BIZ UDPゴシック" panose="020B0400000000000000" pitchFamily="50" charset="-128"/>
                          <a:cs typeface="ＭＳ Ｐゴシック"/>
                        </a:rPr>
                        <a:t>型</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GSD-</a:t>
                      </a:r>
                      <a:r>
                        <a:rPr sz="1000" spc="-25" dirty="0">
                          <a:latin typeface="BIZ UDPゴシック" panose="020B0400000000000000" pitchFamily="50" charset="-128"/>
                          <a:ea typeface="BIZ UDPゴシック" panose="020B0400000000000000" pitchFamily="50" charset="-128"/>
                          <a:cs typeface="Arial"/>
                        </a:rPr>
                        <a:t>1a</a:t>
                      </a:r>
                      <a:r>
                        <a:rPr sz="1000" spc="-25"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6"/>
                  </a:ext>
                </a:extLst>
              </a:tr>
              <a:tr h="252729">
                <a:tc>
                  <a:txBody>
                    <a:bodyPr/>
                    <a:lstStyle/>
                    <a:p>
                      <a:pPr marL="33655"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Ultragenyx</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UX053</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10795" algn="ctr">
                        <a:lnSpc>
                          <a:spcPct val="100000"/>
                        </a:lnSpc>
                        <a:spcBef>
                          <a:spcPts val="440"/>
                        </a:spcBef>
                      </a:pPr>
                      <a:r>
                        <a:rPr sz="1000" spc="-10" dirty="0">
                          <a:latin typeface="BIZ UDPゴシック" panose="020B0400000000000000" pitchFamily="50" charset="-128"/>
                          <a:ea typeface="BIZ UDPゴシック" panose="020B0400000000000000" pitchFamily="50" charset="-128"/>
                          <a:cs typeface="ＭＳ Ｐゴシック"/>
                        </a:rPr>
                        <a:t>グリコーゲン脱分枝酵素</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AGL</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marL="36195" algn="ctr">
                        <a:lnSpc>
                          <a:spcPct val="100000"/>
                        </a:lnSpc>
                        <a:spcBef>
                          <a:spcPts val="440"/>
                        </a:spcBef>
                      </a:pPr>
                      <a:r>
                        <a:rPr sz="1000" dirty="0">
                          <a:latin typeface="BIZ UDPゴシック" panose="020B0400000000000000" pitchFamily="50" charset="-128"/>
                          <a:ea typeface="BIZ UDPゴシック" panose="020B0400000000000000" pitchFamily="50" charset="-128"/>
                          <a:cs typeface="ＭＳ Ｐゴシック"/>
                        </a:rPr>
                        <a:t>糖原病</a:t>
                      </a:r>
                      <a:r>
                        <a:rPr sz="1000" spc="-15" dirty="0">
                          <a:latin typeface="BIZ UDPゴシック" panose="020B0400000000000000" pitchFamily="50" charset="-128"/>
                          <a:ea typeface="BIZ UDPゴシック" panose="020B0400000000000000" pitchFamily="50" charset="-128"/>
                          <a:cs typeface="Arial"/>
                        </a:rPr>
                        <a:t>III</a:t>
                      </a:r>
                      <a:r>
                        <a:rPr sz="1000" dirty="0">
                          <a:latin typeface="BIZ UDPゴシック" panose="020B0400000000000000" pitchFamily="50" charset="-128"/>
                          <a:ea typeface="BIZ UDPゴシック" panose="020B0400000000000000" pitchFamily="50" charset="-128"/>
                          <a:cs typeface="ＭＳ Ｐゴシック"/>
                        </a:rPr>
                        <a:t>型</a:t>
                      </a:r>
                      <a:r>
                        <a:rPr sz="1000" spc="-10" dirty="0">
                          <a:latin typeface="BIZ UDPゴシック" panose="020B0400000000000000" pitchFamily="50" charset="-128"/>
                          <a:ea typeface="BIZ UDPゴシック" panose="020B0400000000000000" pitchFamily="50" charset="-128"/>
                          <a:cs typeface="ＭＳ Ｐゴシック"/>
                        </a:rPr>
                        <a:t>（</a:t>
                      </a:r>
                      <a:r>
                        <a:rPr sz="1000" spc="-10" dirty="0">
                          <a:latin typeface="BIZ UDPゴシック" panose="020B0400000000000000" pitchFamily="50" charset="-128"/>
                          <a:ea typeface="BIZ UDPゴシック" panose="020B0400000000000000" pitchFamily="50" charset="-128"/>
                          <a:cs typeface="Arial"/>
                        </a:rPr>
                        <a:t>GSDIII</a:t>
                      </a:r>
                      <a:r>
                        <a:rPr sz="1000" spc="-1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0" dirty="0">
                          <a:latin typeface="BIZ UDPゴシック" panose="020B0400000000000000" pitchFamily="50" charset="-128"/>
                          <a:ea typeface="BIZ UDPゴシック" panose="020B0400000000000000" pitchFamily="50" charset="-128"/>
                          <a:cs typeface="Arial"/>
                        </a:rPr>
                        <a:t>P1/2</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7"/>
                  </a:ext>
                </a:extLst>
              </a:tr>
              <a:tr h="253365">
                <a:tc>
                  <a:txBody>
                    <a:bodyPr/>
                    <a:lstStyle/>
                    <a:p>
                      <a:pPr marL="32384"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Moderna</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mRNA-</a:t>
                      </a:r>
                      <a:r>
                        <a:rPr sz="1000" spc="-20" dirty="0">
                          <a:latin typeface="BIZ UDPゴシック" panose="020B0400000000000000" pitchFamily="50" charset="-128"/>
                          <a:ea typeface="BIZ UDPゴシック" panose="020B0400000000000000" pitchFamily="50" charset="-128"/>
                          <a:cs typeface="Arial"/>
                        </a:rPr>
                        <a:t>0184</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9525" algn="ctr">
                        <a:lnSpc>
                          <a:spcPct val="100000"/>
                        </a:lnSpc>
                        <a:spcBef>
                          <a:spcPts val="420"/>
                        </a:spcBef>
                      </a:pPr>
                      <a:r>
                        <a:rPr sz="1000" spc="-10" dirty="0">
                          <a:latin typeface="BIZ UDPゴシック" panose="020B0400000000000000" pitchFamily="50" charset="-128"/>
                          <a:ea typeface="BIZ UDPゴシック" panose="020B0400000000000000" pitchFamily="50" charset="-128"/>
                          <a:cs typeface="Arial"/>
                        </a:rPr>
                        <a:t>Relaxin</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tc>
                  <a:txBody>
                    <a:bodyPr/>
                    <a:lstStyle/>
                    <a:p>
                      <a:pPr marL="37465" algn="ctr">
                        <a:lnSpc>
                          <a:spcPct val="100000"/>
                        </a:lnSpc>
                        <a:spcBef>
                          <a:spcPts val="440"/>
                        </a:spcBef>
                      </a:pPr>
                      <a:r>
                        <a:rPr sz="1000" spc="-25" dirty="0">
                          <a:latin typeface="BIZ UDPゴシック" panose="020B0400000000000000" pitchFamily="50" charset="-128"/>
                          <a:ea typeface="BIZ UDPゴシック" panose="020B0400000000000000" pitchFamily="50" charset="-128"/>
                          <a:cs typeface="ＭＳ Ｐゴシック"/>
                        </a:rPr>
                        <a:t>心不全</a:t>
                      </a:r>
                      <a:endParaRPr sz="1000">
                        <a:latin typeface="BIZ UDPゴシック" panose="020B0400000000000000" pitchFamily="50" charset="-128"/>
                        <a:ea typeface="BIZ UDPゴシック" panose="020B0400000000000000" pitchFamily="50" charset="-128"/>
                        <a:cs typeface="ＭＳ Ｐゴシック"/>
                      </a:endParaRPr>
                    </a:p>
                  </a:txBody>
                  <a:tcPr marL="0" marR="0" marT="55880" marB="0">
                    <a:lnT w="12700">
                      <a:solidFill>
                        <a:srgbClr val="000000"/>
                      </a:solidFill>
                      <a:prstDash val="sysDot"/>
                    </a:lnT>
                    <a:lnB w="12700">
                      <a:solidFill>
                        <a:srgbClr val="000000"/>
                      </a:solidFill>
                      <a:prstDash val="sysDot"/>
                    </a:lnB>
                  </a:tcPr>
                </a:tc>
                <a:tc>
                  <a:txBody>
                    <a:bodyPr/>
                    <a:lstStyle/>
                    <a:p>
                      <a:pPr algn="ctr">
                        <a:lnSpc>
                          <a:spcPct val="100000"/>
                        </a:lnSpc>
                        <a:spcBef>
                          <a:spcPts val="420"/>
                        </a:spcBef>
                      </a:pPr>
                      <a:r>
                        <a:rPr sz="1000" spc="-25" dirty="0">
                          <a:latin typeface="BIZ UDPゴシック" panose="020B0400000000000000" pitchFamily="50" charset="-128"/>
                          <a:ea typeface="BIZ UDPゴシック" panose="020B0400000000000000" pitchFamily="50" charset="-128"/>
                          <a:cs typeface="Arial"/>
                        </a:rPr>
                        <a:t>P1</a:t>
                      </a:r>
                      <a:endParaRPr sz="1000">
                        <a:latin typeface="BIZ UDPゴシック" panose="020B0400000000000000" pitchFamily="50" charset="-128"/>
                        <a:ea typeface="BIZ UDPゴシック" panose="020B0400000000000000" pitchFamily="50" charset="-128"/>
                        <a:cs typeface="Arial"/>
                      </a:endParaRPr>
                    </a:p>
                  </a:txBody>
                  <a:tcPr marL="0" marR="0" marT="53340" marB="0">
                    <a:lnT w="12700">
                      <a:solidFill>
                        <a:srgbClr val="000000"/>
                      </a:solidFill>
                      <a:prstDash val="sysDot"/>
                    </a:lnT>
                    <a:lnB w="12700">
                      <a:solidFill>
                        <a:srgbClr val="000000"/>
                      </a:solidFill>
                      <a:prstDash val="sysDot"/>
                    </a:lnB>
                  </a:tcPr>
                </a:tc>
                <a:extLst>
                  <a:ext uri="{0D108BD9-81ED-4DB2-BD59-A6C34878D82A}">
                    <a16:rowId xmlns:a16="http://schemas.microsoft.com/office/drawing/2014/main" val="10018"/>
                  </a:ext>
                </a:extLst>
              </a:tr>
              <a:tr h="252729">
                <a:tc>
                  <a:txBody>
                    <a:bodyPr/>
                    <a:lstStyle/>
                    <a:p>
                      <a:pPr marL="32384" algn="ctr">
                        <a:lnSpc>
                          <a:spcPct val="100000"/>
                        </a:lnSpc>
                        <a:spcBef>
                          <a:spcPts val="425"/>
                        </a:spcBef>
                      </a:pPr>
                      <a:r>
                        <a:rPr sz="1000" dirty="0">
                          <a:latin typeface="BIZ UDPゴシック" panose="020B0400000000000000" pitchFamily="50" charset="-128"/>
                          <a:ea typeface="BIZ UDPゴシック" panose="020B0400000000000000" pitchFamily="50" charset="-128"/>
                          <a:cs typeface="Arial"/>
                        </a:rPr>
                        <a:t>Vertex</a:t>
                      </a:r>
                      <a:r>
                        <a:rPr sz="1000" spc="-15" dirty="0">
                          <a:latin typeface="BIZ UDPゴシック" panose="020B0400000000000000" pitchFamily="50" charset="-128"/>
                          <a:ea typeface="BIZ UDPゴシック" panose="020B0400000000000000" pitchFamily="50" charset="-128"/>
                          <a:cs typeface="Arial"/>
                        </a:rPr>
                        <a:t> </a:t>
                      </a:r>
                      <a:r>
                        <a:rPr sz="1000" dirty="0">
                          <a:latin typeface="BIZ UDPゴシック" panose="020B0400000000000000" pitchFamily="50" charset="-128"/>
                          <a:ea typeface="BIZ UDPゴシック" panose="020B0400000000000000" pitchFamily="50" charset="-128"/>
                          <a:cs typeface="Arial"/>
                        </a:rPr>
                        <a:t>Phamaceuticals</a:t>
                      </a:r>
                      <a:r>
                        <a:rPr sz="1000" spc="-45" dirty="0">
                          <a:latin typeface="BIZ UDPゴシック" panose="020B0400000000000000" pitchFamily="50" charset="-128"/>
                          <a:ea typeface="BIZ UDPゴシック" panose="020B0400000000000000" pitchFamily="50" charset="-128"/>
                          <a:cs typeface="Arial"/>
                        </a:rPr>
                        <a:t> </a:t>
                      </a:r>
                      <a:r>
                        <a:rPr sz="1000" spc="-20" dirty="0">
                          <a:latin typeface="BIZ UDPゴシック" panose="020B0400000000000000" pitchFamily="50" charset="-128"/>
                          <a:ea typeface="BIZ UDPゴシック" panose="020B0400000000000000" pitchFamily="50" charset="-128"/>
                          <a:cs typeface="Arial"/>
                        </a:rPr>
                        <a:t>Inc.</a:t>
                      </a:r>
                      <a:endParaRPr sz="100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tc>
                  <a:txBody>
                    <a:bodyPr/>
                    <a:lstStyle/>
                    <a:p>
                      <a:pPr algn="ctr">
                        <a:lnSpc>
                          <a:spcPct val="100000"/>
                        </a:lnSpc>
                        <a:spcBef>
                          <a:spcPts val="425"/>
                        </a:spcBef>
                      </a:pPr>
                      <a:r>
                        <a:rPr sz="1000" spc="-10" dirty="0">
                          <a:latin typeface="BIZ UDPゴシック" panose="020B0400000000000000" pitchFamily="50" charset="-128"/>
                          <a:ea typeface="BIZ UDPゴシック" panose="020B0400000000000000" pitchFamily="50" charset="-128"/>
                          <a:cs typeface="Arial"/>
                        </a:rPr>
                        <a:t>VX-</a:t>
                      </a:r>
                      <a:r>
                        <a:rPr sz="1000" spc="-25" dirty="0">
                          <a:latin typeface="BIZ UDPゴシック" panose="020B0400000000000000" pitchFamily="50" charset="-128"/>
                          <a:ea typeface="BIZ UDPゴシック" panose="020B0400000000000000" pitchFamily="50" charset="-128"/>
                          <a:cs typeface="Arial"/>
                        </a:rPr>
                        <a:t>522</a:t>
                      </a:r>
                      <a:endParaRPr sz="100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tc>
                  <a:txBody>
                    <a:bodyPr/>
                    <a:lstStyle/>
                    <a:p>
                      <a:pPr marL="13335" algn="ctr">
                        <a:lnSpc>
                          <a:spcPct val="100000"/>
                        </a:lnSpc>
                        <a:spcBef>
                          <a:spcPts val="445"/>
                        </a:spcBef>
                      </a:pPr>
                      <a:r>
                        <a:rPr sz="1000" dirty="0">
                          <a:latin typeface="BIZ UDPゴシック" panose="020B0400000000000000" pitchFamily="50" charset="-128"/>
                          <a:ea typeface="BIZ UDPゴシック" panose="020B0400000000000000" pitchFamily="50" charset="-128"/>
                          <a:cs typeface="ＭＳ Ｐゴシック"/>
                        </a:rPr>
                        <a:t>完全機能型</a:t>
                      </a:r>
                      <a:r>
                        <a:rPr sz="1000" spc="-20" dirty="0">
                          <a:latin typeface="BIZ UDPゴシック" panose="020B0400000000000000" pitchFamily="50" charset="-128"/>
                          <a:ea typeface="BIZ UDPゴシック" panose="020B0400000000000000" pitchFamily="50" charset="-128"/>
                          <a:cs typeface="Arial"/>
                        </a:rPr>
                        <a:t>CFTR</a:t>
                      </a:r>
                      <a:endParaRPr sz="1000">
                        <a:latin typeface="BIZ UDPゴシック" panose="020B0400000000000000" pitchFamily="50" charset="-128"/>
                        <a:ea typeface="BIZ UDPゴシック" panose="020B0400000000000000" pitchFamily="50" charset="-128"/>
                        <a:cs typeface="Arial"/>
                      </a:endParaRPr>
                    </a:p>
                  </a:txBody>
                  <a:tcPr marL="0" marR="0" marT="56515" marB="0">
                    <a:lnT w="12700">
                      <a:solidFill>
                        <a:srgbClr val="000000"/>
                      </a:solidFill>
                      <a:prstDash val="sysDot"/>
                    </a:lnT>
                    <a:lnB w="12700">
                      <a:solidFill>
                        <a:srgbClr val="000000"/>
                      </a:solidFill>
                      <a:prstDash val="solid"/>
                    </a:lnB>
                  </a:tcPr>
                </a:tc>
                <a:tc>
                  <a:txBody>
                    <a:bodyPr/>
                    <a:lstStyle/>
                    <a:p>
                      <a:pPr marL="36195" algn="ctr">
                        <a:lnSpc>
                          <a:spcPct val="100000"/>
                        </a:lnSpc>
                        <a:spcBef>
                          <a:spcPts val="445"/>
                        </a:spcBef>
                      </a:pPr>
                      <a:r>
                        <a:rPr sz="1000" dirty="0">
                          <a:latin typeface="BIZ UDPゴシック" panose="020B0400000000000000" pitchFamily="50" charset="-128"/>
                          <a:ea typeface="BIZ UDPゴシック" panose="020B0400000000000000" pitchFamily="50" charset="-128"/>
                          <a:cs typeface="ＭＳ Ｐゴシック"/>
                        </a:rPr>
                        <a:t>嚢胞性線維症</a:t>
                      </a:r>
                      <a:r>
                        <a:rPr sz="1000" spc="-20" dirty="0">
                          <a:latin typeface="BIZ UDPゴシック" panose="020B0400000000000000" pitchFamily="50" charset="-128"/>
                          <a:ea typeface="BIZ UDPゴシック" panose="020B0400000000000000" pitchFamily="50" charset="-128"/>
                          <a:cs typeface="ＭＳ Ｐゴシック"/>
                        </a:rPr>
                        <a:t>（</a:t>
                      </a:r>
                      <a:r>
                        <a:rPr sz="1000" spc="-20" dirty="0">
                          <a:latin typeface="BIZ UDPゴシック" panose="020B0400000000000000" pitchFamily="50" charset="-128"/>
                          <a:ea typeface="BIZ UDPゴシック" panose="020B0400000000000000" pitchFamily="50" charset="-128"/>
                          <a:cs typeface="Arial"/>
                        </a:rPr>
                        <a:t>CF</a:t>
                      </a:r>
                      <a:r>
                        <a:rPr sz="1000" spc="-20" dirty="0">
                          <a:latin typeface="BIZ UDPゴシック" panose="020B0400000000000000" pitchFamily="50" charset="-128"/>
                          <a:ea typeface="BIZ UDPゴシック" panose="020B0400000000000000" pitchFamily="50" charset="-128"/>
                          <a:cs typeface="ＭＳ Ｐゴシック"/>
                        </a:rPr>
                        <a:t>）</a:t>
                      </a:r>
                      <a:endParaRPr sz="1000">
                        <a:latin typeface="BIZ UDPゴシック" panose="020B0400000000000000" pitchFamily="50" charset="-128"/>
                        <a:ea typeface="BIZ UDPゴシック" panose="020B0400000000000000" pitchFamily="50" charset="-128"/>
                        <a:cs typeface="ＭＳ Ｐゴシック"/>
                      </a:endParaRPr>
                    </a:p>
                  </a:txBody>
                  <a:tcPr marL="0" marR="0" marT="56515" marB="0">
                    <a:lnT w="12700">
                      <a:solidFill>
                        <a:srgbClr val="000000"/>
                      </a:solidFill>
                      <a:prstDash val="sysDot"/>
                    </a:lnT>
                    <a:lnB w="12700">
                      <a:solidFill>
                        <a:srgbClr val="000000"/>
                      </a:solidFill>
                      <a:prstDash val="solid"/>
                    </a:lnB>
                  </a:tcPr>
                </a:tc>
                <a:tc>
                  <a:txBody>
                    <a:bodyPr/>
                    <a:lstStyle/>
                    <a:p>
                      <a:pPr marR="2540" algn="ctr">
                        <a:lnSpc>
                          <a:spcPct val="100000"/>
                        </a:lnSpc>
                        <a:spcBef>
                          <a:spcPts val="425"/>
                        </a:spcBef>
                      </a:pPr>
                      <a:r>
                        <a:rPr sz="1000" spc="-25" dirty="0">
                          <a:latin typeface="BIZ UDPゴシック" panose="020B0400000000000000" pitchFamily="50" charset="-128"/>
                          <a:ea typeface="BIZ UDPゴシック" panose="020B0400000000000000" pitchFamily="50" charset="-128"/>
                          <a:cs typeface="Arial"/>
                        </a:rPr>
                        <a:t>IND</a:t>
                      </a:r>
                      <a:endParaRPr sz="1000" dirty="0">
                        <a:latin typeface="BIZ UDPゴシック" panose="020B0400000000000000" pitchFamily="50" charset="-128"/>
                        <a:ea typeface="BIZ UDPゴシック" panose="020B0400000000000000" pitchFamily="50" charset="-128"/>
                        <a:cs typeface="Arial"/>
                      </a:endParaRPr>
                    </a:p>
                  </a:txBody>
                  <a:tcPr marL="0" marR="0" marT="53975" marB="0">
                    <a:lnT w="12700">
                      <a:solidFill>
                        <a:srgbClr val="000000"/>
                      </a:solidFill>
                      <a:prstDash val="sysDot"/>
                    </a:lnT>
                    <a:lnB w="12700">
                      <a:solidFill>
                        <a:srgbClr val="000000"/>
                      </a:solidFill>
                      <a:prstDash val="solid"/>
                    </a:lnB>
                  </a:tcPr>
                </a:tc>
                <a:extLst>
                  <a:ext uri="{0D108BD9-81ED-4DB2-BD59-A6C34878D82A}">
                    <a16:rowId xmlns:a16="http://schemas.microsoft.com/office/drawing/2014/main" val="10019"/>
                  </a:ext>
                </a:extLst>
              </a:tr>
            </a:tbl>
          </a:graphicData>
        </a:graphic>
      </p:graphicFrame>
      <p:sp>
        <p:nvSpPr>
          <p:cNvPr id="4" name="object 4"/>
          <p:cNvSpPr txBox="1"/>
          <p:nvPr/>
        </p:nvSpPr>
        <p:spPr>
          <a:xfrm>
            <a:off x="2727642" y="6136902"/>
            <a:ext cx="6663691" cy="656590"/>
          </a:xfrm>
          <a:prstGeom prst="rect">
            <a:avLst/>
          </a:prstGeom>
        </p:spPr>
        <p:txBody>
          <a:bodyPr vert="horz" wrap="square" lIns="0" tIns="12700" rIns="0" bIns="0" rtlCol="0">
            <a:spAutoFit/>
          </a:bodyPr>
          <a:lstStyle/>
          <a:p>
            <a:pPr marL="12700">
              <a:spcBef>
                <a:spcPts val="100"/>
              </a:spcBef>
            </a:pPr>
            <a:r>
              <a:rPr sz="900" dirty="0">
                <a:latin typeface="BIZ UDPゴシック" panose="020B0400000000000000" pitchFamily="50" charset="-128"/>
                <a:ea typeface="BIZ UDPゴシック" panose="020B0400000000000000" pitchFamily="50" charset="-128"/>
                <a:cs typeface="ＭＳ Ｐゴシック"/>
              </a:rPr>
              <a:t>注</a:t>
            </a:r>
            <a:r>
              <a:rPr sz="900" dirty="0">
                <a:latin typeface="BIZ UDPゴシック" panose="020B0400000000000000" pitchFamily="50" charset="-128"/>
                <a:ea typeface="BIZ UDPゴシック" panose="020B0400000000000000" pitchFamily="50" charset="-128"/>
                <a:cs typeface="Arial"/>
              </a:rPr>
              <a:t>2</a:t>
            </a:r>
            <a:r>
              <a:rPr sz="900" spc="1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体外に取り出した細胞に</a:t>
            </a:r>
            <a:r>
              <a:rPr sz="900" spc="-10" dirty="0">
                <a:latin typeface="BIZ UDPゴシック" panose="020B0400000000000000" pitchFamily="50" charset="-128"/>
                <a:ea typeface="BIZ UDPゴシック" panose="020B0400000000000000" pitchFamily="50" charset="-128"/>
                <a:cs typeface="Arial"/>
              </a:rPr>
              <a:t>mRNA</a:t>
            </a:r>
            <a:r>
              <a:rPr sz="900" spc="-10" dirty="0">
                <a:latin typeface="BIZ UDPゴシック" panose="020B0400000000000000" pitchFamily="50" charset="-128"/>
                <a:ea typeface="BIZ UDPゴシック" panose="020B0400000000000000" pitchFamily="50" charset="-128"/>
                <a:cs typeface="ＭＳ Ｐゴシック"/>
              </a:rPr>
              <a:t>を導入することで作製される </a:t>
            </a:r>
            <a:r>
              <a:rPr sz="900" dirty="0">
                <a:latin typeface="BIZ UDPゴシック" panose="020B0400000000000000" pitchFamily="50" charset="-128"/>
                <a:ea typeface="BIZ UDPゴシック" panose="020B0400000000000000" pitchFamily="50" charset="-128"/>
                <a:cs typeface="Arial"/>
              </a:rPr>
              <a:t>ex</a:t>
            </a:r>
            <a:r>
              <a:rPr sz="900" spc="15"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Arial"/>
              </a:rPr>
              <a:t>vivo</a:t>
            </a:r>
            <a:r>
              <a:rPr sz="900" dirty="0">
                <a:latin typeface="BIZ UDPゴシック" panose="020B0400000000000000" pitchFamily="50" charset="-128"/>
                <a:ea typeface="BIZ UDPゴシック" panose="020B0400000000000000" pitchFamily="50" charset="-128"/>
                <a:cs typeface="ＭＳ Ｐゴシック"/>
              </a:rPr>
              <a:t>製品（細胞加工製品）</a:t>
            </a:r>
            <a:r>
              <a:rPr sz="900" spc="-10" dirty="0">
                <a:latin typeface="BIZ UDPゴシック" panose="020B0400000000000000" pitchFamily="50" charset="-128"/>
                <a:ea typeface="BIZ UDPゴシック" panose="020B0400000000000000" pitchFamily="50" charset="-128"/>
                <a:cs typeface="ＭＳ Ｐゴシック"/>
              </a:rPr>
              <a:t>は本リストには含まない</a:t>
            </a:r>
            <a:r>
              <a:rPr sz="900" spc="-50" dirty="0">
                <a:latin typeface="BIZ UDPゴシック" panose="020B0400000000000000" pitchFamily="50" charset="-128"/>
                <a:ea typeface="BIZ UDPゴシック" panose="020B0400000000000000" pitchFamily="50" charset="-128"/>
                <a:cs typeface="Arial"/>
              </a:rPr>
              <a:t>.</a:t>
            </a:r>
            <a:endParaRPr sz="900" dirty="0">
              <a:latin typeface="BIZ UDPゴシック" panose="020B0400000000000000" pitchFamily="50" charset="-128"/>
              <a:ea typeface="BIZ UDPゴシック" panose="020B0400000000000000" pitchFamily="50" charset="-128"/>
              <a:cs typeface="Arial"/>
            </a:endParaRPr>
          </a:p>
          <a:p>
            <a:pPr marL="12700">
              <a:spcBef>
                <a:spcPts val="815"/>
              </a:spcBef>
            </a:pPr>
            <a:r>
              <a:rPr sz="900" dirty="0">
                <a:latin typeface="BIZ UDPゴシック" panose="020B0400000000000000" pitchFamily="50" charset="-128"/>
                <a:ea typeface="BIZ UDPゴシック" panose="020B0400000000000000" pitchFamily="50" charset="-128"/>
                <a:cs typeface="ＭＳ Ｐゴシック"/>
              </a:rPr>
              <a:t>注</a:t>
            </a:r>
            <a:r>
              <a:rPr sz="900" dirty="0">
                <a:latin typeface="BIZ UDPゴシック" panose="020B0400000000000000" pitchFamily="50" charset="-128"/>
                <a:ea typeface="BIZ UDPゴシック" panose="020B0400000000000000" pitchFamily="50" charset="-128"/>
                <a:cs typeface="Arial"/>
              </a:rPr>
              <a:t>3)</a:t>
            </a:r>
            <a:r>
              <a:rPr sz="900" spc="3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Arial"/>
              </a:rPr>
              <a:t>Cas9</a:t>
            </a:r>
            <a:r>
              <a:rPr sz="900" spc="-10" dirty="0">
                <a:latin typeface="BIZ UDPゴシック" panose="020B0400000000000000" pitchFamily="50" charset="-128"/>
                <a:ea typeface="BIZ UDPゴシック" panose="020B0400000000000000" pitchFamily="50" charset="-128"/>
                <a:cs typeface="ＭＳ Ｐゴシック"/>
              </a:rPr>
              <a:t>タンパク質などの</a:t>
            </a:r>
            <a:r>
              <a:rPr sz="900" spc="-20" dirty="0">
                <a:latin typeface="BIZ UDPゴシック" panose="020B0400000000000000" pitchFamily="50" charset="-128"/>
                <a:ea typeface="BIZ UDPゴシック" panose="020B0400000000000000" pitchFamily="50" charset="-128"/>
                <a:cs typeface="Arial"/>
              </a:rPr>
              <a:t>DNA</a:t>
            </a:r>
            <a:r>
              <a:rPr sz="900" spc="-10" dirty="0">
                <a:latin typeface="BIZ UDPゴシック" panose="020B0400000000000000" pitchFamily="50" charset="-128"/>
                <a:ea typeface="BIZ UDPゴシック" panose="020B0400000000000000" pitchFamily="50" charset="-128"/>
                <a:cs typeface="ＭＳ Ｐゴシック"/>
              </a:rPr>
              <a:t>編集酵素をコードする</a:t>
            </a:r>
            <a:r>
              <a:rPr sz="900" spc="-10" dirty="0">
                <a:latin typeface="BIZ UDPゴシック" panose="020B0400000000000000" pitchFamily="50" charset="-128"/>
                <a:ea typeface="BIZ UDPゴシック" panose="020B0400000000000000" pitchFamily="50" charset="-128"/>
                <a:cs typeface="Arial"/>
              </a:rPr>
              <a:t>mRNA</a:t>
            </a:r>
            <a:r>
              <a:rPr sz="900" spc="-5" dirty="0">
                <a:latin typeface="BIZ UDPゴシック" panose="020B0400000000000000" pitchFamily="50" charset="-128"/>
                <a:ea typeface="BIZ UDPゴシック" panose="020B0400000000000000" pitchFamily="50" charset="-128"/>
                <a:cs typeface="ＭＳ Ｐゴシック"/>
              </a:rPr>
              <a:t>を利用する </a:t>
            </a:r>
            <a:r>
              <a:rPr sz="900" dirty="0">
                <a:latin typeface="BIZ UDPゴシック" panose="020B0400000000000000" pitchFamily="50" charset="-128"/>
                <a:ea typeface="BIZ UDPゴシック" panose="020B0400000000000000" pitchFamily="50" charset="-128"/>
                <a:cs typeface="Arial"/>
              </a:rPr>
              <a:t>in</a:t>
            </a:r>
            <a:r>
              <a:rPr sz="900" spc="35" dirty="0">
                <a:latin typeface="BIZ UDPゴシック" panose="020B0400000000000000" pitchFamily="50" charset="-128"/>
                <a:ea typeface="BIZ UDPゴシック" panose="020B0400000000000000" pitchFamily="50" charset="-128"/>
                <a:cs typeface="Arial"/>
              </a:rPr>
              <a:t> </a:t>
            </a:r>
            <a:r>
              <a:rPr sz="900" dirty="0">
                <a:latin typeface="BIZ UDPゴシック" panose="020B0400000000000000" pitchFamily="50" charset="-128"/>
                <a:ea typeface="BIZ UDPゴシック" panose="020B0400000000000000" pitchFamily="50" charset="-128"/>
                <a:cs typeface="Arial"/>
              </a:rPr>
              <a:t>vivo</a:t>
            </a:r>
            <a:r>
              <a:rPr sz="900" spc="-5" dirty="0">
                <a:latin typeface="BIZ UDPゴシック" panose="020B0400000000000000" pitchFamily="50" charset="-128"/>
                <a:ea typeface="BIZ UDPゴシック" panose="020B0400000000000000" pitchFamily="50" charset="-128"/>
                <a:cs typeface="Arial"/>
              </a:rPr>
              <a:t> </a:t>
            </a:r>
            <a:r>
              <a:rPr sz="900" spc="-10" dirty="0">
                <a:latin typeface="BIZ UDPゴシック" panose="020B0400000000000000" pitchFamily="50" charset="-128"/>
                <a:ea typeface="BIZ UDPゴシック" panose="020B0400000000000000" pitchFamily="50" charset="-128"/>
                <a:cs typeface="ＭＳ Ｐゴシック"/>
              </a:rPr>
              <a:t>ゲノム編集製品は本リストには含まない</a:t>
            </a:r>
            <a:r>
              <a:rPr sz="900" spc="-50" dirty="0">
                <a:latin typeface="BIZ UDPゴシック" panose="020B0400000000000000" pitchFamily="50" charset="-128"/>
                <a:ea typeface="BIZ UDPゴシック" panose="020B0400000000000000" pitchFamily="50" charset="-128"/>
                <a:cs typeface="Arial"/>
              </a:rPr>
              <a:t>.</a:t>
            </a:r>
            <a:endParaRPr sz="900" dirty="0">
              <a:latin typeface="BIZ UDPゴシック" panose="020B0400000000000000" pitchFamily="50" charset="-128"/>
              <a:ea typeface="BIZ UDPゴシック" panose="020B0400000000000000" pitchFamily="50" charset="-128"/>
              <a:cs typeface="Arial"/>
            </a:endParaRPr>
          </a:p>
          <a:p>
            <a:pPr marL="1920239">
              <a:spcBef>
                <a:spcPts val="805"/>
              </a:spcBef>
            </a:pPr>
            <a:r>
              <a:rPr sz="1050" spc="-25" dirty="0" err="1">
                <a:latin typeface="BIZ UDPゴシック" panose="020B0400000000000000" pitchFamily="50" charset="-128"/>
                <a:ea typeface="BIZ UDPゴシック" panose="020B0400000000000000" pitchFamily="50" charset="-128"/>
                <a:cs typeface="ＭＳ Ｐゴシック"/>
              </a:rPr>
              <a:t>出典</a:t>
            </a:r>
            <a:r>
              <a:rPr sz="1050" spc="-20" dirty="0" err="1">
                <a:latin typeface="BIZ UDPゴシック" panose="020B0400000000000000" pitchFamily="50" charset="-128"/>
                <a:ea typeface="BIZ UDPゴシック" panose="020B0400000000000000" pitchFamily="50" charset="-128"/>
                <a:cs typeface="ＭＳ Ｐゴシック"/>
              </a:rPr>
              <a:t>（</a:t>
            </a:r>
            <a:r>
              <a:rPr sz="1050" spc="-30" dirty="0" err="1">
                <a:latin typeface="BIZ UDPゴシック" panose="020B0400000000000000" pitchFamily="50" charset="-128"/>
                <a:ea typeface="BIZ UDPゴシック" panose="020B0400000000000000" pitchFamily="50" charset="-128"/>
                <a:cs typeface="ＭＳ Ｐゴシック"/>
              </a:rPr>
              <a:t>国立医薬品食品衛生研究所遺伝子医薬部ホームページ</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7" name="object 2">
            <a:extLst>
              <a:ext uri="{FF2B5EF4-FFF2-40B4-BE49-F238E27FC236}">
                <a16:creationId xmlns:a16="http://schemas.microsoft.com/office/drawing/2014/main" id="{DF58D2B9-215E-4325-8CFE-F00C021AFF3B}"/>
              </a:ext>
            </a:extLst>
          </p:cNvPr>
          <p:cNvSpPr txBox="1">
            <a:spLocks noGrp="1"/>
          </p:cNvSpPr>
          <p:nvPr>
            <p:ph type="title"/>
          </p:nvPr>
        </p:nvSpPr>
        <p:spPr>
          <a:xfrm>
            <a:off x="809625" y="173316"/>
            <a:ext cx="10515600" cy="382156"/>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400" spc="-5" dirty="0">
                <a:latin typeface="BIZ UDPゴシック" panose="020B0400000000000000" pitchFamily="50" charset="-128"/>
                <a:ea typeface="BIZ UDPゴシック" panose="020B0400000000000000" pitchFamily="50" charset="-128"/>
              </a:rPr>
              <a:t>疾患治療</a:t>
            </a:r>
            <a:r>
              <a:rPr sz="2400" spc="-5" dirty="0">
                <a:latin typeface="BIZ UDPゴシック" panose="020B0400000000000000" pitchFamily="50" charset="-128"/>
                <a:ea typeface="BIZ UDPゴシック" panose="020B0400000000000000" pitchFamily="50" charset="-128"/>
              </a:rPr>
              <a:t>用</a:t>
            </a:r>
            <a:r>
              <a:rPr sz="2400" dirty="0">
                <a:latin typeface="BIZ UDPゴシック" panose="020B0400000000000000" pitchFamily="50" charset="-128"/>
                <a:ea typeface="BIZ UDPゴシック" panose="020B0400000000000000" pitchFamily="50" charset="-128"/>
              </a:rPr>
              <a:t>mRNAワクチンの臨床開発状況</a:t>
            </a:r>
            <a:r>
              <a:rPr sz="900" spc="-10" dirty="0">
                <a:latin typeface="BIZ UDPゴシック" panose="020B0400000000000000" pitchFamily="50" charset="-128"/>
                <a:ea typeface="BIZ UDPゴシック" panose="020B0400000000000000" pitchFamily="50" charset="-128"/>
                <a:cs typeface="メイリオ"/>
              </a:rPr>
              <a:t>（2023</a:t>
            </a:r>
            <a:r>
              <a:rPr sz="900" dirty="0">
                <a:latin typeface="BIZ UDPゴシック" panose="020B0400000000000000" pitchFamily="50" charset="-128"/>
                <a:ea typeface="BIZ UDPゴシック" panose="020B0400000000000000" pitchFamily="50" charset="-128"/>
                <a:cs typeface="メイリオ"/>
              </a:rPr>
              <a:t>年</a:t>
            </a:r>
            <a:r>
              <a:rPr sz="900" spc="-15" dirty="0">
                <a:latin typeface="BIZ UDPゴシック" panose="020B0400000000000000" pitchFamily="50" charset="-128"/>
                <a:ea typeface="BIZ UDPゴシック" panose="020B0400000000000000" pitchFamily="50" charset="-128"/>
                <a:cs typeface="メイリオ"/>
              </a:rPr>
              <a:t>5</a:t>
            </a:r>
            <a:r>
              <a:rPr sz="900" dirty="0">
                <a:latin typeface="BIZ UDPゴシック" panose="020B0400000000000000" pitchFamily="50" charset="-128"/>
                <a:ea typeface="BIZ UDPゴシック" panose="020B0400000000000000" pitchFamily="50" charset="-128"/>
                <a:cs typeface="メイリオ"/>
              </a:rPr>
              <a:t>月時点</a:t>
            </a:r>
            <a:r>
              <a:rPr sz="900" spc="-10" dirty="0">
                <a:latin typeface="BIZ UDPゴシック" panose="020B0400000000000000" pitchFamily="50" charset="-128"/>
                <a:ea typeface="BIZ UDPゴシック" panose="020B0400000000000000" pitchFamily="50" charset="-128"/>
                <a:cs typeface="メイリオ"/>
              </a:rPr>
              <a:t>）</a:t>
            </a:r>
            <a:endParaRPr sz="900" dirty="0">
              <a:latin typeface="BIZ UDPゴシック" panose="020B0400000000000000" pitchFamily="50" charset="-128"/>
              <a:ea typeface="BIZ UDPゴシック" panose="020B0400000000000000" pitchFamily="50" charset="-128"/>
              <a:cs typeface="メイリオ"/>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新型コロナ騒動・・・自分の経験から</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2050" name="Picture 2" descr="聖路加国際病院 様｜導入事例｜グローリー株式会社">
            <a:extLst>
              <a:ext uri="{FF2B5EF4-FFF2-40B4-BE49-F238E27FC236}">
                <a16:creationId xmlns:a16="http://schemas.microsoft.com/office/drawing/2014/main" id="{CB8734A6-02D0-4D40-8952-40D518F23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7" y="667483"/>
            <a:ext cx="5913173"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救急 イラスト 200014-救急 いらすとや">
            <a:extLst>
              <a:ext uri="{FF2B5EF4-FFF2-40B4-BE49-F238E27FC236}">
                <a16:creationId xmlns:a16="http://schemas.microsoft.com/office/drawing/2014/main" id="{55CD0F13-401E-4C53-A280-865F56267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96" y="3992943"/>
            <a:ext cx="3829539" cy="28721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東西線　茅場町 に対する画像結果">
            <a:extLst>
              <a:ext uri="{FF2B5EF4-FFF2-40B4-BE49-F238E27FC236}">
                <a16:creationId xmlns:a16="http://schemas.microsoft.com/office/drawing/2014/main" id="{887CA4FB-16B3-465D-B60A-EB0FD7859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92" y="667482"/>
            <a:ext cx="5714959"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大手町　地下通路 に対する画像結果">
            <a:extLst>
              <a:ext uri="{FF2B5EF4-FFF2-40B4-BE49-F238E27FC236}">
                <a16:creationId xmlns:a16="http://schemas.microsoft.com/office/drawing/2014/main" id="{1E8FEEB8-C6E7-4E93-8D2E-C42539A9A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9359" y="4119913"/>
            <a:ext cx="3399692" cy="26040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トイレ 絵 に対する画像結果">
            <a:extLst>
              <a:ext uri="{FF2B5EF4-FFF2-40B4-BE49-F238E27FC236}">
                <a16:creationId xmlns:a16="http://schemas.microsoft.com/office/drawing/2014/main" id="{9926BDBA-AB17-4113-81B6-E42835C8A9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050" y="4202675"/>
            <a:ext cx="2108688" cy="252125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349881D-558C-4E94-BC64-B31EE828F2CE}"/>
              </a:ext>
            </a:extLst>
          </p:cNvPr>
          <p:cNvSpPr txBox="1"/>
          <p:nvPr/>
        </p:nvSpPr>
        <p:spPr>
          <a:xfrm rot="8935576">
            <a:off x="5787681" y="4600575"/>
            <a:ext cx="1295400" cy="646331"/>
          </a:xfrm>
          <a:prstGeom prst="rect">
            <a:avLst/>
          </a:prstGeom>
          <a:noFill/>
        </p:spPr>
        <p:txBody>
          <a:bodyPr wrap="square" rtlCol="0">
            <a:spAutoFit/>
          </a:bodyPr>
          <a:lstStyle/>
          <a:p>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rPr>
              <a:t>危険</a:t>
            </a:r>
          </a:p>
        </p:txBody>
      </p:sp>
    </p:spTree>
    <p:extLst>
      <p:ext uri="{BB962C8B-B14F-4D97-AF65-F5344CB8AC3E}">
        <p14:creationId xmlns:p14="http://schemas.microsoft.com/office/powerpoint/2010/main" val="1073941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CA88BFC5-952E-1D63-4A89-B272076F5AF2}"/>
              </a:ext>
            </a:extLst>
          </p:cNvPr>
          <p:cNvSpPr txBox="1">
            <a:spLocks noGrp="1"/>
          </p:cNvSpPr>
          <p:nvPr>
            <p:ph type="title"/>
          </p:nvPr>
        </p:nvSpPr>
        <p:spPr>
          <a:xfrm>
            <a:off x="2489708" y="0"/>
            <a:ext cx="6979920" cy="321883"/>
          </a:xfrm>
          <a:prstGeom prst="rect">
            <a:avLst/>
          </a:prstGeom>
        </p:spPr>
        <p:txBody>
          <a:bodyPr vert="horz" wrap="square" lIns="0" tIns="13970" rIns="0" bIns="0" rtlCol="0">
            <a:spAutoFit/>
          </a:bodyPr>
          <a:lstStyle/>
          <a:p>
            <a:pPr marL="12700">
              <a:lnSpc>
                <a:spcPct val="100000"/>
              </a:lnSpc>
              <a:spcBef>
                <a:spcPts val="110"/>
              </a:spcBef>
            </a:pPr>
            <a:r>
              <a:rPr sz="2000" spc="-15" dirty="0">
                <a:latin typeface="游ゴシック Medium"/>
                <a:cs typeface="游ゴシック Medium"/>
              </a:rPr>
              <a:t>予防接種法及び新型インフル等特措法上の接種類型について</a:t>
            </a:r>
          </a:p>
        </p:txBody>
      </p:sp>
      <p:graphicFrame>
        <p:nvGraphicFramePr>
          <p:cNvPr id="6" name="object 4">
            <a:extLst>
              <a:ext uri="{FF2B5EF4-FFF2-40B4-BE49-F238E27FC236}">
                <a16:creationId xmlns:a16="http://schemas.microsoft.com/office/drawing/2014/main" id="{8D101761-998E-6EB9-D108-8217FE44CA67}"/>
              </a:ext>
            </a:extLst>
          </p:cNvPr>
          <p:cNvGraphicFramePr>
            <a:graphicFrameLocks noGrp="1"/>
          </p:cNvGraphicFramePr>
          <p:nvPr/>
        </p:nvGraphicFramePr>
        <p:xfrm>
          <a:off x="0" y="317754"/>
          <a:ext cx="12191998" cy="6389368"/>
        </p:xfrm>
        <a:graphic>
          <a:graphicData uri="http://schemas.openxmlformats.org/drawingml/2006/table">
            <a:tbl>
              <a:tblPr firstRow="1" bandRow="1">
                <a:tableStyleId>{2D5ABB26-0587-4C30-8999-92F81FD0307C}</a:tableStyleId>
              </a:tblPr>
              <a:tblGrid>
                <a:gridCol w="316779">
                  <a:extLst>
                    <a:ext uri="{9D8B030D-6E8A-4147-A177-3AD203B41FA5}">
                      <a16:colId xmlns:a16="http://schemas.microsoft.com/office/drawing/2014/main" val="20000"/>
                    </a:ext>
                  </a:extLst>
                </a:gridCol>
                <a:gridCol w="1399909">
                  <a:extLst>
                    <a:ext uri="{9D8B030D-6E8A-4147-A177-3AD203B41FA5}">
                      <a16:colId xmlns:a16="http://schemas.microsoft.com/office/drawing/2014/main" val="20001"/>
                    </a:ext>
                  </a:extLst>
                </a:gridCol>
                <a:gridCol w="1653490">
                  <a:extLst>
                    <a:ext uri="{9D8B030D-6E8A-4147-A177-3AD203B41FA5}">
                      <a16:colId xmlns:a16="http://schemas.microsoft.com/office/drawing/2014/main" val="20002"/>
                    </a:ext>
                  </a:extLst>
                </a:gridCol>
                <a:gridCol w="1595895">
                  <a:extLst>
                    <a:ext uri="{9D8B030D-6E8A-4147-A177-3AD203B41FA5}">
                      <a16:colId xmlns:a16="http://schemas.microsoft.com/office/drawing/2014/main" val="20003"/>
                    </a:ext>
                  </a:extLst>
                </a:gridCol>
                <a:gridCol w="1734285">
                  <a:extLst>
                    <a:ext uri="{9D8B030D-6E8A-4147-A177-3AD203B41FA5}">
                      <a16:colId xmlns:a16="http://schemas.microsoft.com/office/drawing/2014/main" val="20004"/>
                    </a:ext>
                  </a:extLst>
                </a:gridCol>
                <a:gridCol w="1726286">
                  <a:extLst>
                    <a:ext uri="{9D8B030D-6E8A-4147-A177-3AD203B41FA5}">
                      <a16:colId xmlns:a16="http://schemas.microsoft.com/office/drawing/2014/main" val="20005"/>
                    </a:ext>
                  </a:extLst>
                </a:gridCol>
                <a:gridCol w="1793483">
                  <a:extLst>
                    <a:ext uri="{9D8B030D-6E8A-4147-A177-3AD203B41FA5}">
                      <a16:colId xmlns:a16="http://schemas.microsoft.com/office/drawing/2014/main" val="20006"/>
                    </a:ext>
                  </a:extLst>
                </a:gridCol>
                <a:gridCol w="1971871">
                  <a:extLst>
                    <a:ext uri="{9D8B030D-6E8A-4147-A177-3AD203B41FA5}">
                      <a16:colId xmlns:a16="http://schemas.microsoft.com/office/drawing/2014/main" val="20007"/>
                    </a:ext>
                  </a:extLst>
                </a:gridCol>
              </a:tblGrid>
              <a:tr h="435609">
                <a:tc>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254000"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定期接種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gridSpan="2">
                  <a:txBody>
                    <a:bodyPr/>
                    <a:lstStyle/>
                    <a:p>
                      <a:pPr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臨時接種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hMerge="1">
                  <a:txBody>
                    <a:bodyPr/>
                    <a:lstStyle/>
                    <a:p>
                      <a:endParaRPr/>
                    </a:p>
                  </a:txBody>
                  <a:tcPr marL="0" marR="0" marT="0" marB="0"/>
                </a:tc>
                <a:tc>
                  <a:txBody>
                    <a:bodyPr/>
                    <a:lstStyle/>
                    <a:p>
                      <a:pPr marL="309245" algn="ctr">
                        <a:lnSpc>
                          <a:spcPct val="100000"/>
                        </a:lnSpc>
                        <a:spcBef>
                          <a:spcPts val="935"/>
                        </a:spcBef>
                      </a:pPr>
                      <a:r>
                        <a:rPr sz="1150" spc="-10" dirty="0">
                          <a:latin typeface="BIZ UDPゴシック" panose="020B0400000000000000" pitchFamily="50" charset="-128"/>
                          <a:ea typeface="BIZ UDPゴシック" panose="020B0400000000000000" pitchFamily="50" charset="-128"/>
                          <a:cs typeface="HGPｺﾞｼｯｸM"/>
                        </a:rPr>
                        <a:t>新臨時接種</a:t>
                      </a:r>
                      <a:endParaRPr sz="1150" dirty="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382270"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特定接種</a:t>
                      </a:r>
                      <a:endParaRPr sz="115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409575" algn="ctr">
                        <a:lnSpc>
                          <a:spcPct val="100000"/>
                        </a:lnSpc>
                        <a:spcBef>
                          <a:spcPts val="935"/>
                        </a:spcBef>
                      </a:pPr>
                      <a:r>
                        <a:rPr sz="1150" spc="-15" dirty="0">
                          <a:latin typeface="BIZ UDPゴシック" panose="020B0400000000000000" pitchFamily="50" charset="-128"/>
                          <a:ea typeface="BIZ UDPゴシック" panose="020B0400000000000000" pitchFamily="50" charset="-128"/>
                          <a:cs typeface="HGPｺﾞｼｯｸM"/>
                        </a:rPr>
                        <a:t>住民接種</a:t>
                      </a:r>
                      <a:endParaRPr sz="1150">
                        <a:latin typeface="BIZ UDPゴシック" panose="020B0400000000000000" pitchFamily="50" charset="-128"/>
                        <a:ea typeface="BIZ UDPゴシック" panose="020B0400000000000000" pitchFamily="50" charset="-128"/>
                        <a:cs typeface="HGPｺﾞｼｯｸM"/>
                      </a:endParaRPr>
                    </a:p>
                  </a:txBody>
                  <a:tcPr marL="0" marR="0" marT="11874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tc>
                  <a:txBody>
                    <a:bodyPr/>
                    <a:lstStyle/>
                    <a:p>
                      <a:pPr marL="103505" marR="73025" indent="-22860" algn="ctr">
                        <a:lnSpc>
                          <a:spcPct val="103499"/>
                        </a:lnSpc>
                        <a:spcBef>
                          <a:spcPts val="155"/>
                        </a:spcBef>
                      </a:pPr>
                      <a:r>
                        <a:rPr sz="1150" spc="605" dirty="0">
                          <a:latin typeface="BIZ UDPゴシック" panose="020B0400000000000000" pitchFamily="50" charset="-128"/>
                          <a:ea typeface="BIZ UDPゴシック" panose="020B0400000000000000" pitchFamily="50" charset="-128"/>
                          <a:cs typeface="HGPｺﾞｼｯｸM"/>
                        </a:rPr>
                        <a:t>（</a:t>
                      </a:r>
                      <a:r>
                        <a:rPr sz="1150" dirty="0">
                          <a:latin typeface="BIZ UDPゴシック" panose="020B0400000000000000" pitchFamily="50" charset="-128"/>
                          <a:ea typeface="BIZ UDPゴシック" panose="020B0400000000000000" pitchFamily="50" charset="-128"/>
                          <a:cs typeface="HGPｺﾞｼｯｸM"/>
                        </a:rPr>
                        <a:t>参考</a:t>
                      </a:r>
                      <a:r>
                        <a:rPr sz="1150" spc="125" dirty="0">
                          <a:latin typeface="BIZ UDPゴシック" panose="020B0400000000000000" pitchFamily="50" charset="-128"/>
                          <a:ea typeface="BIZ UDPゴシック" panose="020B0400000000000000" pitchFamily="50" charset="-128"/>
                          <a:cs typeface="HGPｺﾞｼｯｸM"/>
                        </a:rPr>
                        <a:t>）2009</a:t>
                      </a:r>
                      <a:r>
                        <a:rPr sz="1150" spc="-20" dirty="0">
                          <a:latin typeface="BIZ UDPゴシック" panose="020B0400000000000000" pitchFamily="50" charset="-128"/>
                          <a:ea typeface="BIZ UDPゴシック" panose="020B0400000000000000" pitchFamily="50" charset="-128"/>
                          <a:cs typeface="HGPｺﾞｼｯｸM"/>
                        </a:rPr>
                        <a:t>年新型</a:t>
                      </a:r>
                      <a:r>
                        <a:rPr sz="1150" spc="114" dirty="0">
                          <a:latin typeface="BIZ UDPゴシック" panose="020B0400000000000000" pitchFamily="50" charset="-128"/>
                          <a:ea typeface="BIZ UDPゴシック" panose="020B0400000000000000" pitchFamily="50" charset="-128"/>
                          <a:cs typeface="HGPｺﾞｼｯｸM"/>
                        </a:rPr>
                        <a:t>インフルの際の対応</a:t>
                      </a:r>
                      <a:endParaRPr sz="1150">
                        <a:latin typeface="BIZ UDPゴシック" panose="020B0400000000000000" pitchFamily="50" charset="-128"/>
                        <a:ea typeface="BIZ UDPゴシック" panose="020B0400000000000000" pitchFamily="50" charset="-128"/>
                        <a:cs typeface="HGPｺﾞｼｯｸM"/>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2CC"/>
                    </a:solidFill>
                  </a:tcPr>
                </a:tc>
                <a:extLst>
                  <a:ext uri="{0D108BD9-81ED-4DB2-BD59-A6C34878D82A}">
                    <a16:rowId xmlns:a16="http://schemas.microsoft.com/office/drawing/2014/main" val="10000"/>
                  </a:ext>
                </a:extLst>
              </a:tr>
              <a:tr h="804545">
                <a:tc>
                  <a:txBody>
                    <a:bodyPr/>
                    <a:lstStyle/>
                    <a:p>
                      <a:pPr>
                        <a:lnSpc>
                          <a:spcPct val="100000"/>
                        </a:lnSpc>
                        <a:spcBef>
                          <a:spcPts val="20"/>
                        </a:spcBef>
                      </a:pPr>
                      <a:endParaRPr sz="140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根拠</a:t>
                      </a:r>
                      <a:endParaRPr sz="1150">
                        <a:latin typeface="BIZ UDPゴシック" panose="020B0400000000000000" pitchFamily="50" charset="-128"/>
                        <a:ea typeface="BIZ UDPゴシック" panose="020B0400000000000000" pitchFamily="50" charset="-128"/>
                        <a:cs typeface="HGPｺﾞｼｯｸM"/>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30175" algn="ctr">
                        <a:lnSpc>
                          <a:spcPct val="103499"/>
                        </a:lnSpc>
                        <a:spcBef>
                          <a:spcPts val="1630"/>
                        </a:spcBef>
                      </a:pPr>
                      <a:r>
                        <a:rPr sz="1150" spc="-10" dirty="0">
                          <a:latin typeface="BIZ UDPゴシック" panose="020B0400000000000000" pitchFamily="50" charset="-128"/>
                          <a:ea typeface="BIZ UDPゴシック" panose="020B0400000000000000" pitchFamily="50" charset="-128"/>
                          <a:cs typeface="游ゴシック"/>
                        </a:rPr>
                        <a:t>予防接種法第</a:t>
                      </a:r>
                      <a:r>
                        <a:rPr sz="1150" spc="-50" dirty="0">
                          <a:latin typeface="BIZ UDPゴシック" panose="020B0400000000000000" pitchFamily="50" charset="-128"/>
                          <a:ea typeface="BIZ UDPゴシック" panose="020B0400000000000000" pitchFamily="50" charset="-128"/>
                          <a:cs typeface="游ゴシック"/>
                        </a:rPr>
                        <a:t> </a:t>
                      </a:r>
                      <a:r>
                        <a:rPr sz="1150" spc="-10" dirty="0">
                          <a:latin typeface="BIZ UDPゴシック" panose="020B0400000000000000" pitchFamily="50" charset="-128"/>
                          <a:ea typeface="BIZ UDPゴシック" panose="020B0400000000000000" pitchFamily="50" charset="-128"/>
                          <a:cs typeface="游ゴシック"/>
                        </a:rPr>
                        <a:t>５条第１項</a:t>
                      </a:r>
                      <a:endParaRPr sz="1150">
                        <a:latin typeface="BIZ UDPゴシック" panose="020B0400000000000000" pitchFamily="50" charset="-128"/>
                        <a:ea typeface="BIZ UDPゴシック" panose="020B0400000000000000" pitchFamily="50" charset="-128"/>
                        <a:cs typeface="游ゴシック"/>
                      </a:endParaRPr>
                    </a:p>
                  </a:txBody>
                  <a:tcPr marL="0" marR="0" marT="2070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gridSpan="2">
                  <a:txBody>
                    <a:bodyPr/>
                    <a:lstStyle/>
                    <a:p>
                      <a:pPr marL="69850" algn="ctr">
                        <a:lnSpc>
                          <a:spcPct val="100000"/>
                        </a:lnSpc>
                        <a:spcBef>
                          <a:spcPts val="1680"/>
                        </a:spcBef>
                      </a:pPr>
                      <a:r>
                        <a:rPr sz="1150" spc="-10" dirty="0">
                          <a:latin typeface="BIZ UDPゴシック" panose="020B0400000000000000" pitchFamily="50" charset="-128"/>
                          <a:ea typeface="BIZ UDPゴシック" panose="020B0400000000000000" pitchFamily="50" charset="-128"/>
                          <a:cs typeface="游ゴシック"/>
                        </a:rPr>
                        <a:t>予防接種法</a:t>
                      </a:r>
                      <a:endParaRPr sz="1150" dirty="0">
                        <a:latin typeface="BIZ UDPゴシック" panose="020B0400000000000000" pitchFamily="50" charset="-128"/>
                        <a:ea typeface="BIZ UDPゴシック" panose="020B0400000000000000" pitchFamily="50" charset="-128"/>
                        <a:cs typeface="游ゴシック"/>
                      </a:endParaRPr>
                    </a:p>
                    <a:p>
                      <a:pPr marL="69850" algn="ctr">
                        <a:lnSpc>
                          <a:spcPct val="100000"/>
                        </a:lnSpc>
                        <a:spcBef>
                          <a:spcPts val="50"/>
                        </a:spcBef>
                      </a:pPr>
                      <a:r>
                        <a:rPr sz="1150" spc="-5" dirty="0">
                          <a:latin typeface="BIZ UDPゴシック" panose="020B0400000000000000" pitchFamily="50" charset="-128"/>
                          <a:ea typeface="BIZ UDPゴシック" panose="020B0400000000000000" pitchFamily="50" charset="-128"/>
                          <a:cs typeface="游ゴシック"/>
                        </a:rPr>
                        <a:t>第６条第１項、第２項</a:t>
                      </a:r>
                      <a:endParaRPr sz="1150" dirty="0">
                        <a:latin typeface="BIZ UDPゴシック" panose="020B0400000000000000" pitchFamily="50" charset="-128"/>
                        <a:ea typeface="BIZ UDPゴシック" panose="020B0400000000000000" pitchFamily="50" charset="-128"/>
                        <a:cs typeface="游ゴシック"/>
                      </a:endParaRPr>
                    </a:p>
                  </a:txBody>
                  <a:tcPr marL="0" marR="0" marT="21336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hMerge="1">
                  <a:txBody>
                    <a:bodyPr/>
                    <a:lstStyle/>
                    <a:p>
                      <a:endParaRPr/>
                    </a:p>
                  </a:txBody>
                  <a:tcPr marL="0" marR="0" marT="0" marB="0"/>
                </a:tc>
                <a:tc>
                  <a:txBody>
                    <a:bodyPr/>
                    <a:lstStyle/>
                    <a:p>
                      <a:pPr marL="68580" marR="394335" algn="ctr">
                        <a:lnSpc>
                          <a:spcPct val="103499"/>
                        </a:lnSpc>
                        <a:spcBef>
                          <a:spcPts val="1630"/>
                        </a:spcBef>
                      </a:pPr>
                      <a:r>
                        <a:rPr sz="1150" spc="-10" dirty="0" err="1">
                          <a:latin typeface="BIZ UDPゴシック" panose="020B0400000000000000" pitchFamily="50" charset="-128"/>
                          <a:ea typeface="BIZ UDPゴシック" panose="020B0400000000000000" pitchFamily="50" charset="-128"/>
                          <a:cs typeface="游ゴシック"/>
                        </a:rPr>
                        <a:t>予防接種法</a:t>
                      </a:r>
                      <a:endParaRPr lang="en-US" sz="1150" spc="-10" dirty="0">
                        <a:latin typeface="BIZ UDPゴシック" panose="020B0400000000000000" pitchFamily="50" charset="-128"/>
                        <a:ea typeface="BIZ UDPゴシック" panose="020B0400000000000000" pitchFamily="50" charset="-128"/>
                        <a:cs typeface="游ゴシック"/>
                      </a:endParaRPr>
                    </a:p>
                    <a:p>
                      <a:pPr marL="68580" marR="394335" algn="ctr">
                        <a:lnSpc>
                          <a:spcPct val="103499"/>
                        </a:lnSpc>
                        <a:spcBef>
                          <a:spcPts val="1630"/>
                        </a:spcBef>
                      </a:pPr>
                      <a:r>
                        <a:rPr sz="1150" spc="-10" dirty="0">
                          <a:latin typeface="BIZ UDPゴシック" panose="020B0400000000000000" pitchFamily="50" charset="-128"/>
                          <a:ea typeface="BIZ UDPゴシック" panose="020B0400000000000000" pitchFamily="50" charset="-128"/>
                          <a:cs typeface="游ゴシック"/>
                        </a:rPr>
                        <a:t>第６条第３項</a:t>
                      </a:r>
                      <a:endParaRPr sz="1150" dirty="0">
                        <a:latin typeface="BIZ UDPゴシック" panose="020B0400000000000000" pitchFamily="50" charset="-128"/>
                        <a:ea typeface="BIZ UDPゴシック" panose="020B0400000000000000" pitchFamily="50" charset="-128"/>
                        <a:cs typeface="游ゴシック"/>
                      </a:endParaRPr>
                    </a:p>
                  </a:txBody>
                  <a:tcPr marL="0" marR="0" marT="2070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969"/>
                        </a:spcBef>
                      </a:pPr>
                      <a:r>
                        <a:rPr sz="1150" dirty="0">
                          <a:latin typeface="BIZ UDPゴシック" panose="020B0400000000000000" pitchFamily="50" charset="-128"/>
                          <a:ea typeface="BIZ UDPゴシック" panose="020B0400000000000000" pitchFamily="50" charset="-128"/>
                          <a:cs typeface="游ゴシック"/>
                        </a:rPr>
                        <a:t>特措法第28</a:t>
                      </a:r>
                      <a:r>
                        <a:rPr sz="1150" spc="-50" dirty="0">
                          <a:latin typeface="BIZ UDPゴシック" panose="020B0400000000000000" pitchFamily="50" charset="-128"/>
                          <a:ea typeface="BIZ UDPゴシック" panose="020B0400000000000000" pitchFamily="50" charset="-128"/>
                          <a:cs typeface="游ゴシック"/>
                        </a:rPr>
                        <a:t>条</a:t>
                      </a:r>
                      <a:endParaRPr sz="1150" dirty="0">
                        <a:latin typeface="BIZ UDPゴシック" panose="020B0400000000000000" pitchFamily="50" charset="-128"/>
                        <a:ea typeface="BIZ UDPゴシック" panose="020B0400000000000000" pitchFamily="50" charset="-128"/>
                        <a:cs typeface="游ゴシック"/>
                      </a:endParaRPr>
                    </a:p>
                    <a:p>
                      <a:pPr marL="67945" marR="8636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臨時接種とみな</a:t>
                      </a:r>
                      <a:r>
                        <a:rPr sz="1150" dirty="0">
                          <a:latin typeface="BIZ UDPゴシック" panose="020B0400000000000000" pitchFamily="50" charset="-128"/>
                          <a:ea typeface="BIZ UDPゴシック" panose="020B0400000000000000" pitchFamily="50" charset="-128"/>
                          <a:cs typeface="游ゴシック"/>
                        </a:rPr>
                        <a:t>す</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23189"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65"/>
                        </a:spcBef>
                      </a:pPr>
                      <a:r>
                        <a:rPr sz="1150" dirty="0">
                          <a:latin typeface="BIZ UDPゴシック" panose="020B0400000000000000" pitchFamily="50" charset="-128"/>
                          <a:ea typeface="BIZ UDPゴシック" panose="020B0400000000000000" pitchFamily="50" charset="-128"/>
                          <a:cs typeface="游ゴシック"/>
                        </a:rPr>
                        <a:t>特措法第46</a:t>
                      </a:r>
                      <a:r>
                        <a:rPr sz="1150" spc="-50" dirty="0">
                          <a:latin typeface="BIZ UDPゴシック" panose="020B0400000000000000" pitchFamily="50" charset="-128"/>
                          <a:ea typeface="BIZ UDPゴシック" panose="020B0400000000000000" pitchFamily="50" charset="-128"/>
                          <a:cs typeface="游ゴシック"/>
                        </a:rPr>
                        <a:t>条</a:t>
                      </a:r>
                      <a:endParaRPr sz="1150">
                        <a:latin typeface="BIZ UDPゴシック" panose="020B0400000000000000" pitchFamily="50" charset="-128"/>
                        <a:ea typeface="BIZ UDPゴシック" panose="020B0400000000000000" pitchFamily="50" charset="-128"/>
                        <a:cs typeface="游ゴシック"/>
                      </a:endParaRPr>
                    </a:p>
                    <a:p>
                      <a:pPr marL="68580" marR="13970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予防接種法第６条第１項を読み替</a:t>
                      </a:r>
                      <a:r>
                        <a:rPr sz="1150" dirty="0">
                          <a:latin typeface="BIZ UDPゴシック" panose="020B0400000000000000" pitchFamily="50" charset="-128"/>
                          <a:ea typeface="BIZ UDPゴシック" panose="020B0400000000000000" pitchFamily="50" charset="-128"/>
                          <a:cs typeface="游ゴシック"/>
                        </a:rPr>
                        <a:t>えて適用</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3365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5"/>
                        </a:spcBef>
                      </a:pPr>
                      <a:r>
                        <a:rPr sz="1150" spc="-15" dirty="0" err="1">
                          <a:latin typeface="BIZ UDPゴシック" panose="020B0400000000000000" pitchFamily="50" charset="-128"/>
                          <a:ea typeface="BIZ UDPゴシック" panose="020B0400000000000000" pitchFamily="50" charset="-128"/>
                          <a:cs typeface="游ゴシック"/>
                        </a:rPr>
                        <a:t>予算事業</a:t>
                      </a:r>
                      <a:endParaRPr sz="1150" dirty="0">
                        <a:latin typeface="BIZ UDPゴシック" panose="020B0400000000000000" pitchFamily="50" charset="-128"/>
                        <a:ea typeface="BIZ UDPゴシック" panose="020B0400000000000000" pitchFamily="50" charset="-128"/>
                        <a:cs typeface="游ゴシック"/>
                      </a:endParaRPr>
                    </a:p>
                  </a:txBody>
                  <a:tcPr marL="0" marR="0" marT="50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36880">
                <a:tc rowSpan="2">
                  <a:txBody>
                    <a:bodyPr/>
                    <a:lstStyle/>
                    <a:p>
                      <a:pPr>
                        <a:lnSpc>
                          <a:spcPct val="100000"/>
                        </a:lnSpc>
                      </a:pPr>
                      <a:endParaRPr sz="13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spcBef>
                          <a:spcPts val="880"/>
                        </a:spcBef>
                      </a:pPr>
                      <a:r>
                        <a:rPr sz="1150" spc="-50" dirty="0">
                          <a:latin typeface="BIZ UDPゴシック" panose="020B0400000000000000" pitchFamily="50" charset="-128"/>
                          <a:ea typeface="BIZ UDPゴシック" panose="020B0400000000000000" pitchFamily="50" charset="-128"/>
                          <a:cs typeface="HGPｺﾞｼｯｸM"/>
                        </a:rPr>
                        <a:t>趣旨等</a:t>
                      </a:r>
                      <a:endParaRPr sz="1150">
                        <a:latin typeface="BIZ UDPゴシック" panose="020B0400000000000000" pitchFamily="50" charset="-128"/>
                        <a:ea typeface="BIZ UDPゴシック" panose="020B0400000000000000" pitchFamily="50" charset="-128"/>
                        <a:cs typeface="HGPｺﾞｼｯｸM"/>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68580" marR="130175" algn="ctr">
                        <a:lnSpc>
                          <a:spcPct val="103499"/>
                        </a:lnSpc>
                        <a:spcBef>
                          <a:spcPts val="490"/>
                        </a:spcBef>
                      </a:pPr>
                      <a:r>
                        <a:rPr sz="1150" spc="-10" dirty="0">
                          <a:latin typeface="BIZ UDPゴシック" panose="020B0400000000000000" pitchFamily="50" charset="-128"/>
                          <a:ea typeface="BIZ UDPゴシック" panose="020B0400000000000000" pitchFamily="50" charset="-128"/>
                          <a:cs typeface="游ゴシック"/>
                        </a:rPr>
                        <a:t>平時のまん延</a:t>
                      </a:r>
                      <a:r>
                        <a:rPr sz="1150" spc="-25" dirty="0">
                          <a:latin typeface="BIZ UDPゴシック" panose="020B0400000000000000" pitchFamily="50" charset="-128"/>
                          <a:ea typeface="BIZ UDPゴシック" panose="020B0400000000000000" pitchFamily="50" charset="-128"/>
                          <a:cs typeface="游ゴシック"/>
                        </a:rPr>
                        <a:t>予防</a:t>
                      </a:r>
                      <a:endParaRPr sz="1150" dirty="0">
                        <a:latin typeface="BIZ UDPゴシック" panose="020B0400000000000000" pitchFamily="50" charset="-128"/>
                        <a:ea typeface="BIZ UDPゴシック" panose="020B0400000000000000" pitchFamily="50" charset="-128"/>
                        <a:cs typeface="游ゴシック"/>
                      </a:endParaRPr>
                    </a:p>
                    <a:p>
                      <a:pPr marL="164465" indent="-96520" algn="ctr">
                        <a:lnSpc>
                          <a:spcPct val="100000"/>
                        </a:lnSpc>
                        <a:spcBef>
                          <a:spcPts val="1340"/>
                        </a:spcBef>
                        <a:buFont typeface="Arial"/>
                        <a:buChar char="•"/>
                        <a:tabLst>
                          <a:tab pos="165100" algn="l"/>
                        </a:tabLst>
                      </a:pPr>
                      <a:r>
                        <a:rPr sz="1050" spc="5" dirty="0">
                          <a:latin typeface="BIZ UDPゴシック" panose="020B0400000000000000" pitchFamily="50" charset="-128"/>
                          <a:ea typeface="BIZ UDPゴシック" panose="020B0400000000000000" pitchFamily="50" charset="-128"/>
                          <a:cs typeface="游ゴシック"/>
                        </a:rPr>
                        <a:t>Ａ類 集団予防</a:t>
                      </a:r>
                      <a:endParaRPr sz="1050" dirty="0">
                        <a:latin typeface="BIZ UDPゴシック" panose="020B0400000000000000" pitchFamily="50" charset="-128"/>
                        <a:ea typeface="BIZ UDPゴシック" panose="020B0400000000000000" pitchFamily="50" charset="-128"/>
                        <a:cs typeface="游ゴシック"/>
                      </a:endParaRPr>
                    </a:p>
                    <a:p>
                      <a:pPr marL="164465" marR="76835" indent="-96520" algn="ctr">
                        <a:lnSpc>
                          <a:spcPct val="102899"/>
                        </a:lnSpc>
                        <a:buFont typeface="Arial"/>
                        <a:buChar char="•"/>
                        <a:tabLst>
                          <a:tab pos="165100" algn="l"/>
                        </a:tabLst>
                      </a:pPr>
                      <a:r>
                        <a:rPr sz="1050" spc="-10" dirty="0">
                          <a:latin typeface="BIZ UDPゴシック" panose="020B0400000000000000" pitchFamily="50" charset="-128"/>
                          <a:ea typeface="BIZ UDPゴシック" panose="020B0400000000000000" pitchFamily="50" charset="-128"/>
                          <a:cs typeface="游ゴシック"/>
                        </a:rPr>
                        <a:t>Ｂ類 重症化予</a:t>
                      </a:r>
                      <a:r>
                        <a:rPr sz="1050" spc="-50" dirty="0">
                          <a:latin typeface="BIZ UDPゴシック" panose="020B0400000000000000" pitchFamily="50" charset="-128"/>
                          <a:ea typeface="BIZ UDPゴシック" panose="020B0400000000000000" pitchFamily="50" charset="-128"/>
                          <a:cs typeface="游ゴシック"/>
                        </a:rPr>
                        <a:t>防</a:t>
                      </a:r>
                      <a:endParaRPr sz="1050" dirty="0">
                        <a:latin typeface="BIZ UDPゴシック" panose="020B0400000000000000" pitchFamily="50" charset="-128"/>
                        <a:ea typeface="BIZ UDPゴシック" panose="020B0400000000000000" pitchFamily="50" charset="-128"/>
                        <a:cs typeface="游ゴシック"/>
                      </a:endParaRPr>
                    </a:p>
                  </a:txBody>
                  <a:tcPr marL="0" marR="0" marT="622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gridSpan="2">
                  <a:txBody>
                    <a:bodyPr/>
                    <a:lstStyle/>
                    <a:p>
                      <a:pPr marL="69850" marR="86360" algn="ctr">
                        <a:lnSpc>
                          <a:spcPct val="103499"/>
                        </a:lnSpc>
                        <a:spcBef>
                          <a:spcPts val="190"/>
                        </a:spcBef>
                      </a:pPr>
                      <a:r>
                        <a:rPr sz="1150" spc="-5" dirty="0">
                          <a:latin typeface="BIZ UDPゴシック" panose="020B0400000000000000" pitchFamily="50" charset="-128"/>
                          <a:ea typeface="BIZ UDPゴシック" panose="020B0400000000000000" pitchFamily="50" charset="-128"/>
                          <a:cs typeface="游ゴシック"/>
                        </a:rPr>
                        <a:t>痘そうの流行時のように、疾病のまん延予防上緊急の必要</a:t>
                      </a:r>
                      <a:endParaRPr sz="1150" dirty="0">
                        <a:latin typeface="BIZ UDPゴシック" panose="020B0400000000000000" pitchFamily="50" charset="-128"/>
                        <a:ea typeface="BIZ UDPゴシック" panose="020B0400000000000000" pitchFamily="50" charset="-128"/>
                        <a:cs typeface="游ゴシック"/>
                      </a:endParaRPr>
                    </a:p>
                  </a:txBody>
                  <a:tcPr marL="0" marR="0" marT="241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hMerge="1">
                  <a:txBody>
                    <a:bodyPr/>
                    <a:lstStyle/>
                    <a:p>
                      <a:endParaRPr/>
                    </a:p>
                  </a:txBody>
                  <a:tcPr marL="0" marR="0" marT="0" marB="0"/>
                </a:tc>
                <a:tc rowSpan="2">
                  <a:txBody>
                    <a:bodyPr/>
                    <a:lstStyle/>
                    <a:p>
                      <a:pPr marL="68580" algn="ctr">
                        <a:lnSpc>
                          <a:spcPct val="100000"/>
                        </a:lnSpc>
                        <a:spcBef>
                          <a:spcPts val="1705"/>
                        </a:spcBef>
                      </a:pPr>
                      <a:r>
                        <a:rPr sz="1150" dirty="0">
                          <a:latin typeface="BIZ UDPゴシック" panose="020B0400000000000000" pitchFamily="50" charset="-128"/>
                          <a:ea typeface="BIZ UDPゴシック" panose="020B0400000000000000" pitchFamily="50" charset="-128"/>
                          <a:cs typeface="游ゴシック"/>
                        </a:rPr>
                        <a:t>2009年A/H1N1</a:t>
                      </a:r>
                      <a:r>
                        <a:rPr sz="1150" spc="-50" dirty="0">
                          <a:latin typeface="BIZ UDPゴシック" panose="020B0400000000000000" pitchFamily="50" charset="-128"/>
                          <a:ea typeface="BIZ UDPゴシック" panose="020B0400000000000000" pitchFamily="50" charset="-128"/>
                          <a:cs typeface="游ゴシック"/>
                        </a:rPr>
                        <a:t>の</a:t>
                      </a:r>
                      <a:endParaRPr sz="1150">
                        <a:latin typeface="BIZ UDPゴシック" panose="020B0400000000000000" pitchFamily="50" charset="-128"/>
                        <a:ea typeface="BIZ UDPゴシック" panose="020B0400000000000000" pitchFamily="50" charset="-128"/>
                        <a:cs typeface="游ゴシック"/>
                      </a:endParaRPr>
                    </a:p>
                    <a:p>
                      <a:pPr marL="68580" marR="92710" algn="ctr">
                        <a:lnSpc>
                          <a:spcPct val="103000"/>
                        </a:lnSpc>
                        <a:spcBef>
                          <a:spcPts val="5"/>
                        </a:spcBef>
                      </a:pPr>
                      <a:r>
                        <a:rPr sz="1150" spc="-10" dirty="0">
                          <a:latin typeface="BIZ UDPゴシック" panose="020B0400000000000000" pitchFamily="50" charset="-128"/>
                          <a:ea typeface="BIZ UDPゴシック" panose="020B0400000000000000" pitchFamily="50" charset="-128"/>
                          <a:cs typeface="游ゴシック"/>
                        </a:rPr>
                        <a:t>ように、病原性が低い疾病のまん延予防上緊急の必要</a:t>
                      </a:r>
                      <a:endParaRPr sz="1150">
                        <a:latin typeface="BIZ UDPゴシック" panose="020B0400000000000000" pitchFamily="50" charset="-128"/>
                        <a:ea typeface="BIZ UDPゴシック" panose="020B0400000000000000" pitchFamily="50" charset="-128"/>
                        <a:cs typeface="游ゴシック"/>
                      </a:endParaRPr>
                    </a:p>
                  </a:txBody>
                  <a:tcPr marL="0" marR="0" marT="21653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algn="ctr">
                        <a:lnSpc>
                          <a:spcPct val="100000"/>
                        </a:lnSpc>
                        <a:spcBef>
                          <a:spcPts val="20"/>
                        </a:spcBef>
                      </a:pPr>
                      <a:endParaRPr sz="2050">
                        <a:latin typeface="BIZ UDPゴシック" panose="020B0400000000000000" pitchFamily="50" charset="-128"/>
                        <a:ea typeface="BIZ UDPゴシック" panose="020B0400000000000000" pitchFamily="50" charset="-128"/>
                        <a:cs typeface="Times New Roman"/>
                      </a:endParaRPr>
                    </a:p>
                    <a:p>
                      <a:pPr marL="67945" marR="8636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医療従事者等公共性の高い社会機能維持者への接種</a:t>
                      </a:r>
                      <a:endParaRPr sz="1150">
                        <a:latin typeface="BIZ UDPゴシック" panose="020B0400000000000000" pitchFamily="50" charset="-128"/>
                        <a:ea typeface="BIZ UDPゴシック" panose="020B0400000000000000" pitchFamily="50" charset="-128"/>
                        <a:cs typeface="游ゴシック"/>
                      </a:endParaRPr>
                    </a:p>
                  </a:txBody>
                  <a:tcPr marL="0" marR="0" marT="254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algn="ctr">
                        <a:lnSpc>
                          <a:spcPct val="100000"/>
                        </a:lnSpc>
                        <a:spcBef>
                          <a:spcPts val="20"/>
                        </a:spcBef>
                      </a:pPr>
                      <a:endParaRPr sz="2050">
                        <a:latin typeface="BIZ UDPゴシック" panose="020B0400000000000000" pitchFamily="50" charset="-128"/>
                        <a:ea typeface="BIZ UDPゴシック" panose="020B0400000000000000" pitchFamily="50" charset="-128"/>
                        <a:cs typeface="Times New Roman"/>
                      </a:endParaRPr>
                    </a:p>
                    <a:p>
                      <a:pPr marL="68580" marR="13970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緊急事態宣言下での国民全体に対す</a:t>
                      </a:r>
                      <a:r>
                        <a:rPr sz="1150" spc="-20" dirty="0">
                          <a:latin typeface="BIZ UDPゴシック" panose="020B0400000000000000" pitchFamily="50" charset="-128"/>
                          <a:ea typeface="BIZ UDPゴシック" panose="020B0400000000000000" pitchFamily="50" charset="-128"/>
                          <a:cs typeface="游ゴシック"/>
                        </a:rPr>
                        <a:t>る接種</a:t>
                      </a:r>
                      <a:endParaRPr sz="1150">
                        <a:latin typeface="BIZ UDPゴシック" panose="020B0400000000000000" pitchFamily="50" charset="-128"/>
                        <a:ea typeface="BIZ UDPゴシック" panose="020B0400000000000000" pitchFamily="50" charset="-128"/>
                        <a:cs typeface="游ゴシック"/>
                      </a:endParaRPr>
                    </a:p>
                  </a:txBody>
                  <a:tcPr marL="0" marR="0" marT="254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67945" marR="130810" algn="ctr">
                        <a:lnSpc>
                          <a:spcPct val="103299"/>
                        </a:lnSpc>
                        <a:spcBef>
                          <a:spcPts val="244"/>
                        </a:spcBef>
                      </a:pPr>
                      <a:r>
                        <a:rPr sz="1150" spc="-10" dirty="0">
                          <a:latin typeface="BIZ UDPゴシック" panose="020B0400000000000000" pitchFamily="50" charset="-128"/>
                          <a:ea typeface="BIZ UDPゴシック" panose="020B0400000000000000" pitchFamily="50" charset="-128"/>
                          <a:cs typeface="游ゴシック"/>
                        </a:rPr>
                        <a:t>死亡者や重症者の発生をできる限り減らすこと及びそのために必要な医療を確保することを目的とす</a:t>
                      </a:r>
                      <a:r>
                        <a:rPr sz="1150" spc="-50" dirty="0">
                          <a:latin typeface="BIZ UDPゴシック" panose="020B0400000000000000" pitchFamily="50" charset="-128"/>
                          <a:ea typeface="BIZ UDPゴシック" panose="020B0400000000000000" pitchFamily="50" charset="-128"/>
                          <a:cs typeface="游ゴシック"/>
                        </a:rPr>
                        <a:t>る</a:t>
                      </a:r>
                      <a:endParaRPr sz="1150">
                        <a:latin typeface="BIZ UDPゴシック" panose="020B0400000000000000" pitchFamily="50" charset="-128"/>
                        <a:ea typeface="BIZ UDPゴシック" panose="020B0400000000000000" pitchFamily="50" charset="-128"/>
                        <a:cs typeface="游ゴシック"/>
                      </a:endParaRPr>
                    </a:p>
                  </a:txBody>
                  <a:tcPr marL="0" marR="0" marT="3111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73596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622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第１項の場合</a:t>
                      </a:r>
                      <a:endParaRPr sz="1150" dirty="0">
                        <a:latin typeface="BIZ UDPゴシック" panose="020B0400000000000000" pitchFamily="50" charset="-128"/>
                        <a:ea typeface="BIZ UDPゴシック" panose="020B0400000000000000" pitchFamily="50" charset="-128"/>
                        <a:cs typeface="游ゴシック"/>
                      </a:endParaRPr>
                    </a:p>
                    <a:p>
                      <a:pPr marL="69850" marR="17780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都道府県の判</a:t>
                      </a:r>
                      <a:r>
                        <a:rPr sz="1150" dirty="0">
                          <a:latin typeface="BIZ UDPゴシック" panose="020B0400000000000000" pitchFamily="50" charset="-128"/>
                          <a:ea typeface="BIZ UDPゴシック" panose="020B0400000000000000" pitchFamily="50" charset="-128"/>
                          <a:cs typeface="游ゴシック"/>
                        </a:rPr>
                        <a:t>断で実施</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第２項の場合</a:t>
                      </a:r>
                      <a:endParaRPr sz="1150" dirty="0">
                        <a:latin typeface="BIZ UDPゴシック" panose="020B0400000000000000" pitchFamily="50" charset="-128"/>
                        <a:ea typeface="BIZ UDPゴシック" panose="020B0400000000000000" pitchFamily="50" charset="-128"/>
                        <a:cs typeface="游ゴシック"/>
                      </a:endParaRPr>
                    </a:p>
                    <a:p>
                      <a:pPr marL="69850" marR="13208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厚労大臣の指</a:t>
                      </a:r>
                      <a:r>
                        <a:rPr sz="1150" dirty="0">
                          <a:latin typeface="BIZ UDPゴシック" panose="020B0400000000000000" pitchFamily="50" charset="-128"/>
                          <a:ea typeface="BIZ UDPゴシック" panose="020B0400000000000000" pitchFamily="50" charset="-128"/>
                          <a:cs typeface="游ゴシック"/>
                        </a:rPr>
                        <a:t>示により実施</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165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3111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791845">
                <a:tc>
                  <a:txBody>
                    <a:bodyPr/>
                    <a:lstStyle/>
                    <a:p>
                      <a:pPr>
                        <a:lnSpc>
                          <a:spcPct val="100000"/>
                        </a:lnSpc>
                        <a:spcBef>
                          <a:spcPts val="30"/>
                        </a:spcBef>
                      </a:pPr>
                      <a:endParaRPr sz="135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主体</a:t>
                      </a:r>
                      <a:endParaRPr sz="1150">
                        <a:latin typeface="BIZ UDPゴシック" panose="020B0400000000000000" pitchFamily="50" charset="-128"/>
                        <a:ea typeface="BIZ UDPゴシック" panose="020B0400000000000000" pitchFamily="50" charset="-128"/>
                        <a:cs typeface="HGPｺﾞｼｯｸM"/>
                      </a:endParaRPr>
                    </a:p>
                  </a:txBody>
                  <a:tcPr marL="0" marR="0" marT="38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endParaRPr sz="2000">
                        <a:latin typeface="BIZ UDPゴシック" panose="020B0400000000000000" pitchFamily="50" charset="-128"/>
                        <a:ea typeface="BIZ UDPゴシック" panose="020B0400000000000000" pitchFamily="50" charset="-128"/>
                        <a:cs typeface="Times New Roman"/>
                      </a:endParaRPr>
                    </a:p>
                    <a:p>
                      <a:pPr marL="68580" algn="ctr">
                        <a:lnSpc>
                          <a:spcPct val="100000"/>
                        </a:lnSpc>
                      </a:pPr>
                      <a:r>
                        <a:rPr sz="1150" spc="-15" dirty="0">
                          <a:latin typeface="BIZ UDPゴシック" panose="020B0400000000000000" pitchFamily="50" charset="-128"/>
                          <a:ea typeface="BIZ UDPゴシック" panose="020B0400000000000000" pitchFamily="50" charset="-128"/>
                          <a:cs typeface="游ゴシック"/>
                        </a:rPr>
                        <a:t>市町村長</a:t>
                      </a:r>
                      <a:endParaRPr sz="1150">
                        <a:latin typeface="BIZ UDPゴシック" panose="020B0400000000000000" pitchFamily="50" charset="-128"/>
                        <a:ea typeface="BIZ UDPゴシック" panose="020B0400000000000000" pitchFamily="50" charset="-128"/>
                        <a:cs typeface="游ゴシック"/>
                      </a:endParaRPr>
                    </a:p>
                  </a:txBody>
                  <a:tcPr marL="0" marR="0" marT="50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marR="328930" algn="ctr">
                        <a:lnSpc>
                          <a:spcPct val="103499"/>
                        </a:lnSpc>
                        <a:spcBef>
                          <a:spcPts val="155"/>
                        </a:spcBef>
                      </a:pPr>
                      <a:r>
                        <a:rPr sz="1150" spc="-10" dirty="0">
                          <a:latin typeface="BIZ UDPゴシック" panose="020B0400000000000000" pitchFamily="50" charset="-128"/>
                          <a:ea typeface="BIZ UDPゴシック" panose="020B0400000000000000" pitchFamily="50" charset="-128"/>
                          <a:cs typeface="游ゴシック"/>
                        </a:rPr>
                        <a:t>都道府県知事</a:t>
                      </a: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9850" marR="177800" algn="ctr">
                        <a:lnSpc>
                          <a:spcPct val="102600"/>
                        </a:lnSpc>
                        <a:spcBef>
                          <a:spcPts val="1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都道府県知事</a:t>
                      </a:r>
                      <a:r>
                        <a:rPr sz="1150" dirty="0">
                          <a:latin typeface="BIZ UDPゴシック" panose="020B0400000000000000" pitchFamily="50" charset="-128"/>
                          <a:ea typeface="BIZ UDPゴシック" panose="020B0400000000000000" pitchFamily="50" charset="-128"/>
                          <a:cs typeface="游ゴシック"/>
                        </a:rPr>
                        <a:t>が指示できる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925"/>
                        </a:spcBef>
                      </a:pPr>
                      <a:r>
                        <a:rPr sz="1150" spc="-10" dirty="0">
                          <a:latin typeface="BIZ UDPゴシック" panose="020B0400000000000000" pitchFamily="50" charset="-128"/>
                          <a:ea typeface="BIZ UDPゴシック" panose="020B0400000000000000" pitchFamily="50" charset="-128"/>
                          <a:cs typeface="游ゴシック"/>
                        </a:rPr>
                        <a:t>都道府県知事</a:t>
                      </a:r>
                      <a:endParaRPr sz="1150" dirty="0">
                        <a:latin typeface="BIZ UDPゴシック" panose="020B0400000000000000" pitchFamily="50" charset="-128"/>
                        <a:ea typeface="BIZ UDPゴシック" panose="020B0400000000000000" pitchFamily="50" charset="-128"/>
                        <a:cs typeface="游ゴシック"/>
                      </a:endParaRPr>
                    </a:p>
                    <a:p>
                      <a:pPr marL="69850" marR="13208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厚労大臣が指</a:t>
                      </a:r>
                      <a:r>
                        <a:rPr sz="1150" dirty="0">
                          <a:latin typeface="BIZ UDPゴシック" panose="020B0400000000000000" pitchFamily="50" charset="-128"/>
                          <a:ea typeface="BIZ UDPゴシック" panose="020B0400000000000000" pitchFamily="50" charset="-128"/>
                          <a:cs typeface="游ゴシック"/>
                        </a:rPr>
                        <a:t>示できる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1747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04"/>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9271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厚労大臣が都道府県通じて指示で</a:t>
                      </a:r>
                      <a:r>
                        <a:rPr sz="1150" dirty="0">
                          <a:latin typeface="BIZ UDPゴシック" panose="020B0400000000000000" pitchFamily="50" charset="-128"/>
                          <a:ea typeface="BIZ UDPゴシック" panose="020B0400000000000000" pitchFamily="50" charset="-128"/>
                          <a:cs typeface="游ゴシック"/>
                        </a:rPr>
                        <a:t>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925"/>
                        </a:spcBef>
                      </a:pPr>
                      <a:r>
                        <a:rPr sz="1150" spc="-10" dirty="0">
                          <a:latin typeface="BIZ UDPゴシック" panose="020B0400000000000000" pitchFamily="50" charset="-128"/>
                          <a:ea typeface="BIZ UDPゴシック" panose="020B0400000000000000" pitchFamily="50" charset="-128"/>
                          <a:cs typeface="游ゴシック"/>
                        </a:rPr>
                        <a:t>厚生労働大臣</a:t>
                      </a:r>
                      <a:endParaRPr sz="1150">
                        <a:latin typeface="BIZ UDPゴシック" panose="020B0400000000000000" pitchFamily="50" charset="-128"/>
                        <a:ea typeface="BIZ UDPゴシック" panose="020B0400000000000000" pitchFamily="50" charset="-128"/>
                        <a:cs typeface="游ゴシック"/>
                      </a:endParaRPr>
                    </a:p>
                    <a:p>
                      <a:pPr marL="67945" marR="8636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政府対策本部長</a:t>
                      </a:r>
                      <a:r>
                        <a:rPr sz="1150" dirty="0">
                          <a:latin typeface="BIZ UDPゴシック" panose="020B0400000000000000" pitchFamily="50" charset="-128"/>
                          <a:ea typeface="BIZ UDPゴシック" panose="020B0400000000000000" pitchFamily="50" charset="-128"/>
                          <a:cs typeface="游ゴシック"/>
                        </a:rPr>
                        <a:t>が指示できる</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11747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204"/>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13970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厚労大臣が都道府県通じて指示で</a:t>
                      </a:r>
                      <a:r>
                        <a:rPr sz="1150" dirty="0">
                          <a:latin typeface="BIZ UDPゴシック" panose="020B0400000000000000" pitchFamily="50" charset="-128"/>
                          <a:ea typeface="BIZ UDPゴシック" panose="020B0400000000000000" pitchFamily="50" charset="-128"/>
                          <a:cs typeface="游ゴシック"/>
                        </a:rPr>
                        <a:t>きる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204"/>
                        </a:spcBef>
                      </a:pPr>
                      <a:r>
                        <a:rPr sz="1150" dirty="0">
                          <a:latin typeface="BIZ UDPゴシック" panose="020B0400000000000000" pitchFamily="50" charset="-128"/>
                          <a:ea typeface="BIZ UDPゴシック" panose="020B0400000000000000" pitchFamily="50" charset="-128"/>
                          <a:cs typeface="游ゴシック"/>
                        </a:rPr>
                        <a:t>国</a:t>
                      </a:r>
                      <a:endParaRPr sz="1150">
                        <a:latin typeface="BIZ UDPゴシック" panose="020B0400000000000000" pitchFamily="50" charset="-128"/>
                        <a:ea typeface="BIZ UDPゴシック" panose="020B0400000000000000" pitchFamily="50" charset="-128"/>
                        <a:cs typeface="游ゴシック"/>
                      </a:endParaRPr>
                    </a:p>
                    <a:p>
                      <a:pPr marL="67945" marR="130810" algn="ctr">
                        <a:lnSpc>
                          <a:spcPct val="1030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実施要綱で都道府県、市町村の役割を</a:t>
                      </a:r>
                      <a:r>
                        <a:rPr sz="1150" dirty="0">
                          <a:latin typeface="BIZ UDPゴシック" panose="020B0400000000000000" pitchFamily="50" charset="-128"/>
                          <a:ea typeface="BIZ UDPゴシック" panose="020B0400000000000000" pitchFamily="50" charset="-128"/>
                          <a:cs typeface="游ゴシック"/>
                        </a:rPr>
                        <a:t>規定</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26034"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956944">
                <a:tc>
                  <a:txBody>
                    <a:bodyPr/>
                    <a:lstStyle/>
                    <a:p>
                      <a:pPr>
                        <a:lnSpc>
                          <a:spcPct val="100000"/>
                        </a:lnSpc>
                        <a:spcBef>
                          <a:spcPts val="15"/>
                        </a:spcBef>
                      </a:pPr>
                      <a:endParaRPr sz="13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pPr>
                      <a:r>
                        <a:rPr sz="1150" spc="-50" dirty="0">
                          <a:latin typeface="BIZ UDPゴシック" panose="020B0400000000000000" pitchFamily="50" charset="-128"/>
                          <a:ea typeface="BIZ UDPゴシック" panose="020B0400000000000000" pitchFamily="50" charset="-128"/>
                          <a:cs typeface="HGPｺﾞｼｯｸM"/>
                        </a:rPr>
                        <a:t>対象者</a:t>
                      </a:r>
                      <a:endParaRPr sz="1150">
                        <a:latin typeface="BIZ UDPゴシック" panose="020B0400000000000000" pitchFamily="50" charset="-128"/>
                        <a:ea typeface="BIZ UDPゴシック" panose="020B0400000000000000" pitchFamily="50" charset="-128"/>
                        <a:cs typeface="HGPｺﾞｼｯｸM"/>
                      </a:endParaRPr>
                    </a:p>
                  </a:txBody>
                  <a:tcPr marL="0" marR="0" marT="19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pPr>
                      <a:endParaRPr sz="2600">
                        <a:latin typeface="BIZ UDPゴシック" panose="020B0400000000000000" pitchFamily="50" charset="-128"/>
                        <a:ea typeface="BIZ UDPゴシック" panose="020B0400000000000000" pitchFamily="50" charset="-128"/>
                        <a:cs typeface="Times New Roman"/>
                      </a:endParaRPr>
                    </a:p>
                    <a:p>
                      <a:pPr marL="68580" algn="ctr">
                        <a:lnSpc>
                          <a:spcPct val="100000"/>
                        </a:lnSpc>
                      </a:pPr>
                      <a:r>
                        <a:rPr sz="1150" spc="-10" dirty="0">
                          <a:latin typeface="BIZ UDPゴシック" panose="020B0400000000000000" pitchFamily="50" charset="-128"/>
                          <a:ea typeface="BIZ UDPゴシック" panose="020B0400000000000000" pitchFamily="50" charset="-128"/>
                          <a:cs typeface="游ゴシック"/>
                        </a:rPr>
                        <a:t>政令で決定</a:t>
                      </a:r>
                      <a:endParaRPr sz="1150">
                        <a:latin typeface="BIZ UDPゴシック" panose="020B0400000000000000" pitchFamily="50" charset="-128"/>
                        <a:ea typeface="BIZ UDPゴシック" panose="020B0400000000000000" pitchFamily="50" charset="-128"/>
                        <a:cs typeface="游ゴシック"/>
                      </a:endParaRPr>
                    </a:p>
                  </a:txBody>
                  <a:tcPr marL="0" marR="0" marT="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dirty="0">
                        <a:latin typeface="BIZ UDPゴシック" panose="020B0400000000000000" pitchFamily="50" charset="-128"/>
                        <a:ea typeface="BIZ UDPゴシック" panose="020B0400000000000000" pitchFamily="50" charset="-128"/>
                        <a:cs typeface="Times New Roman"/>
                      </a:endParaRPr>
                    </a:p>
                    <a:p>
                      <a:pPr marL="69850" marR="17780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都道府県知事が</a:t>
                      </a:r>
                      <a:r>
                        <a:rPr sz="1150" spc="-25" dirty="0">
                          <a:latin typeface="BIZ UDPゴシック" panose="020B0400000000000000" pitchFamily="50" charset="-128"/>
                          <a:ea typeface="BIZ UDPゴシック" panose="020B0400000000000000" pitchFamily="50" charset="-128"/>
                          <a:cs typeface="游ゴシック"/>
                        </a:rPr>
                        <a:t>決定</a:t>
                      </a:r>
                      <a:endParaRPr sz="1150" dirty="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dirty="0">
                        <a:latin typeface="BIZ UDPゴシック" panose="020B0400000000000000" pitchFamily="50" charset="-128"/>
                        <a:ea typeface="BIZ UDPゴシック" panose="020B0400000000000000" pitchFamily="50" charset="-128"/>
                        <a:cs typeface="Times New Roman"/>
                      </a:endParaRPr>
                    </a:p>
                    <a:p>
                      <a:pPr marL="69850" marR="13208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都道府県知事が</a:t>
                      </a:r>
                      <a:r>
                        <a:rPr sz="1150" spc="-25" dirty="0">
                          <a:latin typeface="BIZ UDPゴシック" panose="020B0400000000000000" pitchFamily="50" charset="-128"/>
                          <a:ea typeface="BIZ UDPゴシック" panose="020B0400000000000000" pitchFamily="50" charset="-128"/>
                          <a:cs typeface="游ゴシック"/>
                        </a:rPr>
                        <a:t>決定</a:t>
                      </a:r>
                      <a:endParaRPr sz="1150" dirty="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5"/>
                        </a:spcBef>
                      </a:pPr>
                      <a:endParaRPr sz="1900">
                        <a:latin typeface="BIZ UDPゴシック" panose="020B0400000000000000" pitchFamily="50" charset="-128"/>
                        <a:ea typeface="BIZ UDPゴシック" panose="020B0400000000000000" pitchFamily="50" charset="-128"/>
                        <a:cs typeface="Times New Roman"/>
                      </a:endParaRPr>
                    </a:p>
                    <a:p>
                      <a:pPr marL="68580" marR="92710" algn="ctr">
                        <a:lnSpc>
                          <a:spcPct val="103499"/>
                        </a:lnSpc>
                      </a:pPr>
                      <a:r>
                        <a:rPr sz="1150" spc="-10" dirty="0">
                          <a:latin typeface="BIZ UDPゴシック" panose="020B0400000000000000" pitchFamily="50" charset="-128"/>
                          <a:ea typeface="BIZ UDPゴシック" panose="020B0400000000000000" pitchFamily="50" charset="-128"/>
                          <a:cs typeface="游ゴシック"/>
                        </a:rPr>
                        <a:t>厚生労働大臣が決</a:t>
                      </a:r>
                      <a:r>
                        <a:rPr sz="1150" spc="-50" dirty="0">
                          <a:latin typeface="BIZ UDPゴシック" panose="020B0400000000000000" pitchFamily="50" charset="-128"/>
                          <a:ea typeface="BIZ UDPゴシック" panose="020B0400000000000000" pitchFamily="50" charset="-128"/>
                          <a:cs typeface="游ゴシック"/>
                        </a:rPr>
                        <a:t>定</a:t>
                      </a:r>
                      <a:endParaRPr sz="1150">
                        <a:latin typeface="BIZ UDPゴシック" panose="020B0400000000000000" pitchFamily="50" charset="-128"/>
                        <a:ea typeface="BIZ UDPゴシック" panose="020B0400000000000000" pitchFamily="50" charset="-128"/>
                        <a:cs typeface="游ゴシック"/>
                      </a:endParaRPr>
                    </a:p>
                  </a:txBody>
                  <a:tcPr marL="0" marR="0" marT="571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marR="86360" algn="ctr">
                        <a:lnSpc>
                          <a:spcPct val="103200"/>
                        </a:lnSpc>
                        <a:spcBef>
                          <a:spcPts val="810"/>
                        </a:spcBef>
                      </a:pPr>
                      <a:r>
                        <a:rPr sz="1150" spc="-10" dirty="0">
                          <a:latin typeface="BIZ UDPゴシック" panose="020B0400000000000000" pitchFamily="50" charset="-128"/>
                          <a:ea typeface="BIZ UDPゴシック" panose="020B0400000000000000" pitchFamily="50" charset="-128"/>
                          <a:cs typeface="游ゴシック"/>
                        </a:rPr>
                        <a:t>政府対策本部が基本的対処方針等諮問委員会の意見を聴いて決定</a:t>
                      </a:r>
                      <a:endParaRPr sz="1150">
                        <a:latin typeface="BIZ UDPゴシック" panose="020B0400000000000000" pitchFamily="50" charset="-128"/>
                        <a:ea typeface="BIZ UDPゴシック" panose="020B0400000000000000" pitchFamily="50" charset="-128"/>
                        <a:cs typeface="游ゴシック"/>
                      </a:endParaRPr>
                    </a:p>
                  </a:txBody>
                  <a:tcPr marL="0" marR="0" marT="10287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39700" algn="ctr">
                        <a:lnSpc>
                          <a:spcPct val="103499"/>
                        </a:lnSpc>
                        <a:spcBef>
                          <a:spcPts val="1510"/>
                        </a:spcBef>
                      </a:pPr>
                      <a:r>
                        <a:rPr sz="1150" spc="-10" dirty="0">
                          <a:latin typeface="BIZ UDPゴシック" panose="020B0400000000000000" pitchFamily="50" charset="-128"/>
                          <a:ea typeface="BIZ UDPゴシック" panose="020B0400000000000000" pitchFamily="50" charset="-128"/>
                          <a:cs typeface="游ゴシック"/>
                        </a:rPr>
                        <a:t>政府対策本部が基本的対処方針を変更して決定</a:t>
                      </a:r>
                      <a:endParaRPr sz="1150">
                        <a:latin typeface="BIZ UDPゴシック" panose="020B0400000000000000" pitchFamily="50" charset="-128"/>
                        <a:ea typeface="BIZ UDPゴシック" panose="020B0400000000000000" pitchFamily="50" charset="-128"/>
                        <a:cs typeface="游ゴシック"/>
                      </a:endParaRPr>
                    </a:p>
                  </a:txBody>
                  <a:tcPr marL="0" marR="0" marT="19177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1560"/>
                        </a:spcBef>
                      </a:pPr>
                      <a:r>
                        <a:rPr sz="1150" spc="-10" dirty="0">
                          <a:latin typeface="BIZ UDPゴシック" panose="020B0400000000000000" pitchFamily="50" charset="-128"/>
                          <a:ea typeface="BIZ UDPゴシック" panose="020B0400000000000000" pitchFamily="50" charset="-128"/>
                          <a:cs typeface="游ゴシック"/>
                        </a:rPr>
                        <a:t>全国民を対象</a:t>
                      </a:r>
                      <a:endParaRPr sz="1150" dirty="0">
                        <a:latin typeface="BIZ UDPゴシック" panose="020B0400000000000000" pitchFamily="50" charset="-128"/>
                        <a:ea typeface="BIZ UDPゴシック" panose="020B0400000000000000" pitchFamily="50" charset="-128"/>
                        <a:cs typeface="游ゴシック"/>
                      </a:endParaRPr>
                    </a:p>
                    <a:p>
                      <a:pPr marL="67945" marR="130810" algn="ctr">
                        <a:lnSpc>
                          <a:spcPct val="103499"/>
                        </a:lnSpc>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優先順位を付けて</a:t>
                      </a:r>
                      <a:r>
                        <a:rPr sz="1150" dirty="0">
                          <a:latin typeface="BIZ UDPゴシック" panose="020B0400000000000000" pitchFamily="50" charset="-128"/>
                          <a:ea typeface="BIZ UDPゴシック" panose="020B0400000000000000" pitchFamily="50" charset="-128"/>
                          <a:cs typeface="游ゴシック"/>
                        </a:rPr>
                        <a:t>接種</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19812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1433830">
                <a:tc>
                  <a:txBody>
                    <a:bodyPr/>
                    <a:lstStyle/>
                    <a:p>
                      <a:pPr>
                        <a:lnSpc>
                          <a:spcPct val="100000"/>
                        </a:lnSpc>
                      </a:pPr>
                      <a:endParaRPr sz="1300">
                        <a:latin typeface="BIZ UDPゴシック" panose="020B0400000000000000" pitchFamily="50" charset="-128"/>
                        <a:ea typeface="BIZ UDPゴシック" panose="020B0400000000000000" pitchFamily="50" charset="-128"/>
                        <a:cs typeface="Times New Roman"/>
                      </a:endParaRPr>
                    </a:p>
                    <a:p>
                      <a:pPr>
                        <a:lnSpc>
                          <a:spcPct val="100000"/>
                        </a:lnSpc>
                        <a:spcBef>
                          <a:spcPts val="40"/>
                        </a:spcBef>
                      </a:pPr>
                      <a:endParaRPr sz="1000">
                        <a:latin typeface="BIZ UDPゴシック" panose="020B0400000000000000" pitchFamily="50" charset="-128"/>
                        <a:ea typeface="BIZ UDPゴシック" panose="020B0400000000000000" pitchFamily="50" charset="-128"/>
                        <a:cs typeface="Times New Roman"/>
                      </a:endParaRPr>
                    </a:p>
                    <a:p>
                      <a:pPr marL="48260" marR="43815" algn="just">
                        <a:lnSpc>
                          <a:spcPct val="103499"/>
                        </a:lnSpc>
                        <a:spcBef>
                          <a:spcPts val="5"/>
                        </a:spcBef>
                      </a:pPr>
                      <a:r>
                        <a:rPr sz="1150" spc="-50" dirty="0">
                          <a:latin typeface="BIZ UDPゴシック" panose="020B0400000000000000" pitchFamily="50" charset="-128"/>
                          <a:ea typeface="BIZ UDPゴシック" panose="020B0400000000000000" pitchFamily="50" charset="-128"/>
                          <a:cs typeface="HGPｺﾞｼｯｸM"/>
                        </a:rPr>
                        <a:t>費用負担</a:t>
                      </a:r>
                      <a:endParaRPr sz="1150">
                        <a:latin typeface="BIZ UDPゴシック" panose="020B0400000000000000" pitchFamily="50" charset="-128"/>
                        <a:ea typeface="BIZ UDPゴシック" panose="020B0400000000000000" pitchFamily="50" charset="-128"/>
                        <a:cs typeface="HGPｺﾞｼｯｸM"/>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30"/>
                        </a:spcBef>
                      </a:pPr>
                      <a:r>
                        <a:rPr sz="1150" spc="-15" dirty="0">
                          <a:latin typeface="BIZ UDPゴシック" panose="020B0400000000000000" pitchFamily="50" charset="-128"/>
                          <a:ea typeface="BIZ UDPゴシック" panose="020B0400000000000000" pitchFamily="50" charset="-128"/>
                          <a:cs typeface="游ゴシック"/>
                        </a:rPr>
                        <a:t>市町村長</a:t>
                      </a:r>
                      <a:endParaRPr sz="1150" dirty="0">
                        <a:latin typeface="BIZ UDPゴシック" panose="020B0400000000000000" pitchFamily="50" charset="-128"/>
                        <a:ea typeface="BIZ UDPゴシック" panose="020B0400000000000000" pitchFamily="50" charset="-128"/>
                        <a:cs typeface="游ゴシック"/>
                      </a:endParaRPr>
                    </a:p>
                    <a:p>
                      <a:pPr marL="68580" marR="183515" algn="ctr">
                        <a:lnSpc>
                          <a:spcPct val="102600"/>
                        </a:lnSpc>
                        <a:spcBef>
                          <a:spcPts val="790"/>
                        </a:spcBef>
                      </a:pPr>
                      <a:r>
                        <a:rPr sz="1150" dirty="0">
                          <a:latin typeface="BIZ UDPゴシック" panose="020B0400000000000000" pitchFamily="50" charset="-128"/>
                          <a:ea typeface="BIZ UDPゴシック" panose="020B0400000000000000" pitchFamily="50" charset="-128"/>
                          <a:cs typeface="游ゴシック"/>
                        </a:rPr>
                        <a:t>A</a:t>
                      </a:r>
                      <a:r>
                        <a:rPr sz="1150" spc="-10" dirty="0">
                          <a:latin typeface="BIZ UDPゴシック" panose="020B0400000000000000" pitchFamily="50" charset="-128"/>
                          <a:ea typeface="BIZ UDPゴシック" panose="020B0400000000000000" pitchFamily="50" charset="-128"/>
                          <a:cs typeface="游ゴシック"/>
                        </a:rPr>
                        <a:t>類：地方交</a:t>
                      </a:r>
                      <a:r>
                        <a:rPr sz="1150" spc="-15" dirty="0">
                          <a:latin typeface="BIZ UDPゴシック" panose="020B0400000000000000" pitchFamily="50" charset="-128"/>
                          <a:ea typeface="BIZ UDPゴシック" panose="020B0400000000000000" pitchFamily="50" charset="-128"/>
                          <a:cs typeface="游ゴシック"/>
                        </a:rPr>
                        <a:t>付税９割</a:t>
                      </a:r>
                      <a:endParaRPr sz="1150" dirty="0">
                        <a:latin typeface="BIZ UDPゴシック" panose="020B0400000000000000" pitchFamily="50" charset="-128"/>
                        <a:ea typeface="BIZ UDPゴシック" panose="020B0400000000000000" pitchFamily="50" charset="-128"/>
                        <a:cs typeface="游ゴシック"/>
                      </a:endParaRPr>
                    </a:p>
                    <a:p>
                      <a:pPr marL="68580" marR="177800" algn="ctr">
                        <a:lnSpc>
                          <a:spcPct val="103499"/>
                        </a:lnSpc>
                      </a:pPr>
                      <a:r>
                        <a:rPr sz="1150" dirty="0">
                          <a:latin typeface="BIZ UDPゴシック" panose="020B0400000000000000" pitchFamily="50" charset="-128"/>
                          <a:ea typeface="BIZ UDPゴシック" panose="020B0400000000000000" pitchFamily="50" charset="-128"/>
                          <a:cs typeface="游ゴシック"/>
                        </a:rPr>
                        <a:t>B</a:t>
                      </a:r>
                      <a:r>
                        <a:rPr sz="1150" spc="-10" dirty="0">
                          <a:latin typeface="BIZ UDPゴシック" panose="020B0400000000000000" pitchFamily="50" charset="-128"/>
                          <a:ea typeface="BIZ UDPゴシック" panose="020B0400000000000000" pitchFamily="50" charset="-128"/>
                          <a:cs typeface="游ゴシック"/>
                        </a:rPr>
                        <a:t>類：地方交</a:t>
                      </a:r>
                      <a:r>
                        <a:rPr sz="1150" spc="-15" dirty="0">
                          <a:latin typeface="BIZ UDPゴシック" panose="020B0400000000000000" pitchFamily="50" charset="-128"/>
                          <a:ea typeface="BIZ UDPゴシック" panose="020B0400000000000000" pitchFamily="50" charset="-128"/>
                          <a:cs typeface="游ゴシック"/>
                        </a:rPr>
                        <a:t>付税３割</a:t>
                      </a:r>
                      <a:endParaRPr sz="1150" dirty="0">
                        <a:latin typeface="BIZ UDPゴシック" panose="020B0400000000000000" pitchFamily="50" charset="-128"/>
                        <a:ea typeface="BIZ UDPゴシック" panose="020B0400000000000000" pitchFamily="50" charset="-128"/>
                        <a:cs typeface="游ゴシック"/>
                      </a:endParaRPr>
                    </a:p>
                    <a:p>
                      <a:pPr marL="68580" algn="ctr">
                        <a:lnSpc>
                          <a:spcPct val="100000"/>
                        </a:lnSpc>
                        <a:spcBef>
                          <a:spcPts val="83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6731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12395" marR="135255" indent="-43180" algn="ctr">
                        <a:lnSpc>
                          <a:spcPct val="103499"/>
                        </a:lnSpc>
                        <a:spcBef>
                          <a:spcPts val="155"/>
                        </a:spcBef>
                        <a:buChar char="○"/>
                        <a:tabLst>
                          <a:tab pos="264160" algn="l"/>
                        </a:tabLst>
                      </a:pPr>
                      <a:r>
                        <a:rPr sz="1150" spc="-10" dirty="0">
                          <a:latin typeface="BIZ UDPゴシック" panose="020B0400000000000000" pitchFamily="50" charset="-128"/>
                          <a:ea typeface="BIZ UDPゴシック" panose="020B0400000000000000" pitchFamily="50" charset="-128"/>
                          <a:cs typeface="游ゴシック"/>
                        </a:rPr>
                        <a:t>都道府県実施</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2395" algn="ctr">
                        <a:lnSpc>
                          <a:spcPct val="100000"/>
                        </a:lnSpc>
                        <a:spcBef>
                          <a:spcPts val="50"/>
                        </a:spcBef>
                      </a:pPr>
                      <a:r>
                        <a:rPr sz="1150" spc="25" dirty="0">
                          <a:latin typeface="BIZ UDPゴシック" panose="020B0400000000000000" pitchFamily="50" charset="-128"/>
                          <a:ea typeface="BIZ UDPゴシック" panose="020B0400000000000000" pitchFamily="50" charset="-128"/>
                          <a:cs typeface="游ゴシック"/>
                        </a:rPr>
                        <a:t>都道府県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2395" marR="286385" indent="-43180" algn="ctr">
                        <a:lnSpc>
                          <a:spcPct val="103499"/>
                        </a:lnSpc>
                        <a:spcBef>
                          <a:spcPts val="765"/>
                        </a:spcBef>
                        <a:buChar char="○"/>
                        <a:tabLst>
                          <a:tab pos="264160" algn="l"/>
                        </a:tabLst>
                      </a:pPr>
                      <a:r>
                        <a:rPr sz="1150" spc="-10" dirty="0">
                          <a:latin typeface="BIZ UDPゴシック" panose="020B0400000000000000" pitchFamily="50" charset="-128"/>
                          <a:ea typeface="BIZ UDPゴシック" panose="020B0400000000000000" pitchFamily="50" charset="-128"/>
                          <a:cs typeface="游ゴシック"/>
                        </a:rPr>
                        <a:t>市町村実施</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1/3</a:t>
                      </a:r>
                      <a:endParaRPr sz="1150" dirty="0">
                        <a:latin typeface="BIZ UDPゴシック" panose="020B0400000000000000" pitchFamily="50" charset="-128"/>
                        <a:ea typeface="BIZ UDPゴシック" panose="020B0400000000000000" pitchFamily="50" charset="-128"/>
                        <a:cs typeface="游ゴシック"/>
                      </a:endParaRPr>
                    </a:p>
                    <a:p>
                      <a:pPr marL="112395" marR="304165" algn="ctr">
                        <a:lnSpc>
                          <a:spcPct val="103499"/>
                        </a:lnSpc>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1/3</a:t>
                      </a:r>
                      <a:endParaRPr lang="en-US" sz="1150" spc="-25" dirty="0">
                        <a:latin typeface="BIZ UDPゴシック" panose="020B0400000000000000" pitchFamily="50" charset="-128"/>
                        <a:ea typeface="BIZ UDPゴシック" panose="020B0400000000000000" pitchFamily="50" charset="-128"/>
                        <a:cs typeface="游ゴシック"/>
                      </a:endParaRPr>
                    </a:p>
                    <a:p>
                      <a:pPr marL="112395" marR="304165" algn="ctr">
                        <a:lnSpc>
                          <a:spcPct val="103499"/>
                        </a:lnSpc>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1/3</a:t>
                      </a:r>
                      <a:endParaRPr sz="1150" dirty="0">
                        <a:latin typeface="BIZ UDPゴシック" panose="020B0400000000000000" pitchFamily="50" charset="-128"/>
                        <a:ea typeface="BIZ UDPゴシック" panose="020B0400000000000000" pitchFamily="50" charset="-128"/>
                        <a:cs typeface="游ゴシック"/>
                      </a:endParaRPr>
                    </a:p>
                  </a:txBody>
                  <a:tcPr marL="0" marR="0" marT="1968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69850" algn="ctr">
                        <a:lnSpc>
                          <a:spcPct val="100000"/>
                        </a:lnSpc>
                        <a:spcBef>
                          <a:spcPts val="45"/>
                        </a:spcBef>
                      </a:pPr>
                      <a:r>
                        <a:rPr sz="1150" spc="25" dirty="0" err="1">
                          <a:latin typeface="BIZ UDPゴシック" panose="020B0400000000000000" pitchFamily="50" charset="-128"/>
                          <a:ea typeface="BIZ UDPゴシック" panose="020B0400000000000000" pitchFamily="50" charset="-128"/>
                          <a:cs typeface="游ゴシック"/>
                        </a:rPr>
                        <a:t>都道府県</a:t>
                      </a:r>
                      <a:r>
                        <a:rPr sz="1150" spc="25"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½</a:t>
                      </a:r>
                      <a:endParaRPr sz="1150" dirty="0">
                        <a:latin typeface="BIZ UDPゴシック" panose="020B0400000000000000" pitchFamily="50" charset="-128"/>
                        <a:ea typeface="BIZ UDPゴシック" panose="020B0400000000000000" pitchFamily="50" charset="-128"/>
                        <a:cs typeface="游ゴシック"/>
                      </a:endParaRPr>
                    </a:p>
                  </a:txBody>
                  <a:tcPr marL="0" marR="0" marT="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92710" algn="ctr">
                        <a:lnSpc>
                          <a:spcPct val="103499"/>
                        </a:lnSpc>
                        <a:spcBef>
                          <a:spcPts val="540"/>
                        </a:spcBef>
                      </a:pPr>
                      <a:r>
                        <a:rPr sz="1150" spc="-10" dirty="0">
                          <a:latin typeface="BIZ UDPゴシック" panose="020B0400000000000000" pitchFamily="50" charset="-128"/>
                          <a:ea typeface="BIZ UDPゴシック" panose="020B0400000000000000" pitchFamily="50" charset="-128"/>
                          <a:cs typeface="游ゴシック"/>
                        </a:rPr>
                        <a:t>低所得者分につい</a:t>
                      </a:r>
                      <a:r>
                        <a:rPr sz="1150" spc="-50" dirty="0">
                          <a:latin typeface="BIZ UDPゴシック" panose="020B0400000000000000" pitchFamily="50" charset="-128"/>
                          <a:ea typeface="BIZ UDPゴシック" panose="020B0400000000000000" pitchFamily="50" charset="-128"/>
                          <a:cs typeface="游ゴシック"/>
                        </a:rPr>
                        <a:t>て</a:t>
                      </a:r>
                      <a:endParaRPr sz="1150" dirty="0">
                        <a:latin typeface="BIZ UDPゴシック" panose="020B0400000000000000" pitchFamily="50" charset="-128"/>
                        <a:ea typeface="BIZ UDPゴシック" panose="020B0400000000000000" pitchFamily="50" charset="-128"/>
                        <a:cs typeface="游ゴシック"/>
                      </a:endParaRPr>
                    </a:p>
                    <a:p>
                      <a:pPr marL="111125" algn="ctr">
                        <a:lnSpc>
                          <a:spcPct val="100000"/>
                        </a:lnSpc>
                        <a:spcBef>
                          <a:spcPts val="50"/>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1125" marR="370205" algn="ctr">
                        <a:lnSpc>
                          <a:spcPts val="1430"/>
                        </a:lnSpc>
                        <a:spcBef>
                          <a:spcPts val="40"/>
                        </a:spcBef>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111125" marR="370205" algn="ctr">
                        <a:lnSpc>
                          <a:spcPts val="1430"/>
                        </a:lnSpc>
                        <a:spcBef>
                          <a:spcPts val="40"/>
                        </a:spcBef>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8580" algn="ctr">
                        <a:lnSpc>
                          <a:spcPct val="100000"/>
                        </a:lnSpc>
                        <a:spcBef>
                          <a:spcPts val="142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6858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5"/>
                        </a:spcBef>
                      </a:pPr>
                      <a:endParaRPr sz="1750">
                        <a:latin typeface="BIZ UDPゴシック" panose="020B0400000000000000" pitchFamily="50" charset="-128"/>
                        <a:ea typeface="BIZ UDPゴシック" panose="020B0400000000000000" pitchFamily="50" charset="-128"/>
                        <a:cs typeface="Times New Roman"/>
                      </a:endParaRPr>
                    </a:p>
                    <a:p>
                      <a:pPr marL="67945" algn="ctr">
                        <a:lnSpc>
                          <a:spcPct val="100000"/>
                        </a:lnSpc>
                      </a:pPr>
                      <a:r>
                        <a:rPr sz="1150" dirty="0">
                          <a:latin typeface="BIZ UDPゴシック" panose="020B0400000000000000" pitchFamily="50" charset="-128"/>
                          <a:ea typeface="BIZ UDPゴシック" panose="020B0400000000000000" pitchFamily="50" charset="-128"/>
                          <a:cs typeface="游ゴシック"/>
                        </a:rPr>
                        <a:t>国</a:t>
                      </a:r>
                      <a:endParaRPr sz="1150">
                        <a:latin typeface="BIZ UDPゴシック" panose="020B0400000000000000" pitchFamily="50" charset="-128"/>
                        <a:ea typeface="BIZ UDPゴシック" panose="020B0400000000000000" pitchFamily="50" charset="-128"/>
                        <a:cs typeface="游ゴシック"/>
                      </a:endParaRPr>
                    </a:p>
                    <a:p>
                      <a:pPr marL="67945" marR="86360" algn="ctr">
                        <a:lnSpc>
                          <a:spcPct val="103200"/>
                        </a:lnSpc>
                        <a:spcBef>
                          <a:spcPts val="5"/>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地方公務員への接種は、それぞれの都道府県・市町</a:t>
                      </a:r>
                      <a:r>
                        <a:rPr sz="1150" dirty="0">
                          <a:latin typeface="BIZ UDPゴシック" panose="020B0400000000000000" pitchFamily="50" charset="-128"/>
                          <a:ea typeface="BIZ UDPゴシック" panose="020B0400000000000000" pitchFamily="50" charset="-128"/>
                          <a:cs typeface="游ゴシック"/>
                        </a:rPr>
                        <a:t>村が負担</a:t>
                      </a:r>
                      <a:r>
                        <a:rPr sz="1150" spc="-50" dirty="0">
                          <a:latin typeface="BIZ UDPゴシック" panose="020B0400000000000000" pitchFamily="50" charset="-128"/>
                          <a:ea typeface="BIZ UDPゴシック" panose="020B0400000000000000" pitchFamily="50" charset="-128"/>
                          <a:cs typeface="游ゴシック"/>
                        </a:rPr>
                        <a:t>）</a:t>
                      </a:r>
                      <a:endParaRPr sz="1150">
                        <a:latin typeface="BIZ UDPゴシック" panose="020B0400000000000000" pitchFamily="50" charset="-128"/>
                        <a:ea typeface="BIZ UDPゴシック" panose="020B0400000000000000" pitchFamily="50" charset="-128"/>
                        <a:cs typeface="游ゴシック"/>
                      </a:endParaRPr>
                    </a:p>
                  </a:txBody>
                  <a:tcPr marL="0" marR="0" marT="63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90"/>
                        </a:spcBef>
                      </a:pP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68580" marR="459740" algn="ctr">
                        <a:lnSpc>
                          <a:spcPct val="103499"/>
                        </a:lnSpc>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68580" marR="459740" algn="ctr">
                        <a:lnSpc>
                          <a:spcPct val="103499"/>
                        </a:lnSpc>
                      </a:pPr>
                      <a:r>
                        <a:rPr sz="1150" spc="110" dirty="0" err="1">
                          <a:latin typeface="BIZ UDPゴシック" panose="020B0400000000000000" pitchFamily="50" charset="-128"/>
                          <a:ea typeface="BIZ UDPゴシック" panose="020B0400000000000000" pitchFamily="50" charset="-128"/>
                          <a:cs typeface="游ゴシック"/>
                        </a:rPr>
                        <a:t>市町村</a:t>
                      </a:r>
                      <a:r>
                        <a:rPr sz="1150" spc="110"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8580" marR="139700" algn="ctr">
                        <a:lnSpc>
                          <a:spcPts val="1430"/>
                        </a:lnSpc>
                        <a:spcBef>
                          <a:spcPts val="40"/>
                        </a:spcBef>
                      </a:pPr>
                      <a:r>
                        <a:rPr sz="1150" dirty="0">
                          <a:latin typeface="BIZ UDPゴシック" panose="020B0400000000000000" pitchFamily="50" charset="-128"/>
                          <a:ea typeface="BIZ UDPゴシック" panose="020B0400000000000000" pitchFamily="50" charset="-128"/>
                          <a:cs typeface="游ゴシック"/>
                        </a:rPr>
                        <a:t>（</a:t>
                      </a:r>
                      <a:r>
                        <a:rPr sz="1150" spc="-10" dirty="0">
                          <a:latin typeface="BIZ UDPゴシック" panose="020B0400000000000000" pitchFamily="50" charset="-128"/>
                          <a:ea typeface="BIZ UDPゴシック" panose="020B0400000000000000" pitchFamily="50" charset="-128"/>
                          <a:cs typeface="游ゴシック"/>
                        </a:rPr>
                        <a:t>自治体の財政力に応じ、国がかさ上げの財政負担を</a:t>
                      </a:r>
                      <a:r>
                        <a:rPr sz="1150" dirty="0">
                          <a:latin typeface="BIZ UDPゴシック" panose="020B0400000000000000" pitchFamily="50" charset="-128"/>
                          <a:ea typeface="BIZ UDPゴシック" panose="020B0400000000000000" pitchFamily="50" charset="-128"/>
                          <a:cs typeface="游ゴシック"/>
                        </a:rPr>
                        <a:t>講じる</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7493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11125" marR="130810" indent="-43180" algn="ctr">
                        <a:lnSpc>
                          <a:spcPct val="103499"/>
                        </a:lnSpc>
                        <a:spcBef>
                          <a:spcPts val="1260"/>
                        </a:spcBef>
                      </a:pPr>
                      <a:r>
                        <a:rPr sz="1150" spc="-10" dirty="0">
                          <a:latin typeface="BIZ UDPゴシック" panose="020B0400000000000000" pitchFamily="50" charset="-128"/>
                          <a:ea typeface="BIZ UDPゴシック" panose="020B0400000000000000" pitchFamily="50" charset="-128"/>
                          <a:cs typeface="游ゴシック"/>
                        </a:rPr>
                        <a:t>低所得者分について</a:t>
                      </a:r>
                      <a:r>
                        <a:rPr sz="1150" spc="15" dirty="0">
                          <a:latin typeface="BIZ UDPゴシック" panose="020B0400000000000000" pitchFamily="50" charset="-128"/>
                          <a:ea typeface="BIZ UDPゴシック" panose="020B0400000000000000" pitchFamily="50" charset="-128"/>
                          <a:cs typeface="游ゴシック"/>
                        </a:rPr>
                        <a:t>国 </a:t>
                      </a:r>
                      <a:r>
                        <a:rPr sz="1150" spc="-25" dirty="0">
                          <a:latin typeface="BIZ UDPゴシック" panose="020B0400000000000000" pitchFamily="50" charset="-128"/>
                          <a:ea typeface="BIZ UDPゴシック" panose="020B0400000000000000" pitchFamily="50" charset="-128"/>
                          <a:cs typeface="游ゴシック"/>
                        </a:rPr>
                        <a:t>1/2</a:t>
                      </a:r>
                      <a:endParaRPr sz="1150" dirty="0">
                        <a:latin typeface="BIZ UDPゴシック" panose="020B0400000000000000" pitchFamily="50" charset="-128"/>
                        <a:ea typeface="BIZ UDPゴシック" panose="020B0400000000000000" pitchFamily="50" charset="-128"/>
                        <a:cs typeface="游ゴシック"/>
                      </a:endParaRPr>
                    </a:p>
                    <a:p>
                      <a:pPr marL="111125" marR="558800" algn="ctr">
                        <a:lnSpc>
                          <a:spcPct val="102600"/>
                        </a:lnSpc>
                        <a:spcBef>
                          <a:spcPts val="10"/>
                        </a:spcBef>
                      </a:pPr>
                      <a:r>
                        <a:rPr sz="1150" dirty="0" err="1">
                          <a:latin typeface="BIZ UDPゴシック" panose="020B0400000000000000" pitchFamily="50" charset="-128"/>
                          <a:ea typeface="BIZ UDPゴシック" panose="020B0400000000000000" pitchFamily="50" charset="-128"/>
                          <a:cs typeface="游ゴシック"/>
                        </a:rPr>
                        <a:t>都道府県</a:t>
                      </a:r>
                      <a:r>
                        <a:rPr sz="1150" dirty="0">
                          <a:latin typeface="BIZ UDPゴシック" panose="020B0400000000000000" pitchFamily="50" charset="-128"/>
                          <a:ea typeface="BIZ UDPゴシック" panose="020B0400000000000000" pitchFamily="50" charset="-128"/>
                          <a:cs typeface="游ゴシック"/>
                        </a:rPr>
                        <a:t> </a:t>
                      </a:r>
                      <a:r>
                        <a:rPr lang="en-US" altLang="ja-JP" sz="1150" spc="-25" dirty="0">
                          <a:latin typeface="BIZ UDPゴシック" panose="020B0400000000000000" pitchFamily="50" charset="-128"/>
                          <a:ea typeface="BIZ UDPゴシック" panose="020B0400000000000000" pitchFamily="50" charset="-128"/>
                          <a:cs typeface="游ゴシック"/>
                        </a:rPr>
                        <a:t>¼</a:t>
                      </a:r>
                      <a:endParaRPr lang="en-US" sz="1150" spc="-25" dirty="0">
                        <a:latin typeface="BIZ UDPゴシック" panose="020B0400000000000000" pitchFamily="50" charset="-128"/>
                        <a:ea typeface="BIZ UDPゴシック" panose="020B0400000000000000" pitchFamily="50" charset="-128"/>
                        <a:cs typeface="游ゴシック"/>
                      </a:endParaRPr>
                    </a:p>
                    <a:p>
                      <a:pPr marL="111125" marR="558800" algn="ctr">
                        <a:lnSpc>
                          <a:spcPct val="102600"/>
                        </a:lnSpc>
                        <a:spcBef>
                          <a:spcPts val="10"/>
                        </a:spcBef>
                      </a:pPr>
                      <a:r>
                        <a:rPr sz="1150" spc="25" dirty="0" err="1">
                          <a:latin typeface="BIZ UDPゴシック" panose="020B0400000000000000" pitchFamily="50" charset="-128"/>
                          <a:ea typeface="BIZ UDPゴシック" panose="020B0400000000000000" pitchFamily="50" charset="-128"/>
                          <a:cs typeface="游ゴシック"/>
                        </a:rPr>
                        <a:t>市町村</a:t>
                      </a:r>
                      <a:r>
                        <a:rPr sz="1150" spc="25" dirty="0">
                          <a:latin typeface="BIZ UDPゴシック" panose="020B0400000000000000" pitchFamily="50" charset="-128"/>
                          <a:ea typeface="BIZ UDPゴシック" panose="020B0400000000000000" pitchFamily="50" charset="-128"/>
                          <a:cs typeface="游ゴシック"/>
                        </a:rPr>
                        <a:t> </a:t>
                      </a:r>
                      <a:r>
                        <a:rPr sz="1150" spc="-25" dirty="0">
                          <a:latin typeface="BIZ UDPゴシック" panose="020B0400000000000000" pitchFamily="50" charset="-128"/>
                          <a:ea typeface="BIZ UDPゴシック" panose="020B0400000000000000" pitchFamily="50" charset="-128"/>
                          <a:cs typeface="游ゴシック"/>
                        </a:rPr>
                        <a:t>1/4</a:t>
                      </a:r>
                      <a:endParaRPr sz="1150" dirty="0">
                        <a:latin typeface="BIZ UDPゴシック" panose="020B0400000000000000" pitchFamily="50" charset="-128"/>
                        <a:ea typeface="BIZ UDPゴシック" panose="020B0400000000000000" pitchFamily="50" charset="-128"/>
                        <a:cs typeface="游ゴシック"/>
                      </a:endParaRPr>
                    </a:p>
                    <a:p>
                      <a:pPr marL="67945" algn="ctr">
                        <a:lnSpc>
                          <a:spcPct val="100000"/>
                        </a:lnSpc>
                        <a:spcBef>
                          <a:spcPts val="1480"/>
                        </a:spcBef>
                      </a:pPr>
                      <a:r>
                        <a:rPr sz="1150" spc="-10" dirty="0">
                          <a:latin typeface="BIZ UDPゴシック" panose="020B0400000000000000" pitchFamily="50" charset="-128"/>
                          <a:ea typeface="BIZ UDPゴシック" panose="020B0400000000000000" pitchFamily="50" charset="-128"/>
                          <a:cs typeface="游ゴシック"/>
                        </a:rPr>
                        <a:t>※実費徴収可</a:t>
                      </a:r>
                      <a:endParaRPr sz="1150" dirty="0">
                        <a:latin typeface="BIZ UDPゴシック" panose="020B0400000000000000" pitchFamily="50" charset="-128"/>
                        <a:ea typeface="BIZ UDPゴシック" panose="020B0400000000000000" pitchFamily="50" charset="-128"/>
                        <a:cs typeface="游ゴシック"/>
                      </a:endParaRPr>
                    </a:p>
                  </a:txBody>
                  <a:tcPr marL="0" marR="0" marT="16002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793750">
                <a:tc>
                  <a:txBody>
                    <a:bodyPr/>
                    <a:lstStyle/>
                    <a:p>
                      <a:pPr>
                        <a:lnSpc>
                          <a:spcPct val="100000"/>
                        </a:lnSpc>
                        <a:spcBef>
                          <a:spcPts val="30"/>
                        </a:spcBef>
                      </a:pPr>
                      <a:endParaRPr sz="1350">
                        <a:latin typeface="BIZ UDPゴシック" panose="020B0400000000000000" pitchFamily="50" charset="-128"/>
                        <a:ea typeface="BIZ UDPゴシック" panose="020B0400000000000000" pitchFamily="50" charset="-128"/>
                        <a:cs typeface="Times New Roman"/>
                      </a:endParaRPr>
                    </a:p>
                    <a:p>
                      <a:pPr marL="48260" marR="43815">
                        <a:lnSpc>
                          <a:spcPct val="103499"/>
                        </a:lnSpc>
                      </a:pPr>
                      <a:r>
                        <a:rPr sz="1150" spc="-50" dirty="0">
                          <a:latin typeface="BIZ UDPゴシック" panose="020B0400000000000000" pitchFamily="50" charset="-128"/>
                          <a:ea typeface="BIZ UDPゴシック" panose="020B0400000000000000" pitchFamily="50" charset="-128"/>
                          <a:cs typeface="HGPｺﾞｼｯｸM"/>
                        </a:rPr>
                        <a:t>救済</a:t>
                      </a:r>
                      <a:endParaRPr sz="1150">
                        <a:latin typeface="BIZ UDPゴシック" panose="020B0400000000000000" pitchFamily="50" charset="-128"/>
                        <a:ea typeface="BIZ UDPゴシック" panose="020B0400000000000000" pitchFamily="50" charset="-128"/>
                        <a:cs typeface="HGPｺﾞｼｯｸM"/>
                      </a:endParaRPr>
                    </a:p>
                  </a:txBody>
                  <a:tcPr marL="0" marR="0" marT="38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marR="177800" algn="ctr">
                        <a:lnSpc>
                          <a:spcPct val="103499"/>
                        </a:lnSpc>
                        <a:spcBef>
                          <a:spcPts val="875"/>
                        </a:spcBef>
                      </a:pPr>
                      <a:r>
                        <a:rPr sz="1150" dirty="0">
                          <a:latin typeface="BIZ UDPゴシック" panose="020B0400000000000000" pitchFamily="50" charset="-128"/>
                          <a:ea typeface="BIZ UDPゴシック" panose="020B0400000000000000" pitchFamily="50" charset="-128"/>
                          <a:cs typeface="游ゴシック"/>
                        </a:rPr>
                        <a:t>A</a:t>
                      </a:r>
                      <a:r>
                        <a:rPr sz="1150" spc="-10" dirty="0">
                          <a:latin typeface="BIZ UDPゴシック" panose="020B0400000000000000" pitchFamily="50" charset="-128"/>
                          <a:ea typeface="BIZ UDPゴシック" panose="020B0400000000000000" pitchFamily="50" charset="-128"/>
                          <a:cs typeface="游ゴシック"/>
                        </a:rPr>
                        <a:t>類：高水準</a:t>
                      </a:r>
                      <a:r>
                        <a:rPr sz="1150" spc="-50" dirty="0">
                          <a:latin typeface="BIZ UDPゴシック" panose="020B0400000000000000" pitchFamily="50" charset="-128"/>
                          <a:ea typeface="BIZ UDPゴシック" panose="020B0400000000000000" pitchFamily="50" charset="-128"/>
                          <a:cs typeface="游ゴシック"/>
                        </a:rPr>
                        <a:t> </a:t>
                      </a:r>
                      <a:r>
                        <a:rPr sz="1150" dirty="0">
                          <a:latin typeface="BIZ UDPゴシック" panose="020B0400000000000000" pitchFamily="50" charset="-128"/>
                          <a:ea typeface="BIZ UDPゴシック" panose="020B0400000000000000" pitchFamily="50" charset="-128"/>
                          <a:cs typeface="游ゴシック"/>
                        </a:rPr>
                        <a:t>B</a:t>
                      </a:r>
                      <a:r>
                        <a:rPr sz="1150" spc="-10" dirty="0">
                          <a:latin typeface="BIZ UDPゴシック" panose="020B0400000000000000" pitchFamily="50" charset="-128"/>
                          <a:ea typeface="BIZ UDPゴシック" panose="020B0400000000000000" pitchFamily="50" charset="-128"/>
                          <a:cs typeface="游ゴシック"/>
                        </a:rPr>
                        <a:t>類：医薬品</a:t>
                      </a:r>
                      <a:r>
                        <a:rPr sz="1150" spc="-15" dirty="0">
                          <a:latin typeface="BIZ UDPゴシック" panose="020B0400000000000000" pitchFamily="50" charset="-128"/>
                          <a:ea typeface="BIZ UDPゴシック" panose="020B0400000000000000" pitchFamily="50" charset="-128"/>
                          <a:cs typeface="游ゴシック"/>
                        </a:rPr>
                        <a:t>と同水準</a:t>
                      </a:r>
                      <a:endParaRPr sz="1150">
                        <a:latin typeface="BIZ UDPゴシック" panose="020B0400000000000000" pitchFamily="50" charset="-128"/>
                        <a:ea typeface="BIZ UDPゴシック" panose="020B0400000000000000" pitchFamily="50" charset="-128"/>
                        <a:cs typeface="游ゴシック"/>
                      </a:endParaRPr>
                    </a:p>
                  </a:txBody>
                  <a:tcPr marL="0" marR="0" marT="11112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985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
                        </a:spcBef>
                      </a:pPr>
                      <a:r>
                        <a:rPr sz="1150" spc="-10" dirty="0" err="1">
                          <a:latin typeface="BIZ UDPゴシック" panose="020B0400000000000000" pitchFamily="50" charset="-128"/>
                          <a:ea typeface="BIZ UDPゴシック" panose="020B0400000000000000" pitchFamily="50" charset="-128"/>
                          <a:cs typeface="游ゴシック"/>
                        </a:rPr>
                        <a:t>やや高水準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gn="ctr">
                        <a:lnSpc>
                          <a:spcPct val="100000"/>
                        </a:lnSpc>
                        <a:spcBef>
                          <a:spcPts val="5"/>
                        </a:spcBef>
                      </a:pPr>
                      <a:r>
                        <a:rPr sz="1150" spc="-20" dirty="0" err="1">
                          <a:latin typeface="BIZ UDPゴシック" panose="020B0400000000000000" pitchFamily="50" charset="-128"/>
                          <a:ea typeface="BIZ UDPゴシック" panose="020B0400000000000000" pitchFamily="50" charset="-128"/>
                          <a:cs typeface="游ゴシック"/>
                        </a:rPr>
                        <a:t>高水準</a:t>
                      </a:r>
                      <a:endParaRPr sz="1150" dirty="0">
                        <a:latin typeface="BIZ UDPゴシック" panose="020B0400000000000000" pitchFamily="50" charset="-128"/>
                        <a:ea typeface="BIZ UDPゴシック" panose="020B0400000000000000" pitchFamily="50" charset="-128"/>
                        <a:cs typeface="游ゴシック"/>
                      </a:endParaRPr>
                    </a:p>
                  </a:txBody>
                  <a:tcPr marL="0" marR="0" marT="6350"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7945" algn="ctr">
                        <a:lnSpc>
                          <a:spcPct val="100000"/>
                        </a:lnSpc>
                        <a:spcBef>
                          <a:spcPts val="215"/>
                        </a:spcBef>
                      </a:pPr>
                      <a:r>
                        <a:rPr sz="1150" spc="-10" dirty="0">
                          <a:latin typeface="BIZ UDPゴシック" panose="020B0400000000000000" pitchFamily="50" charset="-128"/>
                          <a:ea typeface="BIZ UDPゴシック" panose="020B0400000000000000" pitchFamily="50" charset="-128"/>
                          <a:cs typeface="游ゴシック"/>
                        </a:rPr>
                        <a:t>医薬品と同水準</a:t>
                      </a:r>
                      <a:endParaRPr sz="1150" dirty="0">
                        <a:latin typeface="BIZ UDPゴシック" panose="020B0400000000000000" pitchFamily="50" charset="-128"/>
                        <a:ea typeface="BIZ UDPゴシック" panose="020B0400000000000000" pitchFamily="50" charset="-128"/>
                        <a:cs typeface="游ゴシック"/>
                      </a:endParaRPr>
                    </a:p>
                    <a:p>
                      <a:pPr marL="67945" marR="130810" algn="ctr">
                        <a:lnSpc>
                          <a:spcPct val="103000"/>
                        </a:lnSpc>
                        <a:spcBef>
                          <a:spcPts val="10"/>
                        </a:spcBef>
                      </a:pPr>
                      <a:r>
                        <a:rPr sz="1150" dirty="0">
                          <a:latin typeface="BIZ UDPゴシック" panose="020B0400000000000000" pitchFamily="50" charset="-128"/>
                          <a:ea typeface="BIZ UDPゴシック" panose="020B0400000000000000" pitchFamily="50" charset="-128"/>
                          <a:cs typeface="游ゴシック"/>
                        </a:rPr>
                        <a:t>（</a:t>
                      </a:r>
                      <a:r>
                        <a:rPr sz="1150" spc="-10" dirty="0" err="1">
                          <a:latin typeface="BIZ UDPゴシック" panose="020B0400000000000000" pitchFamily="50" charset="-128"/>
                          <a:ea typeface="BIZ UDPゴシック" panose="020B0400000000000000" pitchFamily="50" charset="-128"/>
                          <a:cs typeface="游ゴシック"/>
                        </a:rPr>
                        <a:t>健康被害救済に係る特別措置法を制</a:t>
                      </a:r>
                      <a:r>
                        <a:rPr sz="1150" dirty="0" err="1">
                          <a:latin typeface="BIZ UDPゴシック" panose="020B0400000000000000" pitchFamily="50" charset="-128"/>
                          <a:ea typeface="BIZ UDPゴシック" panose="020B0400000000000000" pitchFamily="50" charset="-128"/>
                          <a:cs typeface="游ゴシック"/>
                        </a:rPr>
                        <a:t>定</a:t>
                      </a:r>
                      <a:r>
                        <a:rPr sz="1150" spc="-50" dirty="0">
                          <a:latin typeface="BIZ UDPゴシック" panose="020B0400000000000000" pitchFamily="50" charset="-128"/>
                          <a:ea typeface="BIZ UDPゴシック" panose="020B0400000000000000" pitchFamily="50" charset="-128"/>
                          <a:cs typeface="游ゴシック"/>
                        </a:rPr>
                        <a:t>）</a:t>
                      </a:r>
                      <a:endParaRPr sz="1150" dirty="0">
                        <a:latin typeface="BIZ UDPゴシック" panose="020B0400000000000000" pitchFamily="50" charset="-128"/>
                        <a:ea typeface="BIZ UDPゴシック" panose="020B0400000000000000" pitchFamily="50" charset="-128"/>
                        <a:cs typeface="游ゴシック"/>
                      </a:endParaRPr>
                    </a:p>
                  </a:txBody>
                  <a:tcPr marL="0" marR="0" marT="27305" marB="0" anchor="ctr">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61905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99497" y="312462"/>
            <a:ext cx="6779651" cy="266374"/>
          </a:xfrm>
          <a:prstGeom prst="rect">
            <a:avLst/>
          </a:prstGeom>
        </p:spPr>
        <p:txBody>
          <a:bodyPr vert="horz" wrap="square" lIns="0" tIns="10941" rIns="0" bIns="0" rtlCol="0">
            <a:spAutoFit/>
          </a:bodyPr>
          <a:lstStyle/>
          <a:p>
            <a:pPr marL="1166607" marR="4607" indent="-1155667" algn="ctr">
              <a:lnSpc>
                <a:spcPct val="142200"/>
              </a:lnSpc>
              <a:spcBef>
                <a:spcPts val="86"/>
              </a:spcBef>
            </a:pPr>
            <a:r>
              <a:rPr sz="1400" b="1" spc="-5" dirty="0">
                <a:latin typeface="BIZ UDPゴシック" panose="020B0400000000000000" pitchFamily="50" charset="-128"/>
                <a:ea typeface="BIZ UDPゴシック" panose="020B0400000000000000" pitchFamily="50" charset="-128"/>
                <a:cs typeface="游ゴシック"/>
              </a:rPr>
              <a:t>ワクチン生産体制強化のためのバイオ医薬品製造拠点等整備事業</a:t>
            </a:r>
            <a:r>
              <a:rPr sz="1400" b="1" spc="-9" dirty="0">
                <a:latin typeface="BIZ UDPゴシック" panose="020B0400000000000000" pitchFamily="50" charset="-128"/>
                <a:ea typeface="BIZ UDPゴシック" panose="020B0400000000000000" pitchFamily="50" charset="-128"/>
                <a:cs typeface="游ゴシック"/>
              </a:rPr>
              <a:t>採択事業者一覧</a:t>
            </a:r>
            <a:endParaRPr sz="1400" dirty="0">
              <a:latin typeface="BIZ UDPゴシック" panose="020B0400000000000000" pitchFamily="50" charset="-128"/>
              <a:ea typeface="BIZ UDPゴシック" panose="020B0400000000000000" pitchFamily="50" charset="-128"/>
              <a:cs typeface="游ゴシック"/>
            </a:endParaRPr>
          </a:p>
        </p:txBody>
      </p:sp>
      <p:sp>
        <p:nvSpPr>
          <p:cNvPr id="3" name="object 3"/>
          <p:cNvSpPr txBox="1"/>
          <p:nvPr/>
        </p:nvSpPr>
        <p:spPr>
          <a:xfrm>
            <a:off x="1704818" y="950915"/>
            <a:ext cx="1989358"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ワクチン製造拠点の整備事業</a:t>
            </a:r>
            <a:endParaRPr sz="1050">
              <a:latin typeface="BIZ UDPゴシック" panose="020B0400000000000000" pitchFamily="50" charset="-128"/>
              <a:ea typeface="BIZ UDPゴシック" panose="020B0400000000000000" pitchFamily="50" charset="-128"/>
              <a:cs typeface="游ゴシック"/>
            </a:endParaRPr>
          </a:p>
        </p:txBody>
      </p:sp>
      <p:graphicFrame>
        <p:nvGraphicFramePr>
          <p:cNvPr id="4" name="object 4"/>
          <p:cNvGraphicFramePr>
            <a:graphicFrameLocks noGrp="1"/>
          </p:cNvGraphicFramePr>
          <p:nvPr/>
        </p:nvGraphicFramePr>
        <p:xfrm>
          <a:off x="652272" y="1102009"/>
          <a:ext cx="10911840" cy="1694772"/>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0"/>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5" dirty="0">
                          <a:latin typeface="BIZ UDPゴシック" panose="020B0400000000000000" pitchFamily="50" charset="-128"/>
                          <a:ea typeface="BIZ UDPゴシック" panose="020B0400000000000000" pitchFamily="50" charset="-128"/>
                          <a:cs typeface="游ゴシック"/>
                        </a:rPr>
                        <a:t>有事に製造するワクチン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56815">
                <a:tc>
                  <a:txBody>
                    <a:bodyPr/>
                    <a:lstStyle/>
                    <a:p>
                      <a:pPr marL="9525" algn="ctr">
                        <a:lnSpc>
                          <a:spcPct val="100000"/>
                        </a:lnSpc>
                        <a:spcBef>
                          <a:spcPts val="660"/>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70"/>
                        </a:spcBef>
                      </a:pPr>
                      <a:r>
                        <a:rPr sz="900" spc="-10" dirty="0">
                          <a:latin typeface="BIZ UDPゴシック" panose="020B0400000000000000" pitchFamily="50" charset="-128"/>
                          <a:ea typeface="BIZ UDPゴシック" panose="020B0400000000000000" pitchFamily="50" charset="-128"/>
                          <a:cs typeface="游ゴシック"/>
                        </a:rPr>
                        <a:t>株式会社ＡＲＣＡＬＩＳ</a:t>
                      </a:r>
                      <a:endParaRPr sz="900">
                        <a:latin typeface="BIZ UDPゴシック" panose="020B0400000000000000" pitchFamily="50" charset="-128"/>
                        <a:ea typeface="BIZ UDPゴシック" panose="020B0400000000000000" pitchFamily="50" charset="-128"/>
                        <a:cs typeface="游ゴシック"/>
                      </a:endParaRPr>
                    </a:p>
                    <a:p>
                      <a:pPr marL="18415">
                        <a:lnSpc>
                          <a:spcPct val="100000"/>
                        </a:lnSpc>
                        <a:spcBef>
                          <a:spcPts val="360"/>
                        </a:spcBef>
                      </a:pPr>
                      <a:r>
                        <a:rPr sz="900" dirty="0">
                          <a:latin typeface="BIZ UDPゴシック" panose="020B0400000000000000" pitchFamily="50" charset="-128"/>
                          <a:ea typeface="BIZ UDPゴシック" panose="020B0400000000000000" pitchFamily="50" charset="-128"/>
                          <a:cs typeface="游ゴシック"/>
                        </a:rPr>
                        <a:t>Ｍｅｉｊｉ</a:t>
                      </a:r>
                      <a:r>
                        <a:rPr sz="900" spc="215" dirty="0">
                          <a:latin typeface="BIZ UDPゴシック" panose="020B0400000000000000" pitchFamily="50" charset="-128"/>
                          <a:ea typeface="BIZ UDPゴシック" panose="020B0400000000000000" pitchFamily="50" charset="-128"/>
                          <a:cs typeface="游ゴシック"/>
                        </a:rPr>
                        <a:t>  </a:t>
                      </a:r>
                      <a:r>
                        <a:rPr sz="900" dirty="0">
                          <a:latin typeface="BIZ UDPゴシック" panose="020B0400000000000000" pitchFamily="50" charset="-128"/>
                          <a:ea typeface="BIZ UDPゴシック" panose="020B0400000000000000" pitchFamily="50" charset="-128"/>
                          <a:cs typeface="游ゴシック"/>
                        </a:rPr>
                        <a:t>Ｓｅｉｋａ</a:t>
                      </a:r>
                      <a:r>
                        <a:rPr sz="900" spc="30" dirty="0">
                          <a:latin typeface="BIZ UDPゴシック" panose="020B0400000000000000" pitchFamily="50" charset="-128"/>
                          <a:ea typeface="BIZ UDPゴシック" panose="020B0400000000000000" pitchFamily="50" charset="-128"/>
                          <a:cs typeface="游ゴシック"/>
                        </a:rPr>
                        <a:t>  ファルマ株式会社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806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3365">
                        <a:lnSpc>
                          <a:spcPct val="100000"/>
                        </a:lnSpc>
                        <a:spcBef>
                          <a:spcPts val="70"/>
                        </a:spcBef>
                      </a:pPr>
                      <a:r>
                        <a:rPr sz="900" spc="-10" dirty="0">
                          <a:latin typeface="BIZ UDPゴシック" panose="020B0400000000000000" pitchFamily="50" charset="-128"/>
                          <a:ea typeface="BIZ UDPゴシック" panose="020B0400000000000000" pitchFamily="50" charset="-128"/>
                          <a:cs typeface="游ゴシック"/>
                        </a:rPr>
                        <a:t>5021001072154</a:t>
                      </a:r>
                      <a:endParaRPr sz="900">
                        <a:latin typeface="BIZ UDPゴシック" panose="020B0400000000000000" pitchFamily="50" charset="-128"/>
                        <a:ea typeface="BIZ UDPゴシック" panose="020B0400000000000000" pitchFamily="50" charset="-128"/>
                        <a:cs typeface="游ゴシック"/>
                      </a:endParaRPr>
                    </a:p>
                    <a:p>
                      <a:pPr marL="253365">
                        <a:lnSpc>
                          <a:spcPct val="100000"/>
                        </a:lnSpc>
                        <a:spcBef>
                          <a:spcPts val="360"/>
                        </a:spcBef>
                      </a:pPr>
                      <a:r>
                        <a:rPr sz="900" spc="-10" dirty="0">
                          <a:latin typeface="BIZ UDPゴシック" panose="020B0400000000000000" pitchFamily="50" charset="-128"/>
                          <a:ea typeface="BIZ UDPゴシック" panose="020B0400000000000000" pitchFamily="50" charset="-128"/>
                          <a:cs typeface="游ゴシック"/>
                        </a:rPr>
                        <a:t>3010001034951</a:t>
                      </a:r>
                      <a:endParaRPr sz="900">
                        <a:latin typeface="BIZ UDPゴシック" panose="020B0400000000000000" pitchFamily="50" charset="-128"/>
                        <a:ea typeface="BIZ UDPゴシック" panose="020B0400000000000000" pitchFamily="50" charset="-128"/>
                        <a:cs typeface="游ゴシック"/>
                      </a:endParaRPr>
                    </a:p>
                  </a:txBody>
                  <a:tcPr marL="0" marR="0" marT="806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670"/>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771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福島県</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ＡＧＣ株式会社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2010001008650</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5" dirty="0">
                          <a:latin typeface="BIZ UDPゴシック" panose="020B0400000000000000" pitchFamily="50" charset="-128"/>
                          <a:ea typeface="BIZ UDPゴシック" panose="020B0400000000000000" pitchFamily="50" charset="-128"/>
                          <a:cs typeface="游ゴシック"/>
                        </a:rPr>
                        <a:t>、ウイルスベクター、組換えタンパク、遺伝子改変細胞</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15" dirty="0">
                          <a:latin typeface="BIZ UDPゴシック" panose="020B0400000000000000" pitchFamily="50" charset="-128"/>
                          <a:ea typeface="BIZ UDPゴシック" panose="020B0400000000000000" pitchFamily="50" charset="-128"/>
                          <a:cs typeface="游ゴシック"/>
                        </a:rPr>
                        <a:t>神奈川県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ＫＭバイオロジクス株式会社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6330001025098</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ウイルスベクター、組換えタンパク、不活化、弱毒生</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熊本県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ＪＣＲファーマ株式会社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6140001000905</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兵庫県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57391">
                <a:tc>
                  <a:txBody>
                    <a:bodyPr/>
                    <a:lstStyle/>
                    <a:p>
                      <a:pPr marL="9525" algn="ctr">
                        <a:lnSpc>
                          <a:spcPct val="100000"/>
                        </a:lnSpc>
                        <a:spcBef>
                          <a:spcPts val="660"/>
                        </a:spcBef>
                      </a:pPr>
                      <a:r>
                        <a:rPr sz="900" dirty="0">
                          <a:latin typeface="BIZ UDPゴシック" panose="020B0400000000000000" pitchFamily="50" charset="-128"/>
                          <a:ea typeface="BIZ UDPゴシック" panose="020B0400000000000000" pitchFamily="50" charset="-128"/>
                          <a:cs typeface="游ゴシック"/>
                        </a:rPr>
                        <a:t>5</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75"/>
                        </a:spcBef>
                      </a:pPr>
                      <a:r>
                        <a:rPr sz="900" spc="-10" dirty="0">
                          <a:latin typeface="BIZ UDPゴシック" panose="020B0400000000000000" pitchFamily="50" charset="-128"/>
                          <a:ea typeface="BIZ UDPゴシック" panose="020B0400000000000000" pitchFamily="50" charset="-128"/>
                          <a:cs typeface="游ゴシック"/>
                        </a:rPr>
                        <a:t>第一三共株式会社</a:t>
                      </a:r>
                      <a:endParaRPr sz="900" dirty="0">
                        <a:latin typeface="BIZ UDPゴシック" panose="020B0400000000000000" pitchFamily="50" charset="-128"/>
                        <a:ea typeface="BIZ UDPゴシック" panose="020B0400000000000000" pitchFamily="50" charset="-128"/>
                        <a:cs typeface="游ゴシック"/>
                      </a:endParaRPr>
                    </a:p>
                    <a:p>
                      <a:pPr marL="18415">
                        <a:lnSpc>
                          <a:spcPct val="100000"/>
                        </a:lnSpc>
                        <a:spcBef>
                          <a:spcPts val="360"/>
                        </a:spcBef>
                      </a:pPr>
                      <a:r>
                        <a:rPr sz="900" spc="-5" dirty="0">
                          <a:latin typeface="BIZ UDPゴシック" panose="020B0400000000000000" pitchFamily="50" charset="-128"/>
                          <a:ea typeface="BIZ UDPゴシック" panose="020B0400000000000000" pitchFamily="50" charset="-128"/>
                          <a:cs typeface="游ゴシック"/>
                        </a:rPr>
                        <a:t>第一三共バイオテック株式会社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863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3365">
                        <a:lnSpc>
                          <a:spcPct val="100000"/>
                        </a:lnSpc>
                        <a:spcBef>
                          <a:spcPts val="75"/>
                        </a:spcBef>
                      </a:pPr>
                      <a:r>
                        <a:rPr sz="900" spc="-10" dirty="0">
                          <a:latin typeface="BIZ UDPゴシック" panose="020B0400000000000000" pitchFamily="50" charset="-128"/>
                          <a:ea typeface="BIZ UDPゴシック" panose="020B0400000000000000" pitchFamily="50" charset="-128"/>
                          <a:cs typeface="游ゴシック"/>
                        </a:rPr>
                        <a:t>1010001095640</a:t>
                      </a:r>
                      <a:endParaRPr sz="900">
                        <a:latin typeface="BIZ UDPゴシック" panose="020B0400000000000000" pitchFamily="50" charset="-128"/>
                        <a:ea typeface="BIZ UDPゴシック" panose="020B0400000000000000" pitchFamily="50" charset="-128"/>
                        <a:cs typeface="游ゴシック"/>
                      </a:endParaRPr>
                    </a:p>
                    <a:p>
                      <a:pPr marL="253365">
                        <a:lnSpc>
                          <a:spcPct val="100000"/>
                        </a:lnSpc>
                        <a:spcBef>
                          <a:spcPts val="360"/>
                        </a:spcBef>
                      </a:pPr>
                      <a:r>
                        <a:rPr sz="900" spc="-10" dirty="0">
                          <a:latin typeface="BIZ UDPゴシック" panose="020B0400000000000000" pitchFamily="50" charset="-128"/>
                          <a:ea typeface="BIZ UDPゴシック" panose="020B0400000000000000" pitchFamily="50" charset="-128"/>
                          <a:cs typeface="游ゴシック"/>
                        </a:rPr>
                        <a:t>1030001127128</a:t>
                      </a:r>
                      <a:endParaRPr sz="900">
                        <a:latin typeface="BIZ UDPゴシック" panose="020B0400000000000000" pitchFamily="50" charset="-128"/>
                        <a:ea typeface="BIZ UDPゴシック" panose="020B0400000000000000" pitchFamily="50" charset="-128"/>
                        <a:cs typeface="游ゴシック"/>
                      </a:endParaRPr>
                    </a:p>
                  </a:txBody>
                  <a:tcPr marL="0" marR="0" marT="863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675"/>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77736"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660"/>
                        </a:spcBef>
                      </a:pPr>
                      <a:r>
                        <a:rPr sz="900" spc="-20" dirty="0">
                          <a:latin typeface="BIZ UDPゴシック" panose="020B0400000000000000" pitchFamily="50" charset="-128"/>
                          <a:ea typeface="BIZ UDPゴシック" panose="020B0400000000000000" pitchFamily="50" charset="-128"/>
                          <a:cs typeface="游ゴシック"/>
                        </a:rPr>
                        <a:t>埼玉県</a:t>
                      </a:r>
                      <a:endParaRPr sz="900">
                        <a:latin typeface="BIZ UDPゴシック" panose="020B0400000000000000" pitchFamily="50" charset="-128"/>
                        <a:ea typeface="BIZ UDPゴシック" panose="020B0400000000000000" pitchFamily="50" charset="-128"/>
                        <a:cs typeface="游ゴシック"/>
                      </a:endParaRPr>
                    </a:p>
                  </a:txBody>
                  <a:tcPr marL="0" marR="0" marT="760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6</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タカラバイオ株式会社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1160001002490</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、ウイルスベクター</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7</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75"/>
                        </a:spcBef>
                      </a:pPr>
                      <a:r>
                        <a:rPr sz="900" spc="-5" dirty="0">
                          <a:latin typeface="BIZ UDPゴシック" panose="020B0400000000000000" pitchFamily="50" charset="-128"/>
                          <a:ea typeface="BIZ UDPゴシック" panose="020B0400000000000000" pitchFamily="50" charset="-128"/>
                          <a:cs typeface="游ゴシック"/>
                        </a:rPr>
                        <a:t>富士フイルム富山化学株式会社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6010001048783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、組換えタンパク</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富山県</a:t>
                      </a:r>
                      <a:endParaRPr sz="900" dirty="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object 5"/>
          <p:cNvSpPr txBox="1"/>
          <p:nvPr/>
        </p:nvSpPr>
        <p:spPr>
          <a:xfrm>
            <a:off x="1716561" y="2989305"/>
            <a:ext cx="2477038"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治験薬製造拠点の整備事業</a:t>
            </a:r>
            <a:endParaRPr sz="1050" dirty="0">
              <a:latin typeface="BIZ UDPゴシック" panose="020B0400000000000000" pitchFamily="50" charset="-128"/>
              <a:ea typeface="BIZ UDPゴシック" panose="020B0400000000000000" pitchFamily="50" charset="-128"/>
              <a:cs typeface="游ゴシック"/>
            </a:endParaRPr>
          </a:p>
        </p:txBody>
      </p:sp>
      <p:graphicFrame>
        <p:nvGraphicFramePr>
          <p:cNvPr id="6" name="object 6"/>
          <p:cNvGraphicFramePr>
            <a:graphicFrameLocks noGrp="1"/>
          </p:cNvGraphicFramePr>
          <p:nvPr/>
        </p:nvGraphicFramePr>
        <p:xfrm>
          <a:off x="652272" y="3140400"/>
          <a:ext cx="10911840" cy="877661"/>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0"/>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dirty="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59815">
                        <a:lnSpc>
                          <a:spcPct val="100000"/>
                        </a:lnSpc>
                        <a:spcBef>
                          <a:spcPts val="310"/>
                        </a:spcBef>
                      </a:pPr>
                      <a:r>
                        <a:rPr sz="900" spc="-5" dirty="0">
                          <a:latin typeface="BIZ UDPゴシック" panose="020B0400000000000000" pitchFamily="50" charset="-128"/>
                          <a:ea typeface="BIZ UDPゴシック" panose="020B0400000000000000" pitchFamily="50" charset="-128"/>
                          <a:cs typeface="游ゴシック"/>
                        </a:rPr>
                        <a:t>有事に製造する治験用ワクチン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エリクサジェン・サイエンティフィック・ジャパン株式会社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6021001074488</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20" dirty="0">
                          <a:latin typeface="BIZ UDPゴシック" panose="020B0400000000000000" pitchFamily="50" charset="-128"/>
                          <a:ea typeface="BIZ UDPゴシック" panose="020B0400000000000000" pitchFamily="50" charset="-128"/>
                          <a:cs typeface="游ゴシック"/>
                        </a:rPr>
                        <a:t>mRNA</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神奈川県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一般財団法人阪大微生物病研究会</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2120905003034</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ウイルスベクター、組換えタンパク、不活化、弱毒生、核酸</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香川県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8139">
                <a:tc>
                  <a:txBody>
                    <a:bodyPr/>
                    <a:lstStyle/>
                    <a:p>
                      <a:pPr marL="9525" algn="ctr">
                        <a:lnSpc>
                          <a:spcPct val="100000"/>
                        </a:lnSpc>
                        <a:spcBef>
                          <a:spcPts val="27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spc="-5" dirty="0">
                          <a:latin typeface="BIZ UDPゴシック" panose="020B0400000000000000" pitchFamily="50" charset="-128"/>
                          <a:ea typeface="BIZ UDPゴシック" panose="020B0400000000000000" pitchFamily="50" charset="-128"/>
                          <a:cs typeface="游ゴシック"/>
                        </a:rPr>
                        <a:t>国立大学法人広島大学</a:t>
                      </a:r>
                      <a:endParaRPr sz="900" dirty="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1240005004054</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290"/>
                        </a:spcBef>
                      </a:pPr>
                      <a:r>
                        <a:rPr sz="900" dirty="0">
                          <a:latin typeface="BIZ UDPゴシック" panose="020B0400000000000000" pitchFamily="50" charset="-128"/>
                          <a:ea typeface="BIZ UDPゴシック" panose="020B0400000000000000" pitchFamily="50" charset="-128"/>
                          <a:cs typeface="游ゴシック"/>
                        </a:rPr>
                        <a:t>mRNA、DNA</a:t>
                      </a:r>
                      <a:r>
                        <a:rPr sz="900" spc="5" dirty="0">
                          <a:latin typeface="BIZ UDPゴシック" panose="020B0400000000000000" pitchFamily="50" charset="-128"/>
                          <a:ea typeface="BIZ UDPゴシック" panose="020B0400000000000000" pitchFamily="50" charset="-128"/>
                          <a:cs typeface="游ゴシック"/>
                        </a:rPr>
                        <a:t> 、ペプチド</a:t>
                      </a:r>
                      <a:endParaRPr sz="900">
                        <a:latin typeface="BIZ UDPゴシック" panose="020B0400000000000000" pitchFamily="50" charset="-128"/>
                        <a:ea typeface="BIZ UDPゴシック" panose="020B0400000000000000" pitchFamily="50" charset="-128"/>
                        <a:cs typeface="游ゴシック"/>
                      </a:endParaRPr>
                    </a:p>
                  </a:txBody>
                  <a:tcPr marL="0" marR="0" marT="3339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10" dirty="0">
                          <a:latin typeface="BIZ UDPゴシック" panose="020B0400000000000000" pitchFamily="50" charset="-128"/>
                          <a:ea typeface="BIZ UDPゴシック" panose="020B0400000000000000" pitchFamily="50" charset="-128"/>
                          <a:cs typeface="游ゴシック"/>
                        </a:rPr>
                        <a:t>中小企業等</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275"/>
                        </a:spcBef>
                      </a:pPr>
                      <a:r>
                        <a:rPr sz="900" spc="-20" dirty="0">
                          <a:latin typeface="BIZ UDPゴシック" panose="020B0400000000000000" pitchFamily="50" charset="-128"/>
                          <a:ea typeface="BIZ UDPゴシック" panose="020B0400000000000000" pitchFamily="50" charset="-128"/>
                          <a:cs typeface="游ゴシック"/>
                        </a:rPr>
                        <a:t>広島県</a:t>
                      </a:r>
                      <a:endParaRPr sz="900">
                        <a:latin typeface="BIZ UDPゴシック" panose="020B0400000000000000" pitchFamily="50" charset="-128"/>
                        <a:ea typeface="BIZ UDPゴシック" panose="020B0400000000000000" pitchFamily="50" charset="-128"/>
                        <a:cs typeface="游ゴシック"/>
                      </a:endParaRPr>
                    </a:p>
                  </a:txBody>
                  <a:tcPr marL="0" marR="0" marT="31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90" dirty="0">
                          <a:latin typeface="BIZ UDPゴシック" panose="020B0400000000000000" pitchFamily="50" charset="-128"/>
                          <a:ea typeface="BIZ UDPゴシック" panose="020B0400000000000000" pitchFamily="50" charset="-128"/>
                          <a:cs typeface="游ゴシック"/>
                        </a:rPr>
                        <a:t>ＶＬＰ  </a:t>
                      </a:r>
                      <a:r>
                        <a:rPr sz="900" dirty="0">
                          <a:latin typeface="BIZ UDPゴシック" panose="020B0400000000000000" pitchFamily="50" charset="-128"/>
                          <a:ea typeface="BIZ UDPゴシック" panose="020B0400000000000000" pitchFamily="50" charset="-128"/>
                          <a:cs typeface="游ゴシック"/>
                        </a:rPr>
                        <a:t>Ｔｈｅｒａｐｅｕｔｉｃｓ</a:t>
                      </a:r>
                      <a:r>
                        <a:rPr sz="900" spc="240" dirty="0">
                          <a:latin typeface="BIZ UDPゴシック" panose="020B0400000000000000" pitchFamily="50" charset="-128"/>
                          <a:ea typeface="BIZ UDPゴシック" panose="020B0400000000000000" pitchFamily="50" charset="-128"/>
                          <a:cs typeface="游ゴシック"/>
                        </a:rPr>
                        <a:t>  </a:t>
                      </a:r>
                      <a:r>
                        <a:rPr sz="900" dirty="0">
                          <a:latin typeface="BIZ UDPゴシック" panose="020B0400000000000000" pitchFamily="50" charset="-128"/>
                          <a:ea typeface="BIZ UDPゴシック" panose="020B0400000000000000" pitchFamily="50" charset="-128"/>
                          <a:cs typeface="游ゴシック"/>
                        </a:rPr>
                        <a:t>Ｊａｐａｎ</a:t>
                      </a:r>
                      <a:r>
                        <a:rPr sz="900" spc="-15" dirty="0">
                          <a:latin typeface="BIZ UDPゴシック" panose="020B0400000000000000" pitchFamily="50" charset="-128"/>
                          <a:ea typeface="BIZ UDPゴシック" panose="020B0400000000000000" pitchFamily="50" charset="-128"/>
                          <a:cs typeface="游ゴシック"/>
                        </a:rPr>
                        <a:t>合同会社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4130003006606</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dirty="0">
                          <a:latin typeface="BIZ UDPゴシック" panose="020B0400000000000000" pitchFamily="50" charset="-128"/>
                          <a:ea typeface="BIZ UDPゴシック" panose="020B0400000000000000" pitchFamily="50" charset="-128"/>
                          <a:cs typeface="游ゴシック"/>
                        </a:rPr>
                        <a:t>ウイルスベクター、組換えタンパク、VLP</a:t>
                      </a:r>
                      <a:r>
                        <a:rPr sz="900" spc="60" dirty="0">
                          <a:latin typeface="BIZ UDPゴシック" panose="020B0400000000000000" pitchFamily="50" charset="-128"/>
                          <a:ea typeface="BIZ UDPゴシック" panose="020B0400000000000000" pitchFamily="50" charset="-128"/>
                          <a:cs typeface="游ゴシック"/>
                        </a:rPr>
                        <a:t>、自己増殖 </a:t>
                      </a:r>
                      <a:r>
                        <a:rPr sz="900" dirty="0">
                          <a:latin typeface="BIZ UDPゴシック" panose="020B0400000000000000" pitchFamily="50" charset="-128"/>
                          <a:ea typeface="BIZ UDPゴシック" panose="020B0400000000000000" pitchFamily="50" charset="-128"/>
                          <a:cs typeface="游ゴシック"/>
                        </a:rPr>
                        <a:t>RNA、</a:t>
                      </a:r>
                      <a:r>
                        <a:rPr sz="900" spc="-25" dirty="0">
                          <a:latin typeface="BIZ UDPゴシック" panose="020B0400000000000000" pitchFamily="50" charset="-128"/>
                          <a:ea typeface="BIZ UDPゴシック" panose="020B0400000000000000" pitchFamily="50" charset="-128"/>
                          <a:cs typeface="游ゴシック"/>
                        </a:rPr>
                        <a:t>DNA</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中小企業等</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福岡県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p:nvPr/>
        </p:nvSpPr>
        <p:spPr>
          <a:xfrm>
            <a:off x="1704818" y="4430724"/>
            <a:ext cx="2300254"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製剤化・充填拠点の整備事業</a:t>
            </a:r>
            <a:endParaRPr sz="1050" dirty="0">
              <a:latin typeface="BIZ UDPゴシック" panose="020B0400000000000000" pitchFamily="50" charset="-128"/>
              <a:ea typeface="BIZ UDPゴシック" panose="020B0400000000000000" pitchFamily="50" charset="-128"/>
              <a:cs typeface="游ゴシック"/>
            </a:endParaRPr>
          </a:p>
        </p:txBody>
      </p:sp>
      <p:graphicFrame>
        <p:nvGraphicFramePr>
          <p:cNvPr id="8" name="object 8"/>
          <p:cNvGraphicFramePr>
            <a:graphicFrameLocks noGrp="1"/>
          </p:cNvGraphicFramePr>
          <p:nvPr/>
        </p:nvGraphicFramePr>
        <p:xfrm>
          <a:off x="652272" y="4581819"/>
          <a:ext cx="10911840" cy="353552"/>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ctr">
                        <a:lnSpc>
                          <a:spcPct val="100000"/>
                        </a:lnSpc>
                        <a:spcBef>
                          <a:spcPts val="315"/>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4094">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有事に製剤化・充填するワクチン</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ctr">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ニプロファーマ株式会社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ctr">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3120001087781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mRNA、DNA</a:t>
                      </a:r>
                      <a:r>
                        <a:rPr sz="900" spc="-5" dirty="0">
                          <a:latin typeface="BIZ UDPゴシック" panose="020B0400000000000000" pitchFamily="50" charset="-128"/>
                          <a:ea typeface="BIZ UDPゴシック" panose="020B0400000000000000" pitchFamily="50" charset="-128"/>
                          <a:cs typeface="游ゴシック"/>
                        </a:rPr>
                        <a:t> 、ウイルスベクター、組換えタンパク、新規モダリティ</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
        <p:nvSpPr>
          <p:cNvPr id="9" name="object 9"/>
          <p:cNvSpPr txBox="1"/>
          <p:nvPr/>
        </p:nvSpPr>
        <p:spPr>
          <a:xfrm>
            <a:off x="1704818" y="5096399"/>
            <a:ext cx="2488781" cy="175538"/>
          </a:xfrm>
          <a:prstGeom prst="rect">
            <a:avLst/>
          </a:prstGeom>
        </p:spPr>
        <p:txBody>
          <a:bodyPr vert="horz" wrap="square" lIns="0" tIns="13820" rIns="0" bIns="0" rtlCol="0">
            <a:spAutoFit/>
          </a:bodyPr>
          <a:lstStyle/>
          <a:p>
            <a:pPr marL="11516">
              <a:spcBef>
                <a:spcPts val="109"/>
              </a:spcBef>
            </a:pPr>
            <a:r>
              <a:rPr sz="1050" b="1" spc="-5" dirty="0">
                <a:latin typeface="BIZ UDPゴシック" panose="020B0400000000000000" pitchFamily="50" charset="-128"/>
                <a:ea typeface="BIZ UDPゴシック" panose="020B0400000000000000" pitchFamily="50" charset="-128"/>
                <a:cs typeface="游ゴシック"/>
              </a:rPr>
              <a:t>部素材等の製造拠点の整備事業</a:t>
            </a:r>
            <a:endParaRPr sz="1050">
              <a:latin typeface="BIZ UDPゴシック" panose="020B0400000000000000" pitchFamily="50" charset="-128"/>
              <a:ea typeface="BIZ UDPゴシック" panose="020B0400000000000000" pitchFamily="50" charset="-128"/>
              <a:cs typeface="游ゴシック"/>
            </a:endParaRPr>
          </a:p>
        </p:txBody>
      </p:sp>
      <p:graphicFrame>
        <p:nvGraphicFramePr>
          <p:cNvPr id="10" name="object 10"/>
          <p:cNvGraphicFramePr>
            <a:graphicFrameLocks noGrp="1"/>
          </p:cNvGraphicFramePr>
          <p:nvPr/>
        </p:nvGraphicFramePr>
        <p:xfrm>
          <a:off x="652272" y="5351695"/>
          <a:ext cx="10911840" cy="1060656"/>
        </p:xfrm>
        <a:graphic>
          <a:graphicData uri="http://schemas.openxmlformats.org/drawingml/2006/table">
            <a:tbl>
              <a:tblPr firstRow="1" bandRow="1">
                <a:tableStyleId>{2D5ABB26-0587-4C30-8999-92F81FD0307C}</a:tableStyleId>
              </a:tblPr>
              <a:tblGrid>
                <a:gridCol w="338351">
                  <a:extLst>
                    <a:ext uri="{9D8B030D-6E8A-4147-A177-3AD203B41FA5}">
                      <a16:colId xmlns:a16="http://schemas.microsoft.com/office/drawing/2014/main" val="20000"/>
                    </a:ext>
                  </a:extLst>
                </a:gridCol>
                <a:gridCol w="3291509">
                  <a:extLst>
                    <a:ext uri="{9D8B030D-6E8A-4147-A177-3AD203B41FA5}">
                      <a16:colId xmlns:a16="http://schemas.microsoft.com/office/drawing/2014/main" val="20001"/>
                    </a:ext>
                  </a:extLst>
                </a:gridCol>
                <a:gridCol w="1357115">
                  <a:extLst>
                    <a:ext uri="{9D8B030D-6E8A-4147-A177-3AD203B41FA5}">
                      <a16:colId xmlns:a16="http://schemas.microsoft.com/office/drawing/2014/main" val="20002"/>
                    </a:ext>
                  </a:extLst>
                </a:gridCol>
                <a:gridCol w="3963019">
                  <a:extLst>
                    <a:ext uri="{9D8B030D-6E8A-4147-A177-3AD203B41FA5}">
                      <a16:colId xmlns:a16="http://schemas.microsoft.com/office/drawing/2014/main" val="20003"/>
                    </a:ext>
                  </a:extLst>
                </a:gridCol>
                <a:gridCol w="980923">
                  <a:extLst>
                    <a:ext uri="{9D8B030D-6E8A-4147-A177-3AD203B41FA5}">
                      <a16:colId xmlns:a16="http://schemas.microsoft.com/office/drawing/2014/main" val="20004"/>
                    </a:ext>
                  </a:extLst>
                </a:gridCol>
                <a:gridCol w="980923">
                  <a:extLst>
                    <a:ext uri="{9D8B030D-6E8A-4147-A177-3AD203B41FA5}">
                      <a16:colId xmlns:a16="http://schemas.microsoft.com/office/drawing/2014/main" val="20005"/>
                    </a:ext>
                  </a:extLst>
                </a:gridCol>
              </a:tblGrid>
              <a:tr h="176776">
                <a:tc>
                  <a:txBody>
                    <a:bodyPr/>
                    <a:lstStyle/>
                    <a:p>
                      <a:pPr marL="10795" algn="l">
                        <a:lnSpc>
                          <a:spcPct val="100000"/>
                        </a:lnSpc>
                        <a:spcBef>
                          <a:spcPts val="315"/>
                        </a:spcBef>
                      </a:pPr>
                      <a:r>
                        <a:rPr sz="900" spc="-25" dirty="0">
                          <a:latin typeface="BIZ UDPゴシック" panose="020B0400000000000000" pitchFamily="50" charset="-128"/>
                          <a:ea typeface="BIZ UDPゴシック" panose="020B0400000000000000" pitchFamily="50" charset="-128"/>
                          <a:cs typeface="游ゴシック"/>
                        </a:rPr>
                        <a:t>No.</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補助事業者名</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法人番号</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有事に増産する部素材等</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15" dirty="0">
                          <a:latin typeface="BIZ UDPゴシック" panose="020B0400000000000000" pitchFamily="50" charset="-128"/>
                          <a:ea typeface="BIZ UDPゴシック" panose="020B0400000000000000" pitchFamily="50" charset="-128"/>
                          <a:cs typeface="游ゴシック"/>
                        </a:rPr>
                        <a:t>企業規模</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事業実施場所</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1</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タカラバイオ株式会社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1160001002490</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製造用酵素</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滋賀県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藤倉コンポジット株式会社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5010701008682</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無菌接続コネクター、送液用シリコーンチューブ、ガスケット</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福島県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3</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藤森工業株式会社</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6011101056965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15"/>
                        </a:spcBef>
                      </a:pPr>
                      <a:r>
                        <a:rPr sz="900" spc="-5" dirty="0">
                          <a:latin typeface="BIZ UDPゴシック" panose="020B0400000000000000" pitchFamily="50" charset="-128"/>
                          <a:ea typeface="BIZ UDPゴシック" panose="020B0400000000000000" pitchFamily="50" charset="-128"/>
                          <a:cs typeface="游ゴシック"/>
                        </a:rPr>
                        <a:t>シングルユースバッグ及びチューブアッセンブリ</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三重県</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76776">
                <a:tc>
                  <a:txBody>
                    <a:bodyPr/>
                    <a:lstStyle/>
                    <a:p>
                      <a:pPr marL="9525" algn="l">
                        <a:lnSpc>
                          <a:spcPct val="100000"/>
                        </a:lnSpc>
                        <a:spcBef>
                          <a:spcPts val="310"/>
                        </a:spcBef>
                      </a:pPr>
                      <a:r>
                        <a:rPr sz="900" dirty="0">
                          <a:latin typeface="BIZ UDPゴシック" panose="020B0400000000000000" pitchFamily="50" charset="-128"/>
                          <a:ea typeface="BIZ UDPゴシック" panose="020B0400000000000000" pitchFamily="50" charset="-128"/>
                          <a:cs typeface="游ゴシック"/>
                        </a:rPr>
                        <a:t>4</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ヤマサ醤油株式会社</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0"/>
                        </a:spcBef>
                      </a:pPr>
                      <a:r>
                        <a:rPr sz="900" spc="-10" dirty="0">
                          <a:latin typeface="BIZ UDPゴシック" panose="020B0400000000000000" pitchFamily="50" charset="-128"/>
                          <a:ea typeface="BIZ UDPゴシック" panose="020B0400000000000000" pitchFamily="50" charset="-128"/>
                          <a:cs typeface="游ゴシック"/>
                        </a:rPr>
                        <a:t>5040001062527</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dirty="0">
                          <a:latin typeface="BIZ UDPゴシック" panose="020B0400000000000000" pitchFamily="50" charset="-128"/>
                          <a:ea typeface="BIZ UDPゴシック" panose="020B0400000000000000" pitchFamily="50" charset="-128"/>
                          <a:cs typeface="游ゴシック"/>
                        </a:rPr>
                        <a:t>mRNA</a:t>
                      </a:r>
                      <a:r>
                        <a:rPr sz="900" spc="-10" dirty="0">
                          <a:latin typeface="BIZ UDPゴシック" panose="020B0400000000000000" pitchFamily="50" charset="-128"/>
                          <a:ea typeface="BIZ UDPゴシック" panose="020B0400000000000000" pitchFamily="50" charset="-128"/>
                          <a:cs typeface="游ゴシック"/>
                        </a:rPr>
                        <a:t>用の核酸原料</a:t>
                      </a:r>
                      <a:endParaRPr sz="90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0"/>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0"/>
                        </a:spcBef>
                      </a:pPr>
                      <a:r>
                        <a:rPr sz="900" spc="-20" dirty="0">
                          <a:latin typeface="BIZ UDPゴシック" panose="020B0400000000000000" pitchFamily="50" charset="-128"/>
                          <a:ea typeface="BIZ UDPゴシック" panose="020B0400000000000000" pitchFamily="50" charset="-128"/>
                          <a:cs typeface="游ゴシック"/>
                        </a:rPr>
                        <a:t>千葉県</a:t>
                      </a:r>
                      <a:endParaRPr sz="900">
                        <a:latin typeface="BIZ UDPゴシック" panose="020B0400000000000000" pitchFamily="50" charset="-128"/>
                        <a:ea typeface="BIZ UDPゴシック" panose="020B0400000000000000" pitchFamily="50" charset="-128"/>
                        <a:cs typeface="游ゴシック"/>
                      </a:endParaRPr>
                    </a:p>
                  </a:txBody>
                  <a:tcPr marL="0" marR="0" marT="35701"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76776">
                <a:tc>
                  <a:txBody>
                    <a:bodyPr/>
                    <a:lstStyle/>
                    <a:p>
                      <a:pPr marL="9525" algn="l">
                        <a:lnSpc>
                          <a:spcPct val="100000"/>
                        </a:lnSpc>
                        <a:spcBef>
                          <a:spcPts val="315"/>
                        </a:spcBef>
                      </a:pPr>
                      <a:r>
                        <a:rPr sz="900" dirty="0">
                          <a:latin typeface="BIZ UDPゴシック" panose="020B0400000000000000" pitchFamily="50" charset="-128"/>
                          <a:ea typeface="BIZ UDPゴシック" panose="020B0400000000000000" pitchFamily="50" charset="-128"/>
                          <a:cs typeface="游ゴシック"/>
                        </a:rPr>
                        <a:t>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10" dirty="0">
                          <a:latin typeface="BIZ UDPゴシック" panose="020B0400000000000000" pitchFamily="50" charset="-128"/>
                          <a:ea typeface="BIZ UDPゴシック" panose="020B0400000000000000" pitchFamily="50" charset="-128"/>
                          <a:cs typeface="游ゴシック"/>
                        </a:rPr>
                        <a:t>株式会社ロキテクノ</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7620" algn="l">
                        <a:lnSpc>
                          <a:spcPct val="100000"/>
                        </a:lnSpc>
                        <a:spcBef>
                          <a:spcPts val="315"/>
                        </a:spcBef>
                      </a:pPr>
                      <a:r>
                        <a:rPr sz="900" spc="-10" dirty="0">
                          <a:latin typeface="BIZ UDPゴシック" panose="020B0400000000000000" pitchFamily="50" charset="-128"/>
                          <a:ea typeface="BIZ UDPゴシック" panose="020B0400000000000000" pitchFamily="50" charset="-128"/>
                          <a:cs typeface="游ゴシック"/>
                        </a:rPr>
                        <a:t>2010701010575</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l">
                        <a:lnSpc>
                          <a:spcPct val="100000"/>
                        </a:lnSpc>
                        <a:spcBef>
                          <a:spcPts val="325"/>
                        </a:spcBef>
                      </a:pPr>
                      <a:r>
                        <a:rPr sz="900" spc="-5" dirty="0">
                          <a:latin typeface="BIZ UDPゴシック" panose="020B0400000000000000" pitchFamily="50" charset="-128"/>
                          <a:ea typeface="BIZ UDPゴシック" panose="020B0400000000000000" pitchFamily="50" charset="-128"/>
                          <a:cs typeface="游ゴシック"/>
                        </a:rPr>
                        <a:t>医薬用ろ過滅菌フィルター</a:t>
                      </a:r>
                      <a:endParaRPr sz="900" dirty="0">
                        <a:latin typeface="BIZ UDPゴシック" panose="020B0400000000000000" pitchFamily="50" charset="-128"/>
                        <a:ea typeface="BIZ UDPゴシック" panose="020B0400000000000000" pitchFamily="50" charset="-128"/>
                        <a:cs typeface="游ゴシック"/>
                      </a:endParaRPr>
                    </a:p>
                  </a:txBody>
                  <a:tcPr marL="0" marR="0" marT="37428"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大企業</a:t>
                      </a:r>
                      <a:endParaRPr sz="90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l">
                        <a:lnSpc>
                          <a:spcPct val="100000"/>
                        </a:lnSpc>
                        <a:spcBef>
                          <a:spcPts val="315"/>
                        </a:spcBef>
                      </a:pPr>
                      <a:r>
                        <a:rPr sz="900" spc="-20" dirty="0">
                          <a:latin typeface="BIZ UDPゴシック" panose="020B0400000000000000" pitchFamily="50" charset="-128"/>
                          <a:ea typeface="BIZ UDPゴシック" panose="020B0400000000000000" pitchFamily="50" charset="-128"/>
                          <a:cs typeface="游ゴシック"/>
                        </a:rPr>
                        <a:t>富山県</a:t>
                      </a:r>
                      <a:endParaRPr sz="900" dirty="0">
                        <a:latin typeface="BIZ UDPゴシック" panose="020B0400000000000000" pitchFamily="50" charset="-128"/>
                        <a:ea typeface="BIZ UDPゴシック" panose="020B0400000000000000" pitchFamily="50" charset="-128"/>
                        <a:cs typeface="游ゴシック"/>
                      </a:endParaRPr>
                    </a:p>
                  </a:txBody>
                  <a:tcPr marL="0" marR="0" marT="36277"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0863694-6308-89F8-DB83-F9F6831DB78C}"/>
              </a:ext>
            </a:extLst>
          </p:cNvPr>
          <p:cNvPicPr>
            <a:picLocks noChangeAspect="1"/>
          </p:cNvPicPr>
          <p:nvPr/>
        </p:nvPicPr>
        <p:blipFill>
          <a:blip r:embed="rId2"/>
          <a:stretch>
            <a:fillRect/>
          </a:stretch>
        </p:blipFill>
        <p:spPr>
          <a:xfrm>
            <a:off x="0" y="0"/>
            <a:ext cx="10066912" cy="4396765"/>
          </a:xfrm>
          <a:prstGeom prst="rect">
            <a:avLst/>
          </a:prstGeom>
        </p:spPr>
      </p:pic>
      <p:pic>
        <p:nvPicPr>
          <p:cNvPr id="8" name="図 7">
            <a:extLst>
              <a:ext uri="{FF2B5EF4-FFF2-40B4-BE49-F238E27FC236}">
                <a16:creationId xmlns:a16="http://schemas.microsoft.com/office/drawing/2014/main" id="{9E48D549-FD85-B640-561A-FA84EA1F4467}"/>
              </a:ext>
            </a:extLst>
          </p:cNvPr>
          <p:cNvPicPr>
            <a:picLocks noChangeAspect="1"/>
          </p:cNvPicPr>
          <p:nvPr/>
        </p:nvPicPr>
        <p:blipFill>
          <a:blip r:embed="rId3"/>
          <a:stretch>
            <a:fillRect/>
          </a:stretch>
        </p:blipFill>
        <p:spPr>
          <a:xfrm>
            <a:off x="6897440" y="0"/>
            <a:ext cx="5236832" cy="6858000"/>
          </a:xfrm>
          <a:prstGeom prst="rect">
            <a:avLst/>
          </a:prstGeom>
        </p:spPr>
      </p:pic>
      <p:pic>
        <p:nvPicPr>
          <p:cNvPr id="2050" name="Picture 2" descr="中国側に寄り添う姿勢に徹するマスク氏、米大手トップの「北京詣で」続々と再開…異例の厚遇">
            <a:extLst>
              <a:ext uri="{FF2B5EF4-FFF2-40B4-BE49-F238E27FC236}">
                <a16:creationId xmlns:a16="http://schemas.microsoft.com/office/drawing/2014/main" id="{61F79D12-E010-2BA7-48FA-13CFB03F8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862" y="4099560"/>
            <a:ext cx="3999738" cy="2758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fizer CEO's Jewish Past Inspired Vaccine Work - Atlanta Jewish Times">
            <a:extLst>
              <a:ext uri="{FF2B5EF4-FFF2-40B4-BE49-F238E27FC236}">
                <a16:creationId xmlns:a16="http://schemas.microsoft.com/office/drawing/2014/main" id="{567C92F7-6253-0D38-0F12-B07BB942C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8" y="4668774"/>
            <a:ext cx="2773582" cy="1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53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ot;モデルナが日本で工場検討？!10年契約前提に&quot; | 1A・G1子宮体癌、経過観察中…">
            <a:extLst>
              <a:ext uri="{FF2B5EF4-FFF2-40B4-BE49-F238E27FC236}">
                <a16:creationId xmlns:a16="http://schemas.microsoft.com/office/drawing/2014/main" id="{9EE7D2B4-0B8F-8387-0F91-F2202FB2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42925"/>
            <a:ext cx="11430000" cy="57721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B25AB08-F22B-0CCE-FD73-0580C549E664}"/>
              </a:ext>
            </a:extLst>
          </p:cNvPr>
          <p:cNvSpPr txBox="1"/>
          <p:nvPr/>
        </p:nvSpPr>
        <p:spPr>
          <a:xfrm>
            <a:off x="0" y="109728"/>
            <a:ext cx="12192000" cy="369332"/>
          </a:xfrm>
          <a:prstGeom prst="rect">
            <a:avLst/>
          </a:prstGeom>
          <a:noFill/>
        </p:spPr>
        <p:txBody>
          <a:bodyPr wrap="square">
            <a:spAutoFit/>
          </a:bodyPr>
          <a:lstStyle/>
          <a:p>
            <a:pPr algn="ctr"/>
            <a:r>
              <a:rPr lang="ja-JP" altLang="en-US" b="0" i="0" dirty="0">
                <a:solidFill>
                  <a:srgbClr val="242424"/>
                </a:solidFill>
                <a:effectLst/>
                <a:latin typeface="メイリオ" panose="020B0604030504040204" pitchFamily="50" charset="-128"/>
                <a:ea typeface="メイリオ" panose="020B0604030504040204" pitchFamily="50" charset="-128"/>
              </a:rPr>
              <a:t>医薬品開発・製造の「アクセリード」（神奈川県藤沢市）はｍＲＮＡ医薬品の製造拠点を福島県南相馬市に整備</a:t>
            </a:r>
            <a:endParaRPr lang="ja-JP" altLang="en-US" dirty="0"/>
          </a:p>
        </p:txBody>
      </p:sp>
    </p:spTree>
    <p:extLst>
      <p:ext uri="{BB962C8B-B14F-4D97-AF65-F5344CB8AC3E}">
        <p14:creationId xmlns:p14="http://schemas.microsoft.com/office/powerpoint/2010/main" val="3185998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BD74C7C-B10C-B19B-50D5-D54B8BEE4325}"/>
              </a:ext>
            </a:extLst>
          </p:cNvPr>
          <p:cNvPicPr>
            <a:picLocks noChangeAspect="1"/>
          </p:cNvPicPr>
          <p:nvPr/>
        </p:nvPicPr>
        <p:blipFill>
          <a:blip r:embed="rId2"/>
          <a:stretch>
            <a:fillRect/>
          </a:stretch>
        </p:blipFill>
        <p:spPr>
          <a:xfrm>
            <a:off x="654848" y="380736"/>
            <a:ext cx="10882303" cy="6096528"/>
          </a:xfrm>
          <a:prstGeom prst="rect">
            <a:avLst/>
          </a:prstGeom>
        </p:spPr>
      </p:pic>
    </p:spTree>
    <p:extLst>
      <p:ext uri="{BB962C8B-B14F-4D97-AF65-F5344CB8AC3E}">
        <p14:creationId xmlns:p14="http://schemas.microsoft.com/office/powerpoint/2010/main" val="1954944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408F0D38-4908-BEB6-86C6-EFE1FD1E4E6C}"/>
              </a:ext>
            </a:extLst>
          </p:cNvPr>
          <p:cNvSpPr txBox="1"/>
          <p:nvPr/>
        </p:nvSpPr>
        <p:spPr>
          <a:xfrm>
            <a:off x="1602866" y="1349502"/>
            <a:ext cx="776605" cy="359410"/>
          </a:xfrm>
          <a:prstGeom prst="rect">
            <a:avLst/>
          </a:prstGeom>
          <a:solidFill>
            <a:srgbClr val="6CAFFF"/>
          </a:solidFill>
        </p:spPr>
        <p:txBody>
          <a:bodyPr vert="horz" wrap="square" lIns="0" tIns="86360" rIns="0" bIns="0" rtlCol="0">
            <a:spAutoFit/>
          </a:bodyPr>
          <a:lstStyle/>
          <a:p>
            <a:pPr marL="133985">
              <a:lnSpc>
                <a:spcPct val="100000"/>
              </a:lnSpc>
              <a:spcBef>
                <a:spcPts val="680"/>
              </a:spcBef>
            </a:pPr>
            <a:r>
              <a:rPr sz="1000" spc="-15" dirty="0">
                <a:solidFill>
                  <a:srgbClr val="0D003E"/>
                </a:solidFill>
                <a:latin typeface="Meiryo UI"/>
                <a:cs typeface="Meiryo UI"/>
              </a:rPr>
              <a:t>標的探索</a:t>
            </a:r>
            <a:endParaRPr sz="1000">
              <a:latin typeface="Meiryo UI"/>
              <a:cs typeface="Meiryo UI"/>
            </a:endParaRPr>
          </a:p>
        </p:txBody>
      </p:sp>
      <p:sp>
        <p:nvSpPr>
          <p:cNvPr id="5" name="object 6">
            <a:extLst>
              <a:ext uri="{FF2B5EF4-FFF2-40B4-BE49-F238E27FC236}">
                <a16:creationId xmlns:a16="http://schemas.microsoft.com/office/drawing/2014/main" id="{7962F995-42A1-537C-FC3A-C849A29CEC49}"/>
              </a:ext>
            </a:extLst>
          </p:cNvPr>
          <p:cNvSpPr txBox="1"/>
          <p:nvPr/>
        </p:nvSpPr>
        <p:spPr>
          <a:xfrm>
            <a:off x="2401823" y="1349502"/>
            <a:ext cx="775335" cy="359410"/>
          </a:xfrm>
          <a:prstGeom prst="rect">
            <a:avLst/>
          </a:prstGeom>
          <a:solidFill>
            <a:srgbClr val="6CAFFF"/>
          </a:solidFill>
        </p:spPr>
        <p:txBody>
          <a:bodyPr vert="horz" wrap="square" lIns="0" tIns="10160" rIns="0" bIns="0" rtlCol="0">
            <a:spAutoFit/>
          </a:bodyPr>
          <a:lstStyle/>
          <a:p>
            <a:pPr marL="132715" marR="125095" indent="38100">
              <a:lnSpc>
                <a:spcPct val="100000"/>
              </a:lnSpc>
              <a:spcBef>
                <a:spcPts val="80"/>
              </a:spcBef>
            </a:pPr>
            <a:r>
              <a:rPr sz="1000" spc="-10" dirty="0">
                <a:solidFill>
                  <a:srgbClr val="0D003E"/>
                </a:solidFill>
                <a:latin typeface="Meiryo UI"/>
                <a:cs typeface="Meiryo UI"/>
              </a:rPr>
              <a:t>モダリティ</a:t>
            </a:r>
            <a:r>
              <a:rPr sz="1000" spc="-15" dirty="0">
                <a:solidFill>
                  <a:srgbClr val="0D003E"/>
                </a:solidFill>
                <a:latin typeface="Meiryo UI"/>
                <a:cs typeface="Meiryo UI"/>
              </a:rPr>
              <a:t>概念確立</a:t>
            </a:r>
            <a:endParaRPr sz="1000">
              <a:latin typeface="Meiryo UI"/>
              <a:cs typeface="Meiryo UI"/>
            </a:endParaRPr>
          </a:p>
        </p:txBody>
      </p:sp>
      <p:sp>
        <p:nvSpPr>
          <p:cNvPr id="6" name="object 7">
            <a:extLst>
              <a:ext uri="{FF2B5EF4-FFF2-40B4-BE49-F238E27FC236}">
                <a16:creationId xmlns:a16="http://schemas.microsoft.com/office/drawing/2014/main" id="{F9A09B5B-545B-76A7-12C6-B2A76205D32A}"/>
              </a:ext>
            </a:extLst>
          </p:cNvPr>
          <p:cNvSpPr txBox="1"/>
          <p:nvPr/>
        </p:nvSpPr>
        <p:spPr>
          <a:xfrm>
            <a:off x="3199638" y="1349502"/>
            <a:ext cx="774700" cy="359410"/>
          </a:xfrm>
          <a:prstGeom prst="rect">
            <a:avLst/>
          </a:prstGeom>
          <a:solidFill>
            <a:srgbClr val="6CAFFF"/>
          </a:solidFill>
        </p:spPr>
        <p:txBody>
          <a:bodyPr vert="horz" wrap="square" lIns="0" tIns="86360" rIns="0" bIns="0" rtlCol="0">
            <a:spAutoFit/>
          </a:bodyPr>
          <a:lstStyle/>
          <a:p>
            <a:pPr marL="5080">
              <a:lnSpc>
                <a:spcPct val="100000"/>
              </a:lnSpc>
              <a:spcBef>
                <a:spcPts val="680"/>
              </a:spcBef>
            </a:pPr>
            <a:r>
              <a:rPr sz="1000" spc="-10" dirty="0">
                <a:solidFill>
                  <a:srgbClr val="0D003E"/>
                </a:solidFill>
                <a:latin typeface="Meiryo UI"/>
                <a:cs typeface="Meiryo UI"/>
              </a:rPr>
              <a:t>人工核酸開発</a:t>
            </a:r>
            <a:endParaRPr sz="1000">
              <a:latin typeface="Meiryo UI"/>
              <a:cs typeface="Meiryo UI"/>
            </a:endParaRPr>
          </a:p>
        </p:txBody>
      </p:sp>
      <p:sp>
        <p:nvSpPr>
          <p:cNvPr id="7" name="object 8">
            <a:extLst>
              <a:ext uri="{FF2B5EF4-FFF2-40B4-BE49-F238E27FC236}">
                <a16:creationId xmlns:a16="http://schemas.microsoft.com/office/drawing/2014/main" id="{B923929F-F07D-2A47-0B54-4B71AB48E3AD}"/>
              </a:ext>
            </a:extLst>
          </p:cNvPr>
          <p:cNvSpPr txBox="1"/>
          <p:nvPr/>
        </p:nvSpPr>
        <p:spPr>
          <a:xfrm>
            <a:off x="4794503" y="1349502"/>
            <a:ext cx="766445" cy="359410"/>
          </a:xfrm>
          <a:prstGeom prst="rect">
            <a:avLst/>
          </a:prstGeom>
          <a:solidFill>
            <a:srgbClr val="6CAFFF"/>
          </a:solidFill>
        </p:spPr>
        <p:txBody>
          <a:bodyPr vert="horz" wrap="square" lIns="0" tIns="10160" rIns="0" bIns="0" rtlCol="0">
            <a:spAutoFit/>
          </a:bodyPr>
          <a:lstStyle/>
          <a:p>
            <a:pPr marL="259715" marR="52705" indent="-190500">
              <a:lnSpc>
                <a:spcPct val="100000"/>
              </a:lnSpc>
              <a:spcBef>
                <a:spcPts val="80"/>
              </a:spcBef>
            </a:pPr>
            <a:r>
              <a:rPr sz="1000" spc="-10" dirty="0">
                <a:solidFill>
                  <a:srgbClr val="0D003E"/>
                </a:solidFill>
                <a:latin typeface="Meiryo UI"/>
                <a:cs typeface="Meiryo UI"/>
              </a:rPr>
              <a:t>機能性素子</a:t>
            </a:r>
            <a:r>
              <a:rPr sz="1000" spc="-25" dirty="0">
                <a:solidFill>
                  <a:srgbClr val="0D003E"/>
                </a:solidFill>
                <a:latin typeface="Meiryo UI"/>
                <a:cs typeface="Meiryo UI"/>
              </a:rPr>
              <a:t>探索</a:t>
            </a:r>
            <a:endParaRPr sz="1000">
              <a:latin typeface="Meiryo UI"/>
              <a:cs typeface="Meiryo UI"/>
            </a:endParaRPr>
          </a:p>
        </p:txBody>
      </p:sp>
      <p:sp>
        <p:nvSpPr>
          <p:cNvPr id="8" name="object 9">
            <a:extLst>
              <a:ext uri="{FF2B5EF4-FFF2-40B4-BE49-F238E27FC236}">
                <a16:creationId xmlns:a16="http://schemas.microsoft.com/office/drawing/2014/main" id="{0F352E27-9B7F-FC49-3DAE-6A1E7784959F}"/>
              </a:ext>
            </a:extLst>
          </p:cNvPr>
          <p:cNvSpPr txBox="1"/>
          <p:nvPr/>
        </p:nvSpPr>
        <p:spPr>
          <a:xfrm>
            <a:off x="3996690" y="1349502"/>
            <a:ext cx="775335" cy="359410"/>
          </a:xfrm>
          <a:prstGeom prst="rect">
            <a:avLst/>
          </a:prstGeom>
          <a:solidFill>
            <a:srgbClr val="6CAFFF"/>
          </a:solidFill>
        </p:spPr>
        <p:txBody>
          <a:bodyPr vert="horz" wrap="square" lIns="0" tIns="10160" rIns="0" bIns="0" rtlCol="0">
            <a:spAutoFit/>
          </a:bodyPr>
          <a:lstStyle/>
          <a:p>
            <a:pPr marL="111125" marR="103505" indent="89535">
              <a:lnSpc>
                <a:spcPct val="100000"/>
              </a:lnSpc>
              <a:spcBef>
                <a:spcPts val="80"/>
              </a:spcBef>
            </a:pPr>
            <a:r>
              <a:rPr sz="1000" spc="-5" dirty="0">
                <a:solidFill>
                  <a:srgbClr val="0D003E"/>
                </a:solidFill>
                <a:latin typeface="Meiryo UI"/>
                <a:cs typeface="Meiryo UI"/>
              </a:rPr>
              <a:t>コンジュゲート技術</a:t>
            </a:r>
            <a:endParaRPr sz="1000">
              <a:latin typeface="Meiryo UI"/>
              <a:cs typeface="Meiryo UI"/>
            </a:endParaRPr>
          </a:p>
        </p:txBody>
      </p:sp>
      <p:sp>
        <p:nvSpPr>
          <p:cNvPr id="9" name="object 10">
            <a:extLst>
              <a:ext uri="{FF2B5EF4-FFF2-40B4-BE49-F238E27FC236}">
                <a16:creationId xmlns:a16="http://schemas.microsoft.com/office/drawing/2014/main" id="{6A4962AC-A259-E6C9-8748-37DF50533930}"/>
              </a:ext>
            </a:extLst>
          </p:cNvPr>
          <p:cNvSpPr txBox="1"/>
          <p:nvPr/>
        </p:nvSpPr>
        <p:spPr>
          <a:xfrm>
            <a:off x="5570029" y="1349502"/>
            <a:ext cx="796925" cy="359410"/>
          </a:xfrm>
          <a:prstGeom prst="rect">
            <a:avLst/>
          </a:prstGeom>
          <a:solidFill>
            <a:srgbClr val="6CAFFF"/>
          </a:solidFill>
        </p:spPr>
        <p:txBody>
          <a:bodyPr vert="horz" wrap="square" lIns="0" tIns="86360" rIns="0" bIns="0" rtlCol="0">
            <a:spAutoFit/>
          </a:bodyPr>
          <a:lstStyle/>
          <a:p>
            <a:pPr marL="154305">
              <a:lnSpc>
                <a:spcPct val="100000"/>
              </a:lnSpc>
              <a:spcBef>
                <a:spcPts val="680"/>
              </a:spcBef>
            </a:pPr>
            <a:r>
              <a:rPr sz="1000" spc="-15" dirty="0">
                <a:solidFill>
                  <a:srgbClr val="0D003E"/>
                </a:solidFill>
                <a:latin typeface="Meiryo UI"/>
                <a:cs typeface="Meiryo UI"/>
              </a:rPr>
              <a:t>配列設計</a:t>
            </a:r>
            <a:endParaRPr sz="1000">
              <a:latin typeface="Meiryo UI"/>
              <a:cs typeface="Meiryo UI"/>
            </a:endParaRPr>
          </a:p>
        </p:txBody>
      </p:sp>
      <p:sp>
        <p:nvSpPr>
          <p:cNvPr id="10" name="object 11">
            <a:extLst>
              <a:ext uri="{FF2B5EF4-FFF2-40B4-BE49-F238E27FC236}">
                <a16:creationId xmlns:a16="http://schemas.microsoft.com/office/drawing/2014/main" id="{58C34BC5-2615-C3FB-89EF-1FB8701201F5}"/>
              </a:ext>
            </a:extLst>
          </p:cNvPr>
          <p:cNvSpPr txBox="1"/>
          <p:nvPr/>
        </p:nvSpPr>
        <p:spPr>
          <a:xfrm>
            <a:off x="6389370" y="1349502"/>
            <a:ext cx="774700" cy="359410"/>
          </a:xfrm>
          <a:prstGeom prst="rect">
            <a:avLst/>
          </a:prstGeom>
          <a:solidFill>
            <a:srgbClr val="6CAFFF"/>
          </a:solidFill>
        </p:spPr>
        <p:txBody>
          <a:bodyPr vert="horz" wrap="square" lIns="0" tIns="86360" rIns="0" bIns="0" rtlCol="0">
            <a:spAutoFit/>
          </a:bodyPr>
          <a:lstStyle/>
          <a:p>
            <a:pPr marL="132715">
              <a:lnSpc>
                <a:spcPct val="100000"/>
              </a:lnSpc>
              <a:spcBef>
                <a:spcPts val="680"/>
              </a:spcBef>
            </a:pPr>
            <a:r>
              <a:rPr sz="1000" spc="-15" dirty="0">
                <a:solidFill>
                  <a:srgbClr val="0D003E"/>
                </a:solidFill>
                <a:latin typeface="Meiryo UI"/>
                <a:cs typeface="Meiryo UI"/>
              </a:rPr>
              <a:t>核酸合成</a:t>
            </a:r>
            <a:endParaRPr sz="1000">
              <a:latin typeface="Meiryo UI"/>
              <a:cs typeface="Meiryo UI"/>
            </a:endParaRPr>
          </a:p>
        </p:txBody>
      </p:sp>
      <p:sp>
        <p:nvSpPr>
          <p:cNvPr id="11" name="object 12">
            <a:extLst>
              <a:ext uri="{FF2B5EF4-FFF2-40B4-BE49-F238E27FC236}">
                <a16:creationId xmlns:a16="http://schemas.microsoft.com/office/drawing/2014/main" id="{568CADDE-AC79-0236-CECE-8859CC27BA19}"/>
              </a:ext>
            </a:extLst>
          </p:cNvPr>
          <p:cNvSpPr txBox="1"/>
          <p:nvPr/>
        </p:nvSpPr>
        <p:spPr>
          <a:xfrm>
            <a:off x="7186421" y="1349502"/>
            <a:ext cx="796925" cy="359410"/>
          </a:xfrm>
          <a:prstGeom prst="rect">
            <a:avLst/>
          </a:prstGeom>
          <a:solidFill>
            <a:srgbClr val="6CAFFF"/>
          </a:solidFill>
        </p:spPr>
        <p:txBody>
          <a:bodyPr vert="horz" wrap="square" lIns="0" tIns="86360" rIns="0" bIns="0" rtlCol="0">
            <a:spAutoFit/>
          </a:bodyPr>
          <a:lstStyle/>
          <a:p>
            <a:pPr marL="133350">
              <a:lnSpc>
                <a:spcPct val="100000"/>
              </a:lnSpc>
              <a:spcBef>
                <a:spcPts val="680"/>
              </a:spcBef>
            </a:pPr>
            <a:r>
              <a:rPr sz="1000" spc="-15" dirty="0">
                <a:solidFill>
                  <a:srgbClr val="0D003E"/>
                </a:solidFill>
                <a:latin typeface="Meiryo UI"/>
                <a:cs typeface="Meiryo UI"/>
              </a:rPr>
              <a:t>薬効評価</a:t>
            </a:r>
            <a:endParaRPr sz="1000">
              <a:latin typeface="Meiryo UI"/>
              <a:cs typeface="Meiryo UI"/>
            </a:endParaRPr>
          </a:p>
        </p:txBody>
      </p:sp>
      <p:sp>
        <p:nvSpPr>
          <p:cNvPr id="12" name="object 13">
            <a:extLst>
              <a:ext uri="{FF2B5EF4-FFF2-40B4-BE49-F238E27FC236}">
                <a16:creationId xmlns:a16="http://schemas.microsoft.com/office/drawing/2014/main" id="{A7824A5F-2C41-A214-3A23-6E56CD23D098}"/>
              </a:ext>
            </a:extLst>
          </p:cNvPr>
          <p:cNvSpPr txBox="1"/>
          <p:nvPr/>
        </p:nvSpPr>
        <p:spPr>
          <a:xfrm>
            <a:off x="7992427" y="1349502"/>
            <a:ext cx="766445" cy="359410"/>
          </a:xfrm>
          <a:prstGeom prst="rect">
            <a:avLst/>
          </a:prstGeom>
          <a:solidFill>
            <a:srgbClr val="6CAFFF"/>
          </a:solidFill>
        </p:spPr>
        <p:txBody>
          <a:bodyPr vert="horz" wrap="square" lIns="0" tIns="86360" rIns="0" bIns="0" rtlCol="0">
            <a:spAutoFit/>
          </a:bodyPr>
          <a:lstStyle/>
          <a:p>
            <a:pPr marL="61594">
              <a:lnSpc>
                <a:spcPct val="100000"/>
              </a:lnSpc>
              <a:spcBef>
                <a:spcPts val="680"/>
              </a:spcBef>
            </a:pPr>
            <a:r>
              <a:rPr sz="1000" spc="-10" dirty="0">
                <a:solidFill>
                  <a:srgbClr val="0D003E"/>
                </a:solidFill>
                <a:latin typeface="Meiryo UI"/>
                <a:cs typeface="Meiryo UI"/>
              </a:rPr>
              <a:t>モノマー製造</a:t>
            </a:r>
            <a:endParaRPr sz="1000">
              <a:latin typeface="Meiryo UI"/>
              <a:cs typeface="Meiryo UI"/>
            </a:endParaRPr>
          </a:p>
        </p:txBody>
      </p:sp>
      <p:sp>
        <p:nvSpPr>
          <p:cNvPr id="13" name="object 14">
            <a:extLst>
              <a:ext uri="{FF2B5EF4-FFF2-40B4-BE49-F238E27FC236}">
                <a16:creationId xmlns:a16="http://schemas.microsoft.com/office/drawing/2014/main" id="{DD0A3B9F-CCA7-E041-3DBC-502CA9939BB6}"/>
              </a:ext>
            </a:extLst>
          </p:cNvPr>
          <p:cNvSpPr txBox="1"/>
          <p:nvPr/>
        </p:nvSpPr>
        <p:spPr>
          <a:xfrm>
            <a:off x="8781288" y="1349502"/>
            <a:ext cx="775335" cy="359410"/>
          </a:xfrm>
          <a:prstGeom prst="rect">
            <a:avLst/>
          </a:prstGeom>
          <a:solidFill>
            <a:srgbClr val="6CAFFF"/>
          </a:solidFill>
        </p:spPr>
        <p:txBody>
          <a:bodyPr vert="horz" wrap="square" lIns="0" tIns="10160" rIns="0" bIns="0" rtlCol="0">
            <a:spAutoFit/>
          </a:bodyPr>
          <a:lstStyle/>
          <a:p>
            <a:pPr marL="260350" marR="143510" indent="-107950">
              <a:lnSpc>
                <a:spcPct val="100000"/>
              </a:lnSpc>
              <a:spcBef>
                <a:spcPts val="80"/>
              </a:spcBef>
            </a:pPr>
            <a:r>
              <a:rPr sz="1000" spc="-10" dirty="0">
                <a:solidFill>
                  <a:srgbClr val="0D003E"/>
                </a:solidFill>
                <a:latin typeface="Meiryo UI"/>
                <a:cs typeface="Meiryo UI"/>
              </a:rPr>
              <a:t>オリゴマー</a:t>
            </a:r>
            <a:r>
              <a:rPr sz="1000" spc="-25" dirty="0">
                <a:solidFill>
                  <a:srgbClr val="0D003E"/>
                </a:solidFill>
                <a:latin typeface="Meiryo UI"/>
                <a:cs typeface="Meiryo UI"/>
              </a:rPr>
              <a:t>合成</a:t>
            </a:r>
            <a:endParaRPr sz="1000">
              <a:latin typeface="Meiryo UI"/>
              <a:cs typeface="Meiryo UI"/>
            </a:endParaRPr>
          </a:p>
        </p:txBody>
      </p:sp>
      <p:sp>
        <p:nvSpPr>
          <p:cNvPr id="14" name="object 15">
            <a:extLst>
              <a:ext uri="{FF2B5EF4-FFF2-40B4-BE49-F238E27FC236}">
                <a16:creationId xmlns:a16="http://schemas.microsoft.com/office/drawing/2014/main" id="{2140EC8B-3675-9145-14FA-52E62DA2EB85}"/>
              </a:ext>
            </a:extLst>
          </p:cNvPr>
          <p:cNvSpPr txBox="1"/>
          <p:nvPr/>
        </p:nvSpPr>
        <p:spPr>
          <a:xfrm>
            <a:off x="9579102" y="1349502"/>
            <a:ext cx="774700" cy="359410"/>
          </a:xfrm>
          <a:prstGeom prst="rect">
            <a:avLst/>
          </a:prstGeom>
          <a:solidFill>
            <a:srgbClr val="6CAFFF"/>
          </a:solidFill>
        </p:spPr>
        <p:txBody>
          <a:bodyPr vert="horz" wrap="square" lIns="0" tIns="10160" rIns="0" bIns="0" rtlCol="0">
            <a:spAutoFit/>
          </a:bodyPr>
          <a:lstStyle/>
          <a:p>
            <a:pPr marL="175260" marR="165735" indent="25400">
              <a:lnSpc>
                <a:spcPct val="100000"/>
              </a:lnSpc>
              <a:spcBef>
                <a:spcPts val="80"/>
              </a:spcBef>
            </a:pPr>
            <a:r>
              <a:rPr sz="1000" spc="-20" dirty="0">
                <a:solidFill>
                  <a:srgbClr val="0D003E"/>
                </a:solidFill>
                <a:latin typeface="Meiryo UI"/>
                <a:cs typeface="Meiryo UI"/>
              </a:rPr>
              <a:t>コンジュゲート化</a:t>
            </a:r>
            <a:endParaRPr sz="1000">
              <a:latin typeface="Meiryo UI"/>
              <a:cs typeface="Meiryo UI"/>
            </a:endParaRPr>
          </a:p>
        </p:txBody>
      </p:sp>
      <p:sp>
        <p:nvSpPr>
          <p:cNvPr id="15" name="object 16">
            <a:extLst>
              <a:ext uri="{FF2B5EF4-FFF2-40B4-BE49-F238E27FC236}">
                <a16:creationId xmlns:a16="http://schemas.microsoft.com/office/drawing/2014/main" id="{253189D1-926E-6962-40FA-F7B9BE7B9D2E}"/>
              </a:ext>
            </a:extLst>
          </p:cNvPr>
          <p:cNvSpPr txBox="1"/>
          <p:nvPr/>
        </p:nvSpPr>
        <p:spPr>
          <a:xfrm>
            <a:off x="10376154" y="1349502"/>
            <a:ext cx="775335" cy="359410"/>
          </a:xfrm>
          <a:prstGeom prst="rect">
            <a:avLst/>
          </a:prstGeom>
          <a:solidFill>
            <a:srgbClr val="6CAFFF"/>
          </a:solidFill>
        </p:spPr>
        <p:txBody>
          <a:bodyPr vert="horz" wrap="square" lIns="0" tIns="86360" rIns="0" bIns="0" rtlCol="0">
            <a:spAutoFit/>
          </a:bodyPr>
          <a:lstStyle/>
          <a:p>
            <a:pPr marL="197485">
              <a:lnSpc>
                <a:spcPct val="100000"/>
              </a:lnSpc>
              <a:spcBef>
                <a:spcPts val="680"/>
              </a:spcBef>
            </a:pPr>
            <a:r>
              <a:rPr sz="1000" spc="-20" dirty="0">
                <a:solidFill>
                  <a:srgbClr val="0D003E"/>
                </a:solidFill>
                <a:latin typeface="Meiryo UI"/>
                <a:cs typeface="Meiryo UI"/>
              </a:rPr>
              <a:t>製剤化</a:t>
            </a:r>
            <a:endParaRPr sz="1000">
              <a:latin typeface="Meiryo UI"/>
              <a:cs typeface="Meiryo UI"/>
            </a:endParaRPr>
          </a:p>
        </p:txBody>
      </p:sp>
      <p:sp>
        <p:nvSpPr>
          <p:cNvPr id="16" name="object 17">
            <a:extLst>
              <a:ext uri="{FF2B5EF4-FFF2-40B4-BE49-F238E27FC236}">
                <a16:creationId xmlns:a16="http://schemas.microsoft.com/office/drawing/2014/main" id="{254251AC-5629-8B46-618A-27BBC3346EA0}"/>
              </a:ext>
            </a:extLst>
          </p:cNvPr>
          <p:cNvSpPr/>
          <p:nvPr/>
        </p:nvSpPr>
        <p:spPr>
          <a:xfrm>
            <a:off x="1604771" y="775716"/>
            <a:ext cx="3964304" cy="323850"/>
          </a:xfrm>
          <a:custGeom>
            <a:avLst/>
            <a:gdLst/>
            <a:ahLst/>
            <a:cxnLst/>
            <a:rect l="l" t="t" r="r" b="b"/>
            <a:pathLst>
              <a:path w="3964304" h="323850">
                <a:moveTo>
                  <a:pt x="3801999" y="0"/>
                </a:moveTo>
                <a:lnTo>
                  <a:pt x="0" y="0"/>
                </a:lnTo>
                <a:lnTo>
                  <a:pt x="0" y="323850"/>
                </a:lnTo>
                <a:lnTo>
                  <a:pt x="3801999" y="323850"/>
                </a:lnTo>
                <a:lnTo>
                  <a:pt x="3963924" y="161925"/>
                </a:lnTo>
                <a:lnTo>
                  <a:pt x="3801999" y="0"/>
                </a:lnTo>
                <a:close/>
              </a:path>
            </a:pathLst>
          </a:custGeom>
          <a:solidFill>
            <a:srgbClr val="0D003E"/>
          </a:solidFill>
        </p:spPr>
        <p:txBody>
          <a:bodyPr wrap="square" lIns="0" tIns="0" rIns="0" bIns="0" rtlCol="0"/>
          <a:lstStyle/>
          <a:p>
            <a:endParaRPr/>
          </a:p>
        </p:txBody>
      </p:sp>
      <p:sp>
        <p:nvSpPr>
          <p:cNvPr id="17" name="object 18">
            <a:extLst>
              <a:ext uri="{FF2B5EF4-FFF2-40B4-BE49-F238E27FC236}">
                <a16:creationId xmlns:a16="http://schemas.microsoft.com/office/drawing/2014/main" id="{3C0C2659-6517-C033-B336-60285CF0F972}"/>
              </a:ext>
            </a:extLst>
          </p:cNvPr>
          <p:cNvSpPr txBox="1"/>
          <p:nvPr/>
        </p:nvSpPr>
        <p:spPr>
          <a:xfrm>
            <a:off x="3137915" y="819404"/>
            <a:ext cx="735965" cy="238760"/>
          </a:xfrm>
          <a:prstGeom prst="rect">
            <a:avLst/>
          </a:prstGeom>
        </p:spPr>
        <p:txBody>
          <a:bodyPr vert="horz" wrap="square" lIns="0" tIns="12065" rIns="0" bIns="0" rtlCol="0">
            <a:spAutoFit/>
          </a:bodyPr>
          <a:lstStyle/>
          <a:p>
            <a:pPr marL="12700">
              <a:lnSpc>
                <a:spcPct val="100000"/>
              </a:lnSpc>
              <a:spcBef>
                <a:spcPts val="95"/>
              </a:spcBef>
            </a:pPr>
            <a:r>
              <a:rPr sz="1400" spc="-30" dirty="0">
                <a:solidFill>
                  <a:srgbClr val="FFFFFF"/>
                </a:solidFill>
                <a:latin typeface="Meiryo UI"/>
                <a:cs typeface="Meiryo UI"/>
              </a:rPr>
              <a:t>基盤研究</a:t>
            </a:r>
            <a:endParaRPr sz="1400">
              <a:latin typeface="Meiryo UI"/>
              <a:cs typeface="Meiryo UI"/>
            </a:endParaRPr>
          </a:p>
        </p:txBody>
      </p:sp>
      <p:sp>
        <p:nvSpPr>
          <p:cNvPr id="18" name="object 19">
            <a:extLst>
              <a:ext uri="{FF2B5EF4-FFF2-40B4-BE49-F238E27FC236}">
                <a16:creationId xmlns:a16="http://schemas.microsoft.com/office/drawing/2014/main" id="{D1DA93CE-7124-B000-010A-980937D65F2F}"/>
              </a:ext>
            </a:extLst>
          </p:cNvPr>
          <p:cNvSpPr/>
          <p:nvPr/>
        </p:nvSpPr>
        <p:spPr>
          <a:xfrm>
            <a:off x="5591555" y="775716"/>
            <a:ext cx="2369820" cy="323850"/>
          </a:xfrm>
          <a:custGeom>
            <a:avLst/>
            <a:gdLst/>
            <a:ahLst/>
            <a:cxnLst/>
            <a:rect l="l" t="t" r="r" b="b"/>
            <a:pathLst>
              <a:path w="2369820" h="323850">
                <a:moveTo>
                  <a:pt x="2207895" y="0"/>
                </a:moveTo>
                <a:lnTo>
                  <a:pt x="0" y="0"/>
                </a:lnTo>
                <a:lnTo>
                  <a:pt x="0" y="323850"/>
                </a:lnTo>
                <a:lnTo>
                  <a:pt x="2207895" y="323850"/>
                </a:lnTo>
                <a:lnTo>
                  <a:pt x="2369820" y="161925"/>
                </a:lnTo>
                <a:lnTo>
                  <a:pt x="2207895" y="0"/>
                </a:lnTo>
                <a:close/>
              </a:path>
            </a:pathLst>
          </a:custGeom>
          <a:solidFill>
            <a:srgbClr val="0D003E"/>
          </a:solidFill>
        </p:spPr>
        <p:txBody>
          <a:bodyPr wrap="square" lIns="0" tIns="0" rIns="0" bIns="0" rtlCol="0"/>
          <a:lstStyle/>
          <a:p>
            <a:endParaRPr/>
          </a:p>
        </p:txBody>
      </p:sp>
      <p:sp>
        <p:nvSpPr>
          <p:cNvPr id="19" name="object 20">
            <a:extLst>
              <a:ext uri="{FF2B5EF4-FFF2-40B4-BE49-F238E27FC236}">
                <a16:creationId xmlns:a16="http://schemas.microsoft.com/office/drawing/2014/main" id="{C481AF02-7E15-FA8B-FA53-AF1E9A817990}"/>
              </a:ext>
            </a:extLst>
          </p:cNvPr>
          <p:cNvSpPr txBox="1"/>
          <p:nvPr/>
        </p:nvSpPr>
        <p:spPr>
          <a:xfrm>
            <a:off x="6327902" y="819404"/>
            <a:ext cx="735965" cy="238760"/>
          </a:xfrm>
          <a:prstGeom prst="rect">
            <a:avLst/>
          </a:prstGeom>
        </p:spPr>
        <p:txBody>
          <a:bodyPr vert="horz" wrap="square" lIns="0" tIns="12065" rIns="0" bIns="0" rtlCol="0">
            <a:spAutoFit/>
          </a:bodyPr>
          <a:lstStyle/>
          <a:p>
            <a:pPr marL="12700">
              <a:lnSpc>
                <a:spcPct val="100000"/>
              </a:lnSpc>
              <a:spcBef>
                <a:spcPts val="95"/>
              </a:spcBef>
            </a:pPr>
            <a:r>
              <a:rPr sz="1400" spc="-30" dirty="0">
                <a:solidFill>
                  <a:srgbClr val="FFFFFF"/>
                </a:solidFill>
                <a:latin typeface="Meiryo UI"/>
                <a:cs typeface="Meiryo UI"/>
              </a:rPr>
              <a:t>創薬研究</a:t>
            </a:r>
            <a:endParaRPr sz="1400">
              <a:latin typeface="Meiryo UI"/>
              <a:cs typeface="Meiryo UI"/>
            </a:endParaRPr>
          </a:p>
        </p:txBody>
      </p:sp>
      <p:sp>
        <p:nvSpPr>
          <p:cNvPr id="20" name="object 21">
            <a:extLst>
              <a:ext uri="{FF2B5EF4-FFF2-40B4-BE49-F238E27FC236}">
                <a16:creationId xmlns:a16="http://schemas.microsoft.com/office/drawing/2014/main" id="{D97ADC94-F8E8-39E2-C80B-AAAECFB27488}"/>
              </a:ext>
            </a:extLst>
          </p:cNvPr>
          <p:cNvSpPr/>
          <p:nvPr/>
        </p:nvSpPr>
        <p:spPr>
          <a:xfrm>
            <a:off x="7984235" y="775716"/>
            <a:ext cx="3167380" cy="323850"/>
          </a:xfrm>
          <a:custGeom>
            <a:avLst/>
            <a:gdLst/>
            <a:ahLst/>
            <a:cxnLst/>
            <a:rect l="l" t="t" r="r" b="b"/>
            <a:pathLst>
              <a:path w="3167379" h="323850">
                <a:moveTo>
                  <a:pt x="3004947" y="0"/>
                </a:moveTo>
                <a:lnTo>
                  <a:pt x="0" y="0"/>
                </a:lnTo>
                <a:lnTo>
                  <a:pt x="0" y="323850"/>
                </a:lnTo>
                <a:lnTo>
                  <a:pt x="3004947" y="323850"/>
                </a:lnTo>
                <a:lnTo>
                  <a:pt x="3166872" y="161925"/>
                </a:lnTo>
                <a:lnTo>
                  <a:pt x="3004947" y="0"/>
                </a:lnTo>
                <a:close/>
              </a:path>
            </a:pathLst>
          </a:custGeom>
          <a:solidFill>
            <a:srgbClr val="0D003E"/>
          </a:solidFill>
        </p:spPr>
        <p:txBody>
          <a:bodyPr wrap="square" lIns="0" tIns="0" rIns="0" bIns="0" rtlCol="0"/>
          <a:lstStyle/>
          <a:p>
            <a:endParaRPr/>
          </a:p>
        </p:txBody>
      </p:sp>
      <p:sp>
        <p:nvSpPr>
          <p:cNvPr id="21" name="object 22">
            <a:extLst>
              <a:ext uri="{FF2B5EF4-FFF2-40B4-BE49-F238E27FC236}">
                <a16:creationId xmlns:a16="http://schemas.microsoft.com/office/drawing/2014/main" id="{60BC763A-E3E7-F4B7-B54C-8445F462F7CF}"/>
              </a:ext>
            </a:extLst>
          </p:cNvPr>
          <p:cNvSpPr txBox="1"/>
          <p:nvPr/>
        </p:nvSpPr>
        <p:spPr>
          <a:xfrm>
            <a:off x="9296907" y="819404"/>
            <a:ext cx="381000" cy="238760"/>
          </a:xfrm>
          <a:prstGeom prst="rect">
            <a:avLst/>
          </a:prstGeom>
        </p:spPr>
        <p:txBody>
          <a:bodyPr vert="horz" wrap="square" lIns="0" tIns="12065" rIns="0" bIns="0" rtlCol="0">
            <a:spAutoFit/>
          </a:bodyPr>
          <a:lstStyle/>
          <a:p>
            <a:pPr marL="12700">
              <a:lnSpc>
                <a:spcPct val="100000"/>
              </a:lnSpc>
              <a:spcBef>
                <a:spcPts val="95"/>
              </a:spcBef>
            </a:pPr>
            <a:r>
              <a:rPr sz="1400" spc="-35" dirty="0">
                <a:solidFill>
                  <a:srgbClr val="FFFFFF"/>
                </a:solidFill>
                <a:latin typeface="Meiryo UI"/>
                <a:cs typeface="Meiryo UI"/>
              </a:rPr>
              <a:t>製造</a:t>
            </a:r>
            <a:endParaRPr sz="1400">
              <a:latin typeface="Meiryo UI"/>
              <a:cs typeface="Meiryo UI"/>
            </a:endParaRPr>
          </a:p>
        </p:txBody>
      </p:sp>
      <p:sp>
        <p:nvSpPr>
          <p:cNvPr id="22" name="object 23">
            <a:extLst>
              <a:ext uri="{FF2B5EF4-FFF2-40B4-BE49-F238E27FC236}">
                <a16:creationId xmlns:a16="http://schemas.microsoft.com/office/drawing/2014/main" id="{826189CD-CE74-5CD4-2C31-C0529BFC5C3C}"/>
              </a:ext>
            </a:extLst>
          </p:cNvPr>
          <p:cNvSpPr txBox="1"/>
          <p:nvPr/>
        </p:nvSpPr>
        <p:spPr>
          <a:xfrm>
            <a:off x="1602866" y="1149096"/>
            <a:ext cx="1172845" cy="170180"/>
          </a:xfrm>
          <a:prstGeom prst="rect">
            <a:avLst/>
          </a:prstGeom>
          <a:solidFill>
            <a:srgbClr val="1774F5"/>
          </a:solidFill>
        </p:spPr>
        <p:txBody>
          <a:bodyPr vert="horz" wrap="square" lIns="0" tIns="9525" rIns="0" bIns="0" rtlCol="0">
            <a:spAutoFit/>
          </a:bodyPr>
          <a:lstStyle/>
          <a:p>
            <a:pPr marL="287020">
              <a:lnSpc>
                <a:spcPct val="100000"/>
              </a:lnSpc>
              <a:spcBef>
                <a:spcPts val="75"/>
              </a:spcBef>
            </a:pPr>
            <a:r>
              <a:rPr sz="1000" spc="-10" dirty="0">
                <a:solidFill>
                  <a:srgbClr val="FFFFFF"/>
                </a:solidFill>
                <a:latin typeface="Meiryo UI"/>
                <a:cs typeface="Meiryo UI"/>
              </a:rPr>
              <a:t>バイオロジー</a:t>
            </a:r>
            <a:endParaRPr sz="1000">
              <a:latin typeface="Meiryo UI"/>
              <a:cs typeface="Meiryo UI"/>
            </a:endParaRPr>
          </a:p>
        </p:txBody>
      </p:sp>
      <p:sp>
        <p:nvSpPr>
          <p:cNvPr id="23" name="object 24">
            <a:extLst>
              <a:ext uri="{FF2B5EF4-FFF2-40B4-BE49-F238E27FC236}">
                <a16:creationId xmlns:a16="http://schemas.microsoft.com/office/drawing/2014/main" id="{146E5E68-D4F9-5125-A5D6-14CCAE846BAC}"/>
              </a:ext>
            </a:extLst>
          </p:cNvPr>
          <p:cNvSpPr txBox="1"/>
          <p:nvPr/>
        </p:nvSpPr>
        <p:spPr>
          <a:xfrm>
            <a:off x="2798064" y="1149096"/>
            <a:ext cx="2762885" cy="170180"/>
          </a:xfrm>
          <a:prstGeom prst="rect">
            <a:avLst/>
          </a:prstGeom>
          <a:solidFill>
            <a:srgbClr val="1774F5"/>
          </a:solidFill>
        </p:spPr>
        <p:txBody>
          <a:bodyPr vert="horz" wrap="square" lIns="0" tIns="9525" rIns="0" bIns="0" rtlCol="0">
            <a:spAutoFit/>
          </a:bodyPr>
          <a:lstStyle/>
          <a:p>
            <a:pPr marL="915669">
              <a:lnSpc>
                <a:spcPct val="100000"/>
              </a:lnSpc>
              <a:spcBef>
                <a:spcPts val="75"/>
              </a:spcBef>
            </a:pPr>
            <a:r>
              <a:rPr sz="1000" spc="-15" dirty="0">
                <a:solidFill>
                  <a:srgbClr val="FFFFFF"/>
                </a:solidFill>
                <a:latin typeface="Meiryo UI"/>
                <a:cs typeface="Meiryo UI"/>
              </a:rPr>
              <a:t>モダリティ基盤技術</a:t>
            </a:r>
            <a:endParaRPr sz="1000">
              <a:latin typeface="Meiryo UI"/>
              <a:cs typeface="Meiryo UI"/>
            </a:endParaRPr>
          </a:p>
        </p:txBody>
      </p:sp>
      <p:sp>
        <p:nvSpPr>
          <p:cNvPr id="24" name="object 25">
            <a:extLst>
              <a:ext uri="{FF2B5EF4-FFF2-40B4-BE49-F238E27FC236}">
                <a16:creationId xmlns:a16="http://schemas.microsoft.com/office/drawing/2014/main" id="{3B18F496-D983-697C-D812-4AB988A832A1}"/>
              </a:ext>
            </a:extLst>
          </p:cNvPr>
          <p:cNvSpPr/>
          <p:nvPr/>
        </p:nvSpPr>
        <p:spPr>
          <a:xfrm>
            <a:off x="781050" y="1946910"/>
            <a:ext cx="775335" cy="1291590"/>
          </a:xfrm>
          <a:custGeom>
            <a:avLst/>
            <a:gdLst/>
            <a:ahLst/>
            <a:cxnLst/>
            <a:rect l="l" t="t" r="r" b="b"/>
            <a:pathLst>
              <a:path w="775335" h="1291589">
                <a:moveTo>
                  <a:pt x="774954" y="0"/>
                </a:moveTo>
                <a:lnTo>
                  <a:pt x="0" y="0"/>
                </a:lnTo>
                <a:lnTo>
                  <a:pt x="0" y="1291590"/>
                </a:lnTo>
                <a:lnTo>
                  <a:pt x="774954" y="1291590"/>
                </a:lnTo>
                <a:lnTo>
                  <a:pt x="774954" y="0"/>
                </a:lnTo>
                <a:close/>
              </a:path>
            </a:pathLst>
          </a:custGeom>
          <a:solidFill>
            <a:srgbClr val="1774F5"/>
          </a:solidFill>
        </p:spPr>
        <p:txBody>
          <a:bodyPr wrap="square" lIns="0" tIns="0" rIns="0" bIns="0" rtlCol="0"/>
          <a:lstStyle/>
          <a:p>
            <a:endParaRPr/>
          </a:p>
        </p:txBody>
      </p:sp>
      <p:sp>
        <p:nvSpPr>
          <p:cNvPr id="25" name="object 26">
            <a:extLst>
              <a:ext uri="{FF2B5EF4-FFF2-40B4-BE49-F238E27FC236}">
                <a16:creationId xmlns:a16="http://schemas.microsoft.com/office/drawing/2014/main" id="{3A63751A-AC7F-DE05-7DA9-ED6A6F656AAD}"/>
              </a:ext>
            </a:extLst>
          </p:cNvPr>
          <p:cNvSpPr txBox="1"/>
          <p:nvPr/>
        </p:nvSpPr>
        <p:spPr>
          <a:xfrm>
            <a:off x="781050" y="2427986"/>
            <a:ext cx="775335" cy="330835"/>
          </a:xfrm>
          <a:prstGeom prst="rect">
            <a:avLst/>
          </a:prstGeom>
        </p:spPr>
        <p:txBody>
          <a:bodyPr vert="horz" wrap="square" lIns="0" tIns="12700" rIns="0" bIns="0" rtlCol="0">
            <a:spAutoFit/>
          </a:bodyPr>
          <a:lstStyle/>
          <a:p>
            <a:pPr marL="141605" marR="133350" indent="118110">
              <a:lnSpc>
                <a:spcPct val="100000"/>
              </a:lnSpc>
              <a:spcBef>
                <a:spcPts val="100"/>
              </a:spcBef>
            </a:pPr>
            <a:r>
              <a:rPr sz="1000" spc="-25" dirty="0">
                <a:solidFill>
                  <a:srgbClr val="FFFFFF"/>
                </a:solidFill>
                <a:latin typeface="Meiryo UI"/>
                <a:cs typeface="Meiryo UI"/>
              </a:rPr>
              <a:t>海外</a:t>
            </a:r>
            <a:r>
              <a:rPr sz="1000" spc="500" dirty="0">
                <a:solidFill>
                  <a:srgbClr val="FFFFFF"/>
                </a:solidFill>
                <a:latin typeface="Meiryo UI"/>
                <a:cs typeface="Meiryo UI"/>
              </a:rPr>
              <a:t> </a:t>
            </a:r>
            <a:r>
              <a:rPr sz="1000" spc="-10" dirty="0">
                <a:solidFill>
                  <a:srgbClr val="FFFFFF"/>
                </a:solidFill>
                <a:latin typeface="Meiryo UI"/>
                <a:cs typeface="Meiryo UI"/>
              </a:rPr>
              <a:t>プレイヤー</a:t>
            </a:r>
            <a:endParaRPr sz="1000">
              <a:latin typeface="Meiryo UI"/>
              <a:cs typeface="Meiryo UI"/>
            </a:endParaRPr>
          </a:p>
        </p:txBody>
      </p:sp>
      <p:sp>
        <p:nvSpPr>
          <p:cNvPr id="26" name="object 27">
            <a:extLst>
              <a:ext uri="{FF2B5EF4-FFF2-40B4-BE49-F238E27FC236}">
                <a16:creationId xmlns:a16="http://schemas.microsoft.com/office/drawing/2014/main" id="{058618F4-8F2E-C3CD-65C5-FAD790193DBC}"/>
              </a:ext>
            </a:extLst>
          </p:cNvPr>
          <p:cNvSpPr txBox="1"/>
          <p:nvPr/>
        </p:nvSpPr>
        <p:spPr>
          <a:xfrm>
            <a:off x="781050" y="3291840"/>
            <a:ext cx="775335" cy="1362710"/>
          </a:xfrm>
          <a:prstGeom prst="rect">
            <a:avLst/>
          </a:prstGeom>
          <a:solidFill>
            <a:srgbClr val="1774F5"/>
          </a:solidFill>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200">
              <a:latin typeface="Times New Roman"/>
              <a:cs typeface="Times New Roman"/>
            </a:endParaRPr>
          </a:p>
          <a:p>
            <a:pPr marL="141605" marR="133350" indent="118110">
              <a:lnSpc>
                <a:spcPct val="100000"/>
              </a:lnSpc>
            </a:pPr>
            <a:r>
              <a:rPr sz="1000" spc="-25" dirty="0">
                <a:solidFill>
                  <a:srgbClr val="FFFFFF"/>
                </a:solidFill>
                <a:latin typeface="Meiryo UI"/>
                <a:cs typeface="Meiryo UI"/>
              </a:rPr>
              <a:t>国内</a:t>
            </a:r>
            <a:r>
              <a:rPr sz="1000" spc="500" dirty="0">
                <a:solidFill>
                  <a:srgbClr val="FFFFFF"/>
                </a:solidFill>
                <a:latin typeface="Meiryo UI"/>
                <a:cs typeface="Meiryo UI"/>
              </a:rPr>
              <a:t> </a:t>
            </a:r>
            <a:r>
              <a:rPr sz="1000" spc="-10" dirty="0">
                <a:solidFill>
                  <a:srgbClr val="FFFFFF"/>
                </a:solidFill>
                <a:latin typeface="Meiryo UI"/>
                <a:cs typeface="Meiryo UI"/>
              </a:rPr>
              <a:t>プレイヤー</a:t>
            </a:r>
            <a:endParaRPr sz="1000">
              <a:latin typeface="Meiryo UI"/>
              <a:cs typeface="Meiryo UI"/>
            </a:endParaRPr>
          </a:p>
        </p:txBody>
      </p:sp>
      <p:sp>
        <p:nvSpPr>
          <p:cNvPr id="27" name="object 28">
            <a:extLst>
              <a:ext uri="{FF2B5EF4-FFF2-40B4-BE49-F238E27FC236}">
                <a16:creationId xmlns:a16="http://schemas.microsoft.com/office/drawing/2014/main" id="{789E426C-3DC6-FF0A-E5A5-5C3DF586FDD9}"/>
              </a:ext>
            </a:extLst>
          </p:cNvPr>
          <p:cNvSpPr txBox="1"/>
          <p:nvPr/>
        </p:nvSpPr>
        <p:spPr>
          <a:xfrm>
            <a:off x="5570029" y="1149096"/>
            <a:ext cx="2413000" cy="170180"/>
          </a:xfrm>
          <a:prstGeom prst="rect">
            <a:avLst/>
          </a:prstGeom>
          <a:solidFill>
            <a:srgbClr val="1774F5"/>
          </a:solidFill>
        </p:spPr>
        <p:txBody>
          <a:bodyPr vert="horz" wrap="square" lIns="0" tIns="9525" rIns="0" bIns="0" rtlCol="0">
            <a:spAutoFit/>
          </a:bodyPr>
          <a:lstStyle/>
          <a:p>
            <a:pPr marL="737235">
              <a:lnSpc>
                <a:spcPct val="100000"/>
              </a:lnSpc>
              <a:spcBef>
                <a:spcPts val="75"/>
              </a:spcBef>
            </a:pPr>
            <a:r>
              <a:rPr sz="1000" spc="-15" dirty="0">
                <a:solidFill>
                  <a:srgbClr val="FFFFFF"/>
                </a:solidFill>
                <a:latin typeface="Meiryo UI"/>
                <a:cs typeface="Meiryo UI"/>
              </a:rPr>
              <a:t>モダリティ創薬技術</a:t>
            </a:r>
            <a:endParaRPr sz="1000">
              <a:latin typeface="Meiryo UI"/>
              <a:cs typeface="Meiryo UI"/>
            </a:endParaRPr>
          </a:p>
        </p:txBody>
      </p:sp>
      <p:sp>
        <p:nvSpPr>
          <p:cNvPr id="28" name="object 29">
            <a:extLst>
              <a:ext uri="{FF2B5EF4-FFF2-40B4-BE49-F238E27FC236}">
                <a16:creationId xmlns:a16="http://schemas.microsoft.com/office/drawing/2014/main" id="{CC550793-1CF3-2EDB-27A3-A773701873BC}"/>
              </a:ext>
            </a:extLst>
          </p:cNvPr>
          <p:cNvSpPr txBox="1"/>
          <p:nvPr/>
        </p:nvSpPr>
        <p:spPr>
          <a:xfrm>
            <a:off x="7992427" y="1149096"/>
            <a:ext cx="3159125" cy="170180"/>
          </a:xfrm>
          <a:prstGeom prst="rect">
            <a:avLst/>
          </a:prstGeom>
          <a:solidFill>
            <a:srgbClr val="1774F5"/>
          </a:solidFill>
        </p:spPr>
        <p:txBody>
          <a:bodyPr vert="horz" wrap="square" lIns="0" tIns="9525" rIns="0" bIns="0" rtlCol="0">
            <a:spAutoFit/>
          </a:bodyPr>
          <a:lstStyle/>
          <a:p>
            <a:pPr marR="5080" algn="ctr">
              <a:lnSpc>
                <a:spcPct val="100000"/>
              </a:lnSpc>
              <a:spcBef>
                <a:spcPts val="75"/>
              </a:spcBef>
            </a:pPr>
            <a:r>
              <a:rPr sz="1000" spc="-15" dirty="0">
                <a:solidFill>
                  <a:srgbClr val="FFFFFF"/>
                </a:solidFill>
                <a:latin typeface="Meiryo UI"/>
                <a:cs typeface="Meiryo UI"/>
              </a:rPr>
              <a:t>モダリティ製造技術</a:t>
            </a:r>
            <a:endParaRPr sz="1000">
              <a:latin typeface="Meiryo UI"/>
              <a:cs typeface="Meiryo UI"/>
            </a:endParaRPr>
          </a:p>
        </p:txBody>
      </p:sp>
      <p:sp>
        <p:nvSpPr>
          <p:cNvPr id="29" name="object 30">
            <a:extLst>
              <a:ext uri="{FF2B5EF4-FFF2-40B4-BE49-F238E27FC236}">
                <a16:creationId xmlns:a16="http://schemas.microsoft.com/office/drawing/2014/main" id="{03D7D25C-ED6C-CD6C-7DF6-15E480FD41CE}"/>
              </a:ext>
            </a:extLst>
          </p:cNvPr>
          <p:cNvSpPr/>
          <p:nvPr/>
        </p:nvSpPr>
        <p:spPr>
          <a:xfrm>
            <a:off x="1600962" y="1719833"/>
            <a:ext cx="3964304" cy="2934970"/>
          </a:xfrm>
          <a:custGeom>
            <a:avLst/>
            <a:gdLst/>
            <a:ahLst/>
            <a:cxnLst/>
            <a:rect l="l" t="t" r="r" b="b"/>
            <a:pathLst>
              <a:path w="3964304" h="2934970">
                <a:moveTo>
                  <a:pt x="3963924" y="0"/>
                </a:moveTo>
                <a:lnTo>
                  <a:pt x="3810" y="0"/>
                </a:lnTo>
                <a:lnTo>
                  <a:pt x="3810" y="201168"/>
                </a:lnTo>
                <a:lnTo>
                  <a:pt x="0" y="201168"/>
                </a:lnTo>
                <a:lnTo>
                  <a:pt x="0" y="2934462"/>
                </a:lnTo>
                <a:lnTo>
                  <a:pt x="3963924" y="2934462"/>
                </a:lnTo>
                <a:lnTo>
                  <a:pt x="3963924" y="201168"/>
                </a:lnTo>
                <a:lnTo>
                  <a:pt x="3963924" y="0"/>
                </a:lnTo>
                <a:close/>
              </a:path>
            </a:pathLst>
          </a:custGeom>
          <a:solidFill>
            <a:srgbClr val="D9D9D9"/>
          </a:solidFill>
        </p:spPr>
        <p:txBody>
          <a:bodyPr wrap="square" lIns="0" tIns="0" rIns="0" bIns="0" rtlCol="0"/>
          <a:lstStyle/>
          <a:p>
            <a:endParaRPr/>
          </a:p>
        </p:txBody>
      </p:sp>
      <p:sp>
        <p:nvSpPr>
          <p:cNvPr id="30" name="object 31">
            <a:extLst>
              <a:ext uri="{FF2B5EF4-FFF2-40B4-BE49-F238E27FC236}">
                <a16:creationId xmlns:a16="http://schemas.microsoft.com/office/drawing/2014/main" id="{F14EECFD-1579-605C-5848-18D0A4220F88}"/>
              </a:ext>
            </a:extLst>
          </p:cNvPr>
          <p:cNvSpPr txBox="1"/>
          <p:nvPr/>
        </p:nvSpPr>
        <p:spPr>
          <a:xfrm>
            <a:off x="2724911" y="1716532"/>
            <a:ext cx="1718945" cy="208915"/>
          </a:xfrm>
          <a:prstGeom prst="rect">
            <a:avLst/>
          </a:prstGeom>
        </p:spPr>
        <p:txBody>
          <a:bodyPr vert="horz" wrap="square" lIns="0" tIns="12700" rIns="0" bIns="0" rtlCol="0">
            <a:spAutoFit/>
          </a:bodyPr>
          <a:lstStyle/>
          <a:p>
            <a:pPr marL="12700">
              <a:lnSpc>
                <a:spcPct val="100000"/>
              </a:lnSpc>
              <a:spcBef>
                <a:spcPts val="100"/>
              </a:spcBef>
            </a:pPr>
            <a:r>
              <a:rPr sz="1200" b="1" spc="-15" dirty="0">
                <a:solidFill>
                  <a:srgbClr val="0D003E"/>
                </a:solidFill>
                <a:latin typeface="Meiryo UI"/>
                <a:cs typeface="Meiryo UI"/>
              </a:rPr>
              <a:t>①アカデミア・スタートアップ</a:t>
            </a:r>
            <a:endParaRPr sz="1200">
              <a:latin typeface="Meiryo UI"/>
              <a:cs typeface="Meiryo UI"/>
            </a:endParaRPr>
          </a:p>
        </p:txBody>
      </p:sp>
      <p:sp>
        <p:nvSpPr>
          <p:cNvPr id="31" name="object 32">
            <a:extLst>
              <a:ext uri="{FF2B5EF4-FFF2-40B4-BE49-F238E27FC236}">
                <a16:creationId xmlns:a16="http://schemas.microsoft.com/office/drawing/2014/main" id="{A50E2D9A-B1DC-8BDC-2CE9-5CEE3B11C4A2}"/>
              </a:ext>
            </a:extLst>
          </p:cNvPr>
          <p:cNvSpPr/>
          <p:nvPr/>
        </p:nvSpPr>
        <p:spPr>
          <a:xfrm>
            <a:off x="5599938" y="1719833"/>
            <a:ext cx="2369820" cy="2934970"/>
          </a:xfrm>
          <a:custGeom>
            <a:avLst/>
            <a:gdLst/>
            <a:ahLst/>
            <a:cxnLst/>
            <a:rect l="l" t="t" r="r" b="b"/>
            <a:pathLst>
              <a:path w="2369820" h="2934970">
                <a:moveTo>
                  <a:pt x="2369820" y="0"/>
                </a:moveTo>
                <a:lnTo>
                  <a:pt x="2286" y="0"/>
                </a:lnTo>
                <a:lnTo>
                  <a:pt x="2286" y="201168"/>
                </a:lnTo>
                <a:lnTo>
                  <a:pt x="0" y="201168"/>
                </a:lnTo>
                <a:lnTo>
                  <a:pt x="0" y="2934462"/>
                </a:lnTo>
                <a:lnTo>
                  <a:pt x="2369820" y="2934462"/>
                </a:lnTo>
                <a:lnTo>
                  <a:pt x="2369820" y="201168"/>
                </a:lnTo>
                <a:lnTo>
                  <a:pt x="2369820" y="0"/>
                </a:lnTo>
                <a:close/>
              </a:path>
            </a:pathLst>
          </a:custGeom>
          <a:solidFill>
            <a:srgbClr val="D1DFFA"/>
          </a:solidFill>
        </p:spPr>
        <p:txBody>
          <a:bodyPr wrap="square" lIns="0" tIns="0" rIns="0" bIns="0" rtlCol="0"/>
          <a:lstStyle/>
          <a:p>
            <a:endParaRPr/>
          </a:p>
        </p:txBody>
      </p:sp>
      <p:sp>
        <p:nvSpPr>
          <p:cNvPr id="32" name="object 33">
            <a:extLst>
              <a:ext uri="{FF2B5EF4-FFF2-40B4-BE49-F238E27FC236}">
                <a16:creationId xmlns:a16="http://schemas.microsoft.com/office/drawing/2014/main" id="{6FCF43FD-A314-5F3F-CC1D-F6392A38DA8F}"/>
              </a:ext>
            </a:extLst>
          </p:cNvPr>
          <p:cNvSpPr txBox="1"/>
          <p:nvPr/>
        </p:nvSpPr>
        <p:spPr>
          <a:xfrm>
            <a:off x="6392672" y="1716532"/>
            <a:ext cx="787400" cy="208915"/>
          </a:xfrm>
          <a:prstGeom prst="rect">
            <a:avLst/>
          </a:prstGeom>
        </p:spPr>
        <p:txBody>
          <a:bodyPr vert="horz" wrap="square" lIns="0" tIns="12700" rIns="0" bIns="0" rtlCol="0">
            <a:spAutoFit/>
          </a:bodyPr>
          <a:lstStyle/>
          <a:p>
            <a:pPr marL="12700">
              <a:lnSpc>
                <a:spcPct val="100000"/>
              </a:lnSpc>
              <a:spcBef>
                <a:spcPts val="100"/>
              </a:spcBef>
            </a:pPr>
            <a:r>
              <a:rPr sz="1200" b="1" spc="-20" dirty="0">
                <a:solidFill>
                  <a:srgbClr val="0D003E"/>
                </a:solidFill>
                <a:latin typeface="Meiryo UI"/>
                <a:cs typeface="Meiryo UI"/>
              </a:rPr>
              <a:t>②製薬企業</a:t>
            </a:r>
            <a:endParaRPr sz="1200">
              <a:latin typeface="Meiryo UI"/>
              <a:cs typeface="Meiryo UI"/>
            </a:endParaRPr>
          </a:p>
        </p:txBody>
      </p:sp>
      <p:sp>
        <p:nvSpPr>
          <p:cNvPr id="33" name="object 34">
            <a:extLst>
              <a:ext uri="{FF2B5EF4-FFF2-40B4-BE49-F238E27FC236}">
                <a16:creationId xmlns:a16="http://schemas.microsoft.com/office/drawing/2014/main" id="{5B9ED1B2-5204-F01E-7207-1B7F6CE5A11E}"/>
              </a:ext>
            </a:extLst>
          </p:cNvPr>
          <p:cNvSpPr/>
          <p:nvPr/>
        </p:nvSpPr>
        <p:spPr>
          <a:xfrm>
            <a:off x="7984236" y="1719833"/>
            <a:ext cx="3167380" cy="2934970"/>
          </a:xfrm>
          <a:custGeom>
            <a:avLst/>
            <a:gdLst/>
            <a:ahLst/>
            <a:cxnLst/>
            <a:rect l="l" t="t" r="r" b="b"/>
            <a:pathLst>
              <a:path w="3167379" h="2934970">
                <a:moveTo>
                  <a:pt x="3166872" y="0"/>
                </a:moveTo>
                <a:lnTo>
                  <a:pt x="3048" y="0"/>
                </a:lnTo>
                <a:lnTo>
                  <a:pt x="3048" y="201168"/>
                </a:lnTo>
                <a:lnTo>
                  <a:pt x="0" y="201168"/>
                </a:lnTo>
                <a:lnTo>
                  <a:pt x="0" y="2934462"/>
                </a:lnTo>
                <a:lnTo>
                  <a:pt x="3166872" y="2934462"/>
                </a:lnTo>
                <a:lnTo>
                  <a:pt x="3166872" y="201168"/>
                </a:lnTo>
                <a:lnTo>
                  <a:pt x="3166872" y="0"/>
                </a:lnTo>
                <a:close/>
              </a:path>
            </a:pathLst>
          </a:custGeom>
          <a:solidFill>
            <a:srgbClr val="C3C3DA"/>
          </a:solidFill>
        </p:spPr>
        <p:txBody>
          <a:bodyPr wrap="square" lIns="0" tIns="0" rIns="0" bIns="0" rtlCol="0"/>
          <a:lstStyle/>
          <a:p>
            <a:endParaRPr/>
          </a:p>
        </p:txBody>
      </p:sp>
      <p:sp>
        <p:nvSpPr>
          <p:cNvPr id="34" name="object 35">
            <a:extLst>
              <a:ext uri="{FF2B5EF4-FFF2-40B4-BE49-F238E27FC236}">
                <a16:creationId xmlns:a16="http://schemas.microsoft.com/office/drawing/2014/main" id="{7EA3385E-5D2E-4BE6-3C48-D2E6FB85F3C3}"/>
              </a:ext>
            </a:extLst>
          </p:cNvPr>
          <p:cNvSpPr txBox="1"/>
          <p:nvPr/>
        </p:nvSpPr>
        <p:spPr>
          <a:xfrm>
            <a:off x="9310623" y="1716532"/>
            <a:ext cx="531495" cy="208915"/>
          </a:xfrm>
          <a:prstGeom prst="rect">
            <a:avLst/>
          </a:prstGeom>
        </p:spPr>
        <p:txBody>
          <a:bodyPr vert="horz" wrap="square" lIns="0" tIns="12700" rIns="0" bIns="0" rtlCol="0">
            <a:spAutoFit/>
          </a:bodyPr>
          <a:lstStyle/>
          <a:p>
            <a:pPr>
              <a:lnSpc>
                <a:spcPct val="100000"/>
              </a:lnSpc>
              <a:spcBef>
                <a:spcPts val="100"/>
              </a:spcBef>
            </a:pPr>
            <a:r>
              <a:rPr sz="1200" b="1" spc="-20" dirty="0">
                <a:solidFill>
                  <a:srgbClr val="0D003E"/>
                </a:solidFill>
                <a:latin typeface="Meiryo UI"/>
                <a:cs typeface="Meiryo UI"/>
              </a:rPr>
              <a:t>③CMO</a:t>
            </a:r>
            <a:endParaRPr sz="1200">
              <a:latin typeface="Meiryo UI"/>
              <a:cs typeface="Meiryo UI"/>
            </a:endParaRPr>
          </a:p>
        </p:txBody>
      </p:sp>
      <p:grpSp>
        <p:nvGrpSpPr>
          <p:cNvPr id="35" name="object 36">
            <a:extLst>
              <a:ext uri="{FF2B5EF4-FFF2-40B4-BE49-F238E27FC236}">
                <a16:creationId xmlns:a16="http://schemas.microsoft.com/office/drawing/2014/main" id="{B730FEB5-774F-69F1-C84C-5E9A21910A5D}"/>
              </a:ext>
            </a:extLst>
          </p:cNvPr>
          <p:cNvGrpSpPr/>
          <p:nvPr/>
        </p:nvGrpSpPr>
        <p:grpSpPr>
          <a:xfrm>
            <a:off x="3172396" y="1942528"/>
            <a:ext cx="4802505" cy="415290"/>
            <a:chOff x="2544508" y="4332160"/>
            <a:chExt cx="4802505" cy="415290"/>
          </a:xfrm>
        </p:grpSpPr>
        <p:sp>
          <p:nvSpPr>
            <p:cNvPr id="36" name="object 37">
              <a:extLst>
                <a:ext uri="{FF2B5EF4-FFF2-40B4-BE49-F238E27FC236}">
                  <a16:creationId xmlns:a16="http://schemas.microsoft.com/office/drawing/2014/main" id="{78D83AE4-F42C-710C-E5FB-1BDDD6DB1938}"/>
                </a:ext>
              </a:extLst>
            </p:cNvPr>
            <p:cNvSpPr/>
            <p:nvPr/>
          </p:nvSpPr>
          <p:spPr>
            <a:xfrm>
              <a:off x="2549270" y="4336923"/>
              <a:ext cx="4792980" cy="405765"/>
            </a:xfrm>
            <a:custGeom>
              <a:avLst/>
              <a:gdLst/>
              <a:ahLst/>
              <a:cxnLst/>
              <a:rect l="l" t="t" r="r" b="b"/>
              <a:pathLst>
                <a:path w="4792980" h="405764">
                  <a:moveTo>
                    <a:pt x="4725415"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4725415" y="405383"/>
                  </a:lnTo>
                  <a:lnTo>
                    <a:pt x="4751724" y="400077"/>
                  </a:lnTo>
                  <a:lnTo>
                    <a:pt x="4773199" y="385603"/>
                  </a:lnTo>
                  <a:lnTo>
                    <a:pt x="4787673" y="364128"/>
                  </a:lnTo>
                  <a:lnTo>
                    <a:pt x="4792980" y="337819"/>
                  </a:lnTo>
                  <a:lnTo>
                    <a:pt x="4792980" y="67563"/>
                  </a:lnTo>
                  <a:lnTo>
                    <a:pt x="4787673" y="41255"/>
                  </a:lnTo>
                  <a:lnTo>
                    <a:pt x="4773199" y="19780"/>
                  </a:lnTo>
                  <a:lnTo>
                    <a:pt x="4751724" y="5306"/>
                  </a:lnTo>
                  <a:lnTo>
                    <a:pt x="4725415" y="0"/>
                  </a:lnTo>
                  <a:close/>
                </a:path>
              </a:pathLst>
            </a:custGeom>
            <a:solidFill>
              <a:srgbClr val="8EF4FF"/>
            </a:solidFill>
          </p:spPr>
          <p:txBody>
            <a:bodyPr wrap="square" lIns="0" tIns="0" rIns="0" bIns="0" rtlCol="0"/>
            <a:lstStyle/>
            <a:p>
              <a:endParaRPr/>
            </a:p>
          </p:txBody>
        </p:sp>
        <p:sp>
          <p:nvSpPr>
            <p:cNvPr id="37" name="object 38">
              <a:extLst>
                <a:ext uri="{FF2B5EF4-FFF2-40B4-BE49-F238E27FC236}">
                  <a16:creationId xmlns:a16="http://schemas.microsoft.com/office/drawing/2014/main" id="{9D14772F-B1F7-FC82-800F-B6418C734849}"/>
                </a:ext>
              </a:extLst>
            </p:cNvPr>
            <p:cNvSpPr/>
            <p:nvPr/>
          </p:nvSpPr>
          <p:spPr>
            <a:xfrm>
              <a:off x="2549270" y="4336923"/>
              <a:ext cx="4792980" cy="405765"/>
            </a:xfrm>
            <a:custGeom>
              <a:avLst/>
              <a:gdLst/>
              <a:ahLst/>
              <a:cxnLst/>
              <a:rect l="l" t="t" r="r" b="b"/>
              <a:pathLst>
                <a:path w="4792980" h="405764">
                  <a:moveTo>
                    <a:pt x="0" y="67563"/>
                  </a:moveTo>
                  <a:lnTo>
                    <a:pt x="5306" y="41255"/>
                  </a:lnTo>
                  <a:lnTo>
                    <a:pt x="19780" y="19780"/>
                  </a:lnTo>
                  <a:lnTo>
                    <a:pt x="41255" y="5306"/>
                  </a:lnTo>
                  <a:lnTo>
                    <a:pt x="67564" y="0"/>
                  </a:lnTo>
                  <a:lnTo>
                    <a:pt x="4725415" y="0"/>
                  </a:lnTo>
                  <a:lnTo>
                    <a:pt x="4751724" y="5306"/>
                  </a:lnTo>
                  <a:lnTo>
                    <a:pt x="4773199" y="19780"/>
                  </a:lnTo>
                  <a:lnTo>
                    <a:pt x="4787673" y="41255"/>
                  </a:lnTo>
                  <a:lnTo>
                    <a:pt x="4792980" y="67563"/>
                  </a:lnTo>
                  <a:lnTo>
                    <a:pt x="4792980" y="337819"/>
                  </a:lnTo>
                  <a:lnTo>
                    <a:pt x="4787673" y="364128"/>
                  </a:lnTo>
                  <a:lnTo>
                    <a:pt x="4773199" y="385603"/>
                  </a:lnTo>
                  <a:lnTo>
                    <a:pt x="4751724" y="400077"/>
                  </a:lnTo>
                  <a:lnTo>
                    <a:pt x="4725415" y="405383"/>
                  </a:lnTo>
                  <a:lnTo>
                    <a:pt x="67564" y="405383"/>
                  </a:lnTo>
                  <a:lnTo>
                    <a:pt x="41255" y="400077"/>
                  </a:lnTo>
                  <a:lnTo>
                    <a:pt x="19780" y="385603"/>
                  </a:lnTo>
                  <a:lnTo>
                    <a:pt x="5306" y="364128"/>
                  </a:lnTo>
                  <a:lnTo>
                    <a:pt x="0" y="337819"/>
                  </a:lnTo>
                  <a:lnTo>
                    <a:pt x="0" y="67563"/>
                  </a:lnTo>
                  <a:close/>
                </a:path>
              </a:pathLst>
            </a:custGeom>
            <a:ln w="9525">
              <a:solidFill>
                <a:srgbClr val="0D003E"/>
              </a:solidFill>
            </a:ln>
          </p:spPr>
          <p:txBody>
            <a:bodyPr wrap="square" lIns="0" tIns="0" rIns="0" bIns="0" rtlCol="0"/>
            <a:lstStyle/>
            <a:p>
              <a:endParaRPr/>
            </a:p>
          </p:txBody>
        </p:sp>
      </p:grpSp>
      <p:sp>
        <p:nvSpPr>
          <p:cNvPr id="38" name="object 39">
            <a:extLst>
              <a:ext uri="{FF2B5EF4-FFF2-40B4-BE49-F238E27FC236}">
                <a16:creationId xmlns:a16="http://schemas.microsoft.com/office/drawing/2014/main" id="{7F7659D3-3C40-028E-6512-331C5DE3D546}"/>
              </a:ext>
            </a:extLst>
          </p:cNvPr>
          <p:cNvSpPr txBox="1"/>
          <p:nvPr/>
        </p:nvSpPr>
        <p:spPr>
          <a:xfrm>
            <a:off x="4540503" y="1984756"/>
            <a:ext cx="2066289"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核酸医薬スタートアップ</a:t>
            </a:r>
            <a:r>
              <a:rPr sz="1000" dirty="0">
                <a:solidFill>
                  <a:srgbClr val="0D003E"/>
                </a:solidFill>
                <a:latin typeface="Meiryo UI"/>
                <a:cs typeface="Meiryo UI"/>
              </a:rPr>
              <a:t>（</a:t>
            </a:r>
            <a:r>
              <a:rPr sz="1000" spc="-10" dirty="0">
                <a:solidFill>
                  <a:srgbClr val="0D003E"/>
                </a:solidFill>
                <a:latin typeface="Meiryo UI"/>
                <a:cs typeface="Meiryo UI"/>
              </a:rPr>
              <a:t>自社創薬型</a:t>
            </a:r>
            <a:r>
              <a:rPr sz="1000" spc="-50" dirty="0">
                <a:solidFill>
                  <a:srgbClr val="0D003E"/>
                </a:solidFill>
                <a:latin typeface="Meiryo UI"/>
                <a:cs typeface="Meiryo UI"/>
              </a:rPr>
              <a:t>）</a:t>
            </a:r>
            <a:endParaRPr sz="1000">
              <a:latin typeface="Meiryo UI"/>
              <a:cs typeface="Meiryo UI"/>
            </a:endParaRPr>
          </a:p>
        </p:txBody>
      </p:sp>
      <p:sp>
        <p:nvSpPr>
          <p:cNvPr id="39" name="object 40">
            <a:extLst>
              <a:ext uri="{FF2B5EF4-FFF2-40B4-BE49-F238E27FC236}">
                <a16:creationId xmlns:a16="http://schemas.microsoft.com/office/drawing/2014/main" id="{6B4990EE-4622-BCA1-CEC1-8405D9E31D23}"/>
              </a:ext>
            </a:extLst>
          </p:cNvPr>
          <p:cNvSpPr txBox="1"/>
          <p:nvPr/>
        </p:nvSpPr>
        <p:spPr>
          <a:xfrm>
            <a:off x="4836159" y="2137156"/>
            <a:ext cx="147447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D003E"/>
                </a:solidFill>
                <a:latin typeface="Meiryo UI"/>
                <a:cs typeface="Meiryo UI"/>
              </a:rPr>
              <a:t>Alnylam,</a:t>
            </a:r>
            <a:r>
              <a:rPr sz="1000" spc="-50" dirty="0">
                <a:solidFill>
                  <a:srgbClr val="0D003E"/>
                </a:solidFill>
                <a:latin typeface="Meiryo UI"/>
                <a:cs typeface="Meiryo UI"/>
              </a:rPr>
              <a:t> </a:t>
            </a:r>
            <a:r>
              <a:rPr sz="1000" dirty="0">
                <a:solidFill>
                  <a:srgbClr val="0D003E"/>
                </a:solidFill>
                <a:latin typeface="Meiryo UI"/>
                <a:cs typeface="Meiryo UI"/>
              </a:rPr>
              <a:t>Ionis,</a:t>
            </a:r>
            <a:r>
              <a:rPr sz="1000" spc="-35" dirty="0">
                <a:solidFill>
                  <a:srgbClr val="0D003E"/>
                </a:solidFill>
                <a:latin typeface="Meiryo UI"/>
                <a:cs typeface="Meiryo UI"/>
              </a:rPr>
              <a:t> </a:t>
            </a:r>
            <a:r>
              <a:rPr sz="1000" spc="-10" dirty="0">
                <a:solidFill>
                  <a:srgbClr val="0D003E"/>
                </a:solidFill>
                <a:latin typeface="Meiryo UI"/>
                <a:cs typeface="Meiryo UI"/>
              </a:rPr>
              <a:t>Sarepta</a:t>
            </a:r>
            <a:endParaRPr sz="1000">
              <a:latin typeface="Meiryo UI"/>
              <a:cs typeface="Meiryo UI"/>
            </a:endParaRPr>
          </a:p>
        </p:txBody>
      </p:sp>
      <p:grpSp>
        <p:nvGrpSpPr>
          <p:cNvPr id="40" name="object 41">
            <a:extLst>
              <a:ext uri="{FF2B5EF4-FFF2-40B4-BE49-F238E27FC236}">
                <a16:creationId xmlns:a16="http://schemas.microsoft.com/office/drawing/2014/main" id="{D7DF4C0B-29D4-B2BB-A939-348E0CFF45A4}"/>
              </a:ext>
            </a:extLst>
          </p:cNvPr>
          <p:cNvGrpSpPr/>
          <p:nvPr/>
        </p:nvGrpSpPr>
        <p:grpSpPr>
          <a:xfrm>
            <a:off x="3996118" y="2389822"/>
            <a:ext cx="3963670" cy="415925"/>
            <a:chOff x="3368230" y="4779454"/>
            <a:chExt cx="3963670" cy="415925"/>
          </a:xfrm>
        </p:grpSpPr>
        <p:sp>
          <p:nvSpPr>
            <p:cNvPr id="41" name="object 42">
              <a:extLst>
                <a:ext uri="{FF2B5EF4-FFF2-40B4-BE49-F238E27FC236}">
                  <a16:creationId xmlns:a16="http://schemas.microsoft.com/office/drawing/2014/main" id="{2EC6E71A-5338-62F0-333D-C97D3CD79CD4}"/>
                </a:ext>
              </a:extLst>
            </p:cNvPr>
            <p:cNvSpPr/>
            <p:nvPr/>
          </p:nvSpPr>
          <p:spPr>
            <a:xfrm>
              <a:off x="3372992" y="4784217"/>
              <a:ext cx="3954145" cy="406400"/>
            </a:xfrm>
            <a:custGeom>
              <a:avLst/>
              <a:gdLst/>
              <a:ahLst/>
              <a:cxnLst/>
              <a:rect l="l" t="t" r="r" b="b"/>
              <a:pathLst>
                <a:path w="3954145" h="406400">
                  <a:moveTo>
                    <a:pt x="3886327"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3886327" y="406146"/>
                  </a:lnTo>
                  <a:lnTo>
                    <a:pt x="3912655" y="400819"/>
                  </a:lnTo>
                  <a:lnTo>
                    <a:pt x="3934174" y="386302"/>
                  </a:lnTo>
                  <a:lnTo>
                    <a:pt x="3948691" y="364783"/>
                  </a:lnTo>
                  <a:lnTo>
                    <a:pt x="3954017" y="338455"/>
                  </a:lnTo>
                  <a:lnTo>
                    <a:pt x="3954017" y="67691"/>
                  </a:lnTo>
                  <a:lnTo>
                    <a:pt x="3948691" y="41362"/>
                  </a:lnTo>
                  <a:lnTo>
                    <a:pt x="3934174" y="19843"/>
                  </a:lnTo>
                  <a:lnTo>
                    <a:pt x="3912655" y="5326"/>
                  </a:lnTo>
                  <a:lnTo>
                    <a:pt x="3886327" y="0"/>
                  </a:lnTo>
                  <a:close/>
                </a:path>
              </a:pathLst>
            </a:custGeom>
            <a:solidFill>
              <a:srgbClr val="8EF4FF"/>
            </a:solidFill>
          </p:spPr>
          <p:txBody>
            <a:bodyPr wrap="square" lIns="0" tIns="0" rIns="0" bIns="0" rtlCol="0"/>
            <a:lstStyle/>
            <a:p>
              <a:endParaRPr/>
            </a:p>
          </p:txBody>
        </p:sp>
        <p:sp>
          <p:nvSpPr>
            <p:cNvPr id="42" name="object 43">
              <a:extLst>
                <a:ext uri="{FF2B5EF4-FFF2-40B4-BE49-F238E27FC236}">
                  <a16:creationId xmlns:a16="http://schemas.microsoft.com/office/drawing/2014/main" id="{98153F10-5226-BE4D-F8B7-6F6F7BBB89E0}"/>
                </a:ext>
              </a:extLst>
            </p:cNvPr>
            <p:cNvSpPr/>
            <p:nvPr/>
          </p:nvSpPr>
          <p:spPr>
            <a:xfrm>
              <a:off x="3372992" y="4784217"/>
              <a:ext cx="3954145" cy="406400"/>
            </a:xfrm>
            <a:custGeom>
              <a:avLst/>
              <a:gdLst/>
              <a:ahLst/>
              <a:cxnLst/>
              <a:rect l="l" t="t" r="r" b="b"/>
              <a:pathLst>
                <a:path w="3954145" h="406400">
                  <a:moveTo>
                    <a:pt x="0" y="67691"/>
                  </a:moveTo>
                  <a:lnTo>
                    <a:pt x="5326" y="41362"/>
                  </a:lnTo>
                  <a:lnTo>
                    <a:pt x="19843" y="19843"/>
                  </a:lnTo>
                  <a:lnTo>
                    <a:pt x="41362" y="5326"/>
                  </a:lnTo>
                  <a:lnTo>
                    <a:pt x="67691" y="0"/>
                  </a:lnTo>
                  <a:lnTo>
                    <a:pt x="3886327" y="0"/>
                  </a:lnTo>
                  <a:lnTo>
                    <a:pt x="3912655" y="5326"/>
                  </a:lnTo>
                  <a:lnTo>
                    <a:pt x="3934174" y="19843"/>
                  </a:lnTo>
                  <a:lnTo>
                    <a:pt x="3948691" y="41362"/>
                  </a:lnTo>
                  <a:lnTo>
                    <a:pt x="3954017" y="67691"/>
                  </a:lnTo>
                  <a:lnTo>
                    <a:pt x="3954017" y="338455"/>
                  </a:lnTo>
                  <a:lnTo>
                    <a:pt x="3948691" y="364783"/>
                  </a:lnTo>
                  <a:lnTo>
                    <a:pt x="3934174" y="386302"/>
                  </a:lnTo>
                  <a:lnTo>
                    <a:pt x="3912655" y="400819"/>
                  </a:lnTo>
                  <a:lnTo>
                    <a:pt x="3886327"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43" name="object 44">
            <a:extLst>
              <a:ext uri="{FF2B5EF4-FFF2-40B4-BE49-F238E27FC236}">
                <a16:creationId xmlns:a16="http://schemas.microsoft.com/office/drawing/2014/main" id="{CAA76DE9-93B9-C3F9-72C6-EE0863DD6656}"/>
              </a:ext>
            </a:extLst>
          </p:cNvPr>
          <p:cNvSpPr txBox="1"/>
          <p:nvPr/>
        </p:nvSpPr>
        <p:spPr>
          <a:xfrm>
            <a:off x="4681728" y="2432812"/>
            <a:ext cx="2590800"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リガンドコンジュゲートスタートアップ</a:t>
            </a:r>
            <a:r>
              <a:rPr sz="1000" dirty="0">
                <a:solidFill>
                  <a:srgbClr val="0D003E"/>
                </a:solidFill>
                <a:latin typeface="Meiryo UI"/>
                <a:cs typeface="Meiryo UI"/>
              </a:rPr>
              <a:t>（</a:t>
            </a:r>
            <a:r>
              <a:rPr sz="1000" spc="-10" dirty="0">
                <a:solidFill>
                  <a:srgbClr val="0D003E"/>
                </a:solidFill>
                <a:latin typeface="Meiryo UI"/>
                <a:cs typeface="Meiryo UI"/>
              </a:rPr>
              <a:t>自社創薬型</a:t>
            </a:r>
            <a:r>
              <a:rPr sz="1000" spc="-50" dirty="0">
                <a:solidFill>
                  <a:srgbClr val="0D003E"/>
                </a:solidFill>
                <a:latin typeface="Meiryo UI"/>
                <a:cs typeface="Meiryo UI"/>
              </a:rPr>
              <a:t>）</a:t>
            </a:r>
            <a:endParaRPr sz="1000">
              <a:latin typeface="Meiryo UI"/>
              <a:cs typeface="Meiryo UI"/>
            </a:endParaRPr>
          </a:p>
        </p:txBody>
      </p:sp>
      <p:sp>
        <p:nvSpPr>
          <p:cNvPr id="44" name="object 45">
            <a:extLst>
              <a:ext uri="{FF2B5EF4-FFF2-40B4-BE49-F238E27FC236}">
                <a16:creationId xmlns:a16="http://schemas.microsoft.com/office/drawing/2014/main" id="{9C6A8D13-8AC6-BF44-A0D2-7E4A14CAA528}"/>
              </a:ext>
            </a:extLst>
          </p:cNvPr>
          <p:cNvSpPr txBox="1"/>
          <p:nvPr/>
        </p:nvSpPr>
        <p:spPr>
          <a:xfrm>
            <a:off x="4218432" y="2585212"/>
            <a:ext cx="3517265"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D003E"/>
                </a:solidFill>
                <a:latin typeface="Meiryo UI"/>
                <a:cs typeface="Meiryo UI"/>
              </a:rPr>
              <a:t>Arrowhead,</a:t>
            </a:r>
            <a:r>
              <a:rPr sz="1000" spc="-30" dirty="0">
                <a:solidFill>
                  <a:srgbClr val="0D003E"/>
                </a:solidFill>
                <a:latin typeface="Meiryo UI"/>
                <a:cs typeface="Meiryo UI"/>
              </a:rPr>
              <a:t> </a:t>
            </a:r>
            <a:r>
              <a:rPr sz="1000" dirty="0">
                <a:solidFill>
                  <a:srgbClr val="0D003E"/>
                </a:solidFill>
                <a:latin typeface="Meiryo UI"/>
                <a:cs typeface="Meiryo UI"/>
              </a:rPr>
              <a:t>Dicerna,</a:t>
            </a:r>
            <a:r>
              <a:rPr sz="1000" spc="-35" dirty="0">
                <a:solidFill>
                  <a:srgbClr val="0D003E"/>
                </a:solidFill>
                <a:latin typeface="Meiryo UI"/>
                <a:cs typeface="Meiryo UI"/>
              </a:rPr>
              <a:t> </a:t>
            </a:r>
            <a:r>
              <a:rPr sz="1000" dirty="0">
                <a:solidFill>
                  <a:srgbClr val="0D003E"/>
                </a:solidFill>
                <a:latin typeface="Meiryo UI"/>
                <a:cs typeface="Meiryo UI"/>
              </a:rPr>
              <a:t>Silence,</a:t>
            </a:r>
            <a:r>
              <a:rPr sz="1000" spc="-25" dirty="0">
                <a:solidFill>
                  <a:srgbClr val="0D003E"/>
                </a:solidFill>
                <a:latin typeface="Meiryo UI"/>
                <a:cs typeface="Meiryo UI"/>
              </a:rPr>
              <a:t> </a:t>
            </a:r>
            <a:r>
              <a:rPr sz="1000" dirty="0">
                <a:solidFill>
                  <a:srgbClr val="0D003E"/>
                </a:solidFill>
                <a:latin typeface="Meiryo UI"/>
                <a:cs typeface="Meiryo UI"/>
              </a:rPr>
              <a:t>Dyne,</a:t>
            </a:r>
            <a:r>
              <a:rPr sz="1000" spc="-35" dirty="0">
                <a:solidFill>
                  <a:srgbClr val="0D003E"/>
                </a:solidFill>
                <a:latin typeface="Meiryo UI"/>
                <a:cs typeface="Meiryo UI"/>
              </a:rPr>
              <a:t> </a:t>
            </a:r>
            <a:r>
              <a:rPr sz="1000" dirty="0">
                <a:solidFill>
                  <a:srgbClr val="0D003E"/>
                </a:solidFill>
                <a:latin typeface="Meiryo UI"/>
                <a:cs typeface="Meiryo UI"/>
              </a:rPr>
              <a:t>Avidity,</a:t>
            </a:r>
            <a:r>
              <a:rPr sz="1000" spc="-45" dirty="0">
                <a:solidFill>
                  <a:srgbClr val="0D003E"/>
                </a:solidFill>
                <a:latin typeface="Meiryo UI"/>
                <a:cs typeface="Meiryo UI"/>
              </a:rPr>
              <a:t> </a:t>
            </a:r>
            <a:r>
              <a:rPr sz="1000" dirty="0">
                <a:solidFill>
                  <a:srgbClr val="0D003E"/>
                </a:solidFill>
                <a:latin typeface="Meiryo UI"/>
                <a:cs typeface="Meiryo UI"/>
              </a:rPr>
              <a:t>Pepgene,</a:t>
            </a:r>
            <a:r>
              <a:rPr sz="1000" spc="-10" dirty="0">
                <a:solidFill>
                  <a:srgbClr val="0D003E"/>
                </a:solidFill>
                <a:latin typeface="Meiryo UI"/>
                <a:cs typeface="Meiryo UI"/>
              </a:rPr>
              <a:t> </a:t>
            </a:r>
            <a:r>
              <a:rPr sz="1000" spc="-50" dirty="0">
                <a:solidFill>
                  <a:srgbClr val="0D003E"/>
                </a:solidFill>
                <a:latin typeface="Meiryo UI"/>
                <a:cs typeface="Meiryo UI"/>
              </a:rPr>
              <a:t>…</a:t>
            </a:r>
            <a:endParaRPr sz="1000">
              <a:latin typeface="Meiryo UI"/>
              <a:cs typeface="Meiryo UI"/>
            </a:endParaRPr>
          </a:p>
        </p:txBody>
      </p:sp>
      <p:grpSp>
        <p:nvGrpSpPr>
          <p:cNvPr id="45" name="object 46">
            <a:extLst>
              <a:ext uri="{FF2B5EF4-FFF2-40B4-BE49-F238E27FC236}">
                <a16:creationId xmlns:a16="http://schemas.microsoft.com/office/drawing/2014/main" id="{50D089DD-B213-2936-8CDF-1BB8C817FB7B}"/>
              </a:ext>
            </a:extLst>
          </p:cNvPr>
          <p:cNvGrpSpPr/>
          <p:nvPr/>
        </p:nvGrpSpPr>
        <p:grpSpPr>
          <a:xfrm>
            <a:off x="3199828" y="2827972"/>
            <a:ext cx="4765675" cy="1330325"/>
            <a:chOff x="2571940" y="5217604"/>
            <a:chExt cx="4765675" cy="1330325"/>
          </a:xfrm>
        </p:grpSpPr>
        <p:sp>
          <p:nvSpPr>
            <p:cNvPr id="46" name="object 47">
              <a:extLst>
                <a:ext uri="{FF2B5EF4-FFF2-40B4-BE49-F238E27FC236}">
                  <a16:creationId xmlns:a16="http://schemas.microsoft.com/office/drawing/2014/main" id="{52A00451-A98F-1DB4-8A25-8D319E9606D3}"/>
                </a:ext>
              </a:extLst>
            </p:cNvPr>
            <p:cNvSpPr/>
            <p:nvPr/>
          </p:nvSpPr>
          <p:spPr>
            <a:xfrm>
              <a:off x="4967858" y="5222367"/>
              <a:ext cx="2364740" cy="406400"/>
            </a:xfrm>
            <a:custGeom>
              <a:avLst/>
              <a:gdLst/>
              <a:ahLst/>
              <a:cxnLst/>
              <a:rect l="l" t="t" r="r" b="b"/>
              <a:pathLst>
                <a:path w="2364740" h="406400">
                  <a:moveTo>
                    <a:pt x="0" y="67691"/>
                  </a:moveTo>
                  <a:lnTo>
                    <a:pt x="5326" y="41362"/>
                  </a:lnTo>
                  <a:lnTo>
                    <a:pt x="19843" y="19843"/>
                  </a:lnTo>
                  <a:lnTo>
                    <a:pt x="41362" y="5326"/>
                  </a:lnTo>
                  <a:lnTo>
                    <a:pt x="67690" y="0"/>
                  </a:lnTo>
                  <a:lnTo>
                    <a:pt x="2296794" y="0"/>
                  </a:lnTo>
                  <a:lnTo>
                    <a:pt x="2323123" y="5326"/>
                  </a:lnTo>
                  <a:lnTo>
                    <a:pt x="2344642" y="19843"/>
                  </a:lnTo>
                  <a:lnTo>
                    <a:pt x="2359159" y="41362"/>
                  </a:lnTo>
                  <a:lnTo>
                    <a:pt x="2364486" y="67691"/>
                  </a:lnTo>
                  <a:lnTo>
                    <a:pt x="2364486" y="338455"/>
                  </a:lnTo>
                  <a:lnTo>
                    <a:pt x="2359159" y="364783"/>
                  </a:lnTo>
                  <a:lnTo>
                    <a:pt x="2344642" y="386302"/>
                  </a:lnTo>
                  <a:lnTo>
                    <a:pt x="2323123" y="400819"/>
                  </a:lnTo>
                  <a:lnTo>
                    <a:pt x="2296794" y="406146"/>
                  </a:lnTo>
                  <a:lnTo>
                    <a:pt x="67690" y="406146"/>
                  </a:lnTo>
                  <a:lnTo>
                    <a:pt x="41362" y="400819"/>
                  </a:lnTo>
                  <a:lnTo>
                    <a:pt x="19843" y="386302"/>
                  </a:lnTo>
                  <a:lnTo>
                    <a:pt x="5326" y="364783"/>
                  </a:lnTo>
                  <a:lnTo>
                    <a:pt x="0" y="338455"/>
                  </a:lnTo>
                  <a:lnTo>
                    <a:pt x="0" y="67691"/>
                  </a:lnTo>
                  <a:close/>
                </a:path>
              </a:pathLst>
            </a:custGeom>
            <a:ln w="9525">
              <a:solidFill>
                <a:srgbClr val="0D003E"/>
              </a:solidFill>
              <a:prstDash val="sysDash"/>
            </a:ln>
          </p:spPr>
          <p:txBody>
            <a:bodyPr wrap="square" lIns="0" tIns="0" rIns="0" bIns="0" rtlCol="0"/>
            <a:lstStyle/>
            <a:p>
              <a:endParaRPr/>
            </a:p>
          </p:txBody>
        </p:sp>
        <p:sp>
          <p:nvSpPr>
            <p:cNvPr id="47" name="object 48">
              <a:extLst>
                <a:ext uri="{FF2B5EF4-FFF2-40B4-BE49-F238E27FC236}">
                  <a16:creationId xmlns:a16="http://schemas.microsoft.com/office/drawing/2014/main" id="{11B3A36D-08CD-CC5D-2C16-8C501891FDEE}"/>
                </a:ext>
              </a:extLst>
            </p:cNvPr>
            <p:cNvSpPr/>
            <p:nvPr/>
          </p:nvSpPr>
          <p:spPr>
            <a:xfrm>
              <a:off x="2576702" y="6136767"/>
              <a:ext cx="768350" cy="406400"/>
            </a:xfrm>
            <a:custGeom>
              <a:avLst/>
              <a:gdLst/>
              <a:ahLst/>
              <a:cxnLst/>
              <a:rect l="l" t="t" r="r" b="b"/>
              <a:pathLst>
                <a:path w="768350" h="406400">
                  <a:moveTo>
                    <a:pt x="700405" y="0"/>
                  </a:moveTo>
                  <a:lnTo>
                    <a:pt x="67691" y="0"/>
                  </a:lnTo>
                  <a:lnTo>
                    <a:pt x="41362" y="5326"/>
                  </a:lnTo>
                  <a:lnTo>
                    <a:pt x="19843" y="19843"/>
                  </a:lnTo>
                  <a:lnTo>
                    <a:pt x="5326" y="41362"/>
                  </a:lnTo>
                  <a:lnTo>
                    <a:pt x="0" y="67691"/>
                  </a:lnTo>
                  <a:lnTo>
                    <a:pt x="0" y="338455"/>
                  </a:lnTo>
                  <a:lnTo>
                    <a:pt x="5326" y="364805"/>
                  </a:lnTo>
                  <a:lnTo>
                    <a:pt x="19843" y="386321"/>
                  </a:lnTo>
                  <a:lnTo>
                    <a:pt x="41362" y="400827"/>
                  </a:lnTo>
                  <a:lnTo>
                    <a:pt x="67691" y="406146"/>
                  </a:lnTo>
                  <a:lnTo>
                    <a:pt x="700405" y="406146"/>
                  </a:lnTo>
                  <a:lnTo>
                    <a:pt x="726733" y="400827"/>
                  </a:lnTo>
                  <a:lnTo>
                    <a:pt x="748252" y="386321"/>
                  </a:lnTo>
                  <a:lnTo>
                    <a:pt x="762769" y="364805"/>
                  </a:lnTo>
                  <a:lnTo>
                    <a:pt x="768096" y="338455"/>
                  </a:lnTo>
                  <a:lnTo>
                    <a:pt x="768096" y="67691"/>
                  </a:lnTo>
                  <a:lnTo>
                    <a:pt x="762769" y="41362"/>
                  </a:lnTo>
                  <a:lnTo>
                    <a:pt x="748252" y="19843"/>
                  </a:lnTo>
                  <a:lnTo>
                    <a:pt x="726733" y="5326"/>
                  </a:lnTo>
                  <a:lnTo>
                    <a:pt x="700405" y="0"/>
                  </a:lnTo>
                  <a:close/>
                </a:path>
              </a:pathLst>
            </a:custGeom>
            <a:solidFill>
              <a:srgbClr val="8EF4FF"/>
            </a:solidFill>
          </p:spPr>
          <p:txBody>
            <a:bodyPr wrap="square" lIns="0" tIns="0" rIns="0" bIns="0" rtlCol="0"/>
            <a:lstStyle/>
            <a:p>
              <a:endParaRPr/>
            </a:p>
          </p:txBody>
        </p:sp>
        <p:sp>
          <p:nvSpPr>
            <p:cNvPr id="48" name="object 49">
              <a:extLst>
                <a:ext uri="{FF2B5EF4-FFF2-40B4-BE49-F238E27FC236}">
                  <a16:creationId xmlns:a16="http://schemas.microsoft.com/office/drawing/2014/main" id="{F6AEC3CC-4745-BD80-3713-42A545D79E6B}"/>
                </a:ext>
              </a:extLst>
            </p:cNvPr>
            <p:cNvSpPr/>
            <p:nvPr/>
          </p:nvSpPr>
          <p:spPr>
            <a:xfrm>
              <a:off x="2576702" y="6136767"/>
              <a:ext cx="768350" cy="406400"/>
            </a:xfrm>
            <a:custGeom>
              <a:avLst/>
              <a:gdLst/>
              <a:ahLst/>
              <a:cxnLst/>
              <a:rect l="l" t="t" r="r" b="b"/>
              <a:pathLst>
                <a:path w="768350" h="406400">
                  <a:moveTo>
                    <a:pt x="0" y="67691"/>
                  </a:moveTo>
                  <a:lnTo>
                    <a:pt x="5326" y="41362"/>
                  </a:lnTo>
                  <a:lnTo>
                    <a:pt x="19843" y="19843"/>
                  </a:lnTo>
                  <a:lnTo>
                    <a:pt x="41362" y="5326"/>
                  </a:lnTo>
                  <a:lnTo>
                    <a:pt x="67691" y="0"/>
                  </a:lnTo>
                  <a:lnTo>
                    <a:pt x="700405" y="0"/>
                  </a:lnTo>
                  <a:lnTo>
                    <a:pt x="726733" y="5326"/>
                  </a:lnTo>
                  <a:lnTo>
                    <a:pt x="748252" y="19843"/>
                  </a:lnTo>
                  <a:lnTo>
                    <a:pt x="762769" y="41362"/>
                  </a:lnTo>
                  <a:lnTo>
                    <a:pt x="768096" y="67691"/>
                  </a:lnTo>
                  <a:lnTo>
                    <a:pt x="768096" y="338455"/>
                  </a:lnTo>
                  <a:lnTo>
                    <a:pt x="762769" y="364805"/>
                  </a:lnTo>
                  <a:lnTo>
                    <a:pt x="748252" y="386321"/>
                  </a:lnTo>
                  <a:lnTo>
                    <a:pt x="726733" y="400827"/>
                  </a:lnTo>
                  <a:lnTo>
                    <a:pt x="700405" y="406146"/>
                  </a:lnTo>
                  <a:lnTo>
                    <a:pt x="67691" y="406146"/>
                  </a:lnTo>
                  <a:lnTo>
                    <a:pt x="41362" y="400827"/>
                  </a:lnTo>
                  <a:lnTo>
                    <a:pt x="19843" y="386321"/>
                  </a:lnTo>
                  <a:lnTo>
                    <a:pt x="5326" y="364805"/>
                  </a:lnTo>
                  <a:lnTo>
                    <a:pt x="0" y="338455"/>
                  </a:lnTo>
                  <a:lnTo>
                    <a:pt x="0" y="67691"/>
                  </a:lnTo>
                  <a:close/>
                </a:path>
              </a:pathLst>
            </a:custGeom>
            <a:ln w="9524">
              <a:solidFill>
                <a:srgbClr val="0D003E"/>
              </a:solidFill>
            </a:ln>
          </p:spPr>
          <p:txBody>
            <a:bodyPr wrap="square" lIns="0" tIns="0" rIns="0" bIns="0" rtlCol="0"/>
            <a:lstStyle/>
            <a:p>
              <a:endParaRPr/>
            </a:p>
          </p:txBody>
        </p:sp>
      </p:grpSp>
      <p:sp>
        <p:nvSpPr>
          <p:cNvPr id="49" name="object 50">
            <a:extLst>
              <a:ext uri="{FF2B5EF4-FFF2-40B4-BE49-F238E27FC236}">
                <a16:creationId xmlns:a16="http://schemas.microsoft.com/office/drawing/2014/main" id="{84724AFD-E05B-574E-2BF7-F9BBB1498F46}"/>
              </a:ext>
            </a:extLst>
          </p:cNvPr>
          <p:cNvSpPr txBox="1"/>
          <p:nvPr/>
        </p:nvSpPr>
        <p:spPr>
          <a:xfrm>
            <a:off x="3334511" y="3709162"/>
            <a:ext cx="507365" cy="483234"/>
          </a:xfrm>
          <a:prstGeom prst="rect">
            <a:avLst/>
          </a:prstGeom>
        </p:spPr>
        <p:txBody>
          <a:bodyPr vert="horz" wrap="square" lIns="0" tIns="12700" rIns="0" bIns="0" rtlCol="0">
            <a:spAutoFit/>
          </a:bodyPr>
          <a:lstStyle/>
          <a:p>
            <a:pPr marL="26670" marR="5080" indent="-14604" algn="just">
              <a:lnSpc>
                <a:spcPct val="100000"/>
              </a:lnSpc>
              <a:spcBef>
                <a:spcPts val="100"/>
              </a:spcBef>
            </a:pPr>
            <a:r>
              <a:rPr sz="1000" spc="-20" dirty="0">
                <a:solidFill>
                  <a:srgbClr val="0D003E"/>
                </a:solidFill>
                <a:latin typeface="Meiryo UI"/>
                <a:cs typeface="Meiryo UI"/>
              </a:rPr>
              <a:t>ルクサナ、ボナック、</a:t>
            </a:r>
            <a:r>
              <a:rPr sz="1000" spc="-50" dirty="0">
                <a:solidFill>
                  <a:srgbClr val="0D003E"/>
                </a:solidFill>
                <a:latin typeface="Meiryo UI"/>
                <a:cs typeface="Meiryo UI"/>
              </a:rPr>
              <a:t> </a:t>
            </a:r>
            <a:r>
              <a:rPr sz="1000" spc="-20" dirty="0">
                <a:solidFill>
                  <a:srgbClr val="0D003E"/>
                </a:solidFill>
                <a:latin typeface="Meiryo UI"/>
                <a:cs typeface="Meiryo UI"/>
              </a:rPr>
              <a:t>Wave</a:t>
            </a:r>
            <a:endParaRPr sz="1000">
              <a:latin typeface="Meiryo UI"/>
              <a:cs typeface="Meiryo UI"/>
            </a:endParaRPr>
          </a:p>
        </p:txBody>
      </p:sp>
      <p:grpSp>
        <p:nvGrpSpPr>
          <p:cNvPr id="50" name="object 51">
            <a:extLst>
              <a:ext uri="{FF2B5EF4-FFF2-40B4-BE49-F238E27FC236}">
                <a16:creationId xmlns:a16="http://schemas.microsoft.com/office/drawing/2014/main" id="{42D29FFB-1754-8998-1543-30344386B241}"/>
              </a:ext>
            </a:extLst>
          </p:cNvPr>
          <p:cNvGrpSpPr/>
          <p:nvPr/>
        </p:nvGrpSpPr>
        <p:grpSpPr>
          <a:xfrm>
            <a:off x="3199828" y="4182046"/>
            <a:ext cx="4765675" cy="415290"/>
            <a:chOff x="2571940" y="6571678"/>
            <a:chExt cx="4765675" cy="415290"/>
          </a:xfrm>
        </p:grpSpPr>
        <p:sp>
          <p:nvSpPr>
            <p:cNvPr id="51" name="object 52">
              <a:extLst>
                <a:ext uri="{FF2B5EF4-FFF2-40B4-BE49-F238E27FC236}">
                  <a16:creationId xmlns:a16="http://schemas.microsoft.com/office/drawing/2014/main" id="{C2D3BD90-EFF6-B0EC-72A1-92CA46ECC503}"/>
                </a:ext>
              </a:extLst>
            </p:cNvPr>
            <p:cNvSpPr/>
            <p:nvPr/>
          </p:nvSpPr>
          <p:spPr>
            <a:xfrm>
              <a:off x="2576702" y="6576441"/>
              <a:ext cx="4756150" cy="405765"/>
            </a:xfrm>
            <a:custGeom>
              <a:avLst/>
              <a:gdLst/>
              <a:ahLst/>
              <a:cxnLst/>
              <a:rect l="l" t="t" r="r" b="b"/>
              <a:pathLst>
                <a:path w="4756150" h="405765">
                  <a:moveTo>
                    <a:pt x="4688078" y="0"/>
                  </a:moveTo>
                  <a:lnTo>
                    <a:pt x="67564" y="0"/>
                  </a:lnTo>
                  <a:lnTo>
                    <a:pt x="41255" y="5309"/>
                  </a:lnTo>
                  <a:lnTo>
                    <a:pt x="19780" y="19789"/>
                  </a:lnTo>
                  <a:lnTo>
                    <a:pt x="5306" y="41265"/>
                  </a:lnTo>
                  <a:lnTo>
                    <a:pt x="0" y="67564"/>
                  </a:lnTo>
                  <a:lnTo>
                    <a:pt x="0" y="337820"/>
                  </a:lnTo>
                  <a:lnTo>
                    <a:pt x="5306" y="364118"/>
                  </a:lnTo>
                  <a:lnTo>
                    <a:pt x="19780" y="385594"/>
                  </a:lnTo>
                  <a:lnTo>
                    <a:pt x="41255" y="400074"/>
                  </a:lnTo>
                  <a:lnTo>
                    <a:pt x="67564" y="405384"/>
                  </a:lnTo>
                  <a:lnTo>
                    <a:pt x="4688078" y="405384"/>
                  </a:lnTo>
                  <a:lnTo>
                    <a:pt x="4714386" y="400074"/>
                  </a:lnTo>
                  <a:lnTo>
                    <a:pt x="4735861" y="385594"/>
                  </a:lnTo>
                  <a:lnTo>
                    <a:pt x="4750335" y="364118"/>
                  </a:lnTo>
                  <a:lnTo>
                    <a:pt x="4755642" y="337820"/>
                  </a:lnTo>
                  <a:lnTo>
                    <a:pt x="4755642" y="67564"/>
                  </a:lnTo>
                  <a:lnTo>
                    <a:pt x="4750335" y="41265"/>
                  </a:lnTo>
                  <a:lnTo>
                    <a:pt x="4735861" y="19789"/>
                  </a:lnTo>
                  <a:lnTo>
                    <a:pt x="4714386" y="5309"/>
                  </a:lnTo>
                  <a:lnTo>
                    <a:pt x="4688078" y="0"/>
                  </a:lnTo>
                  <a:close/>
                </a:path>
              </a:pathLst>
            </a:custGeom>
            <a:solidFill>
              <a:srgbClr val="1774F5"/>
            </a:solidFill>
          </p:spPr>
          <p:txBody>
            <a:bodyPr wrap="square" lIns="0" tIns="0" rIns="0" bIns="0" rtlCol="0"/>
            <a:lstStyle/>
            <a:p>
              <a:endParaRPr/>
            </a:p>
          </p:txBody>
        </p:sp>
        <p:sp>
          <p:nvSpPr>
            <p:cNvPr id="52" name="object 53">
              <a:extLst>
                <a:ext uri="{FF2B5EF4-FFF2-40B4-BE49-F238E27FC236}">
                  <a16:creationId xmlns:a16="http://schemas.microsoft.com/office/drawing/2014/main" id="{D7E71654-3B27-3CA6-D8FA-3C3D86F361A6}"/>
                </a:ext>
              </a:extLst>
            </p:cNvPr>
            <p:cNvSpPr/>
            <p:nvPr/>
          </p:nvSpPr>
          <p:spPr>
            <a:xfrm>
              <a:off x="2576702" y="6576441"/>
              <a:ext cx="4756150" cy="405765"/>
            </a:xfrm>
            <a:custGeom>
              <a:avLst/>
              <a:gdLst/>
              <a:ahLst/>
              <a:cxnLst/>
              <a:rect l="l" t="t" r="r" b="b"/>
              <a:pathLst>
                <a:path w="4756150" h="405765">
                  <a:moveTo>
                    <a:pt x="0" y="67564"/>
                  </a:moveTo>
                  <a:lnTo>
                    <a:pt x="5306" y="41265"/>
                  </a:lnTo>
                  <a:lnTo>
                    <a:pt x="19780" y="19789"/>
                  </a:lnTo>
                  <a:lnTo>
                    <a:pt x="41255" y="5309"/>
                  </a:lnTo>
                  <a:lnTo>
                    <a:pt x="67564" y="0"/>
                  </a:lnTo>
                  <a:lnTo>
                    <a:pt x="4688078" y="0"/>
                  </a:lnTo>
                  <a:lnTo>
                    <a:pt x="4714386" y="5309"/>
                  </a:lnTo>
                  <a:lnTo>
                    <a:pt x="4735861" y="19789"/>
                  </a:lnTo>
                  <a:lnTo>
                    <a:pt x="4750335" y="41265"/>
                  </a:lnTo>
                  <a:lnTo>
                    <a:pt x="4755642" y="67564"/>
                  </a:lnTo>
                  <a:lnTo>
                    <a:pt x="4755642" y="337820"/>
                  </a:lnTo>
                  <a:lnTo>
                    <a:pt x="4750335" y="364118"/>
                  </a:lnTo>
                  <a:lnTo>
                    <a:pt x="4735861" y="385594"/>
                  </a:lnTo>
                  <a:lnTo>
                    <a:pt x="4714386" y="400074"/>
                  </a:lnTo>
                  <a:lnTo>
                    <a:pt x="4688078" y="405384"/>
                  </a:lnTo>
                  <a:lnTo>
                    <a:pt x="67564" y="405384"/>
                  </a:lnTo>
                  <a:lnTo>
                    <a:pt x="41255" y="400074"/>
                  </a:lnTo>
                  <a:lnTo>
                    <a:pt x="19780" y="385594"/>
                  </a:lnTo>
                  <a:lnTo>
                    <a:pt x="5306" y="36411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53" name="object 54">
            <a:extLst>
              <a:ext uri="{FF2B5EF4-FFF2-40B4-BE49-F238E27FC236}">
                <a16:creationId xmlns:a16="http://schemas.microsoft.com/office/drawing/2014/main" id="{7115C39E-3A65-8063-5BB7-882021A24F82}"/>
              </a:ext>
            </a:extLst>
          </p:cNvPr>
          <p:cNvSpPr txBox="1"/>
          <p:nvPr/>
        </p:nvSpPr>
        <p:spPr>
          <a:xfrm>
            <a:off x="4654549" y="4224782"/>
            <a:ext cx="1855470" cy="178435"/>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Meiryo UI"/>
                <a:cs typeface="Meiryo UI"/>
              </a:rPr>
              <a:t>製薬企業（</a:t>
            </a:r>
            <a:r>
              <a:rPr sz="1000" spc="-10" dirty="0">
                <a:solidFill>
                  <a:srgbClr val="FFFFFF"/>
                </a:solidFill>
                <a:latin typeface="Meiryo UI"/>
                <a:cs typeface="Meiryo UI"/>
              </a:rPr>
              <a:t>モダリティ基盤研究型</a:t>
            </a:r>
            <a:r>
              <a:rPr sz="1000" spc="-50" dirty="0">
                <a:solidFill>
                  <a:srgbClr val="FFFFFF"/>
                </a:solidFill>
                <a:latin typeface="Meiryo UI"/>
                <a:cs typeface="Meiryo UI"/>
              </a:rPr>
              <a:t>）</a:t>
            </a:r>
            <a:endParaRPr sz="1000">
              <a:latin typeface="Meiryo UI"/>
              <a:cs typeface="Meiryo UI"/>
            </a:endParaRPr>
          </a:p>
        </p:txBody>
      </p:sp>
      <p:sp>
        <p:nvSpPr>
          <p:cNvPr id="54" name="object 55">
            <a:extLst>
              <a:ext uri="{FF2B5EF4-FFF2-40B4-BE49-F238E27FC236}">
                <a16:creationId xmlns:a16="http://schemas.microsoft.com/office/drawing/2014/main" id="{AA7A70B7-EBC7-BA60-F568-5BF4DD437990}"/>
              </a:ext>
            </a:extLst>
          </p:cNvPr>
          <p:cNvSpPr txBox="1"/>
          <p:nvPr/>
        </p:nvSpPr>
        <p:spPr>
          <a:xfrm>
            <a:off x="5018023" y="4377182"/>
            <a:ext cx="112839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FFFFF"/>
                </a:solidFill>
                <a:latin typeface="Meiryo UI"/>
                <a:cs typeface="Meiryo UI"/>
              </a:rPr>
              <a:t>武田薬品、第一三共</a:t>
            </a:r>
            <a:endParaRPr sz="1000">
              <a:latin typeface="Meiryo UI"/>
              <a:cs typeface="Meiryo UI"/>
            </a:endParaRPr>
          </a:p>
        </p:txBody>
      </p:sp>
      <p:grpSp>
        <p:nvGrpSpPr>
          <p:cNvPr id="55" name="object 56">
            <a:extLst>
              <a:ext uri="{FF2B5EF4-FFF2-40B4-BE49-F238E27FC236}">
                <a16:creationId xmlns:a16="http://schemas.microsoft.com/office/drawing/2014/main" id="{9794577D-32F2-701E-51BC-FC72474B8B76}"/>
              </a:ext>
            </a:extLst>
          </p:cNvPr>
          <p:cNvGrpSpPr/>
          <p:nvPr/>
        </p:nvGrpSpPr>
        <p:grpSpPr>
          <a:xfrm>
            <a:off x="5584888" y="3295840"/>
            <a:ext cx="2381885" cy="415290"/>
            <a:chOff x="4957000" y="5685472"/>
            <a:chExt cx="2381885" cy="415290"/>
          </a:xfrm>
        </p:grpSpPr>
        <p:sp>
          <p:nvSpPr>
            <p:cNvPr id="56" name="object 57">
              <a:extLst>
                <a:ext uri="{FF2B5EF4-FFF2-40B4-BE49-F238E27FC236}">
                  <a16:creationId xmlns:a16="http://schemas.microsoft.com/office/drawing/2014/main" id="{4933B858-F003-8954-B54D-B7BD97986DEA}"/>
                </a:ext>
              </a:extLst>
            </p:cNvPr>
            <p:cNvSpPr/>
            <p:nvPr/>
          </p:nvSpPr>
          <p:spPr>
            <a:xfrm>
              <a:off x="4961763" y="5690235"/>
              <a:ext cx="2372360" cy="405765"/>
            </a:xfrm>
            <a:custGeom>
              <a:avLst/>
              <a:gdLst/>
              <a:ahLst/>
              <a:cxnLst/>
              <a:rect l="l" t="t" r="r" b="b"/>
              <a:pathLst>
                <a:path w="2372359" h="405764">
                  <a:moveTo>
                    <a:pt x="2304541" y="0"/>
                  </a:moveTo>
                  <a:lnTo>
                    <a:pt x="67563" y="0"/>
                  </a:lnTo>
                  <a:lnTo>
                    <a:pt x="41255" y="5306"/>
                  </a:lnTo>
                  <a:lnTo>
                    <a:pt x="19780" y="19780"/>
                  </a:lnTo>
                  <a:lnTo>
                    <a:pt x="5306" y="41255"/>
                  </a:lnTo>
                  <a:lnTo>
                    <a:pt x="0" y="67564"/>
                  </a:lnTo>
                  <a:lnTo>
                    <a:pt x="0" y="337820"/>
                  </a:lnTo>
                  <a:lnTo>
                    <a:pt x="5306" y="364128"/>
                  </a:lnTo>
                  <a:lnTo>
                    <a:pt x="19780" y="385603"/>
                  </a:lnTo>
                  <a:lnTo>
                    <a:pt x="41255" y="400077"/>
                  </a:lnTo>
                  <a:lnTo>
                    <a:pt x="67563" y="405384"/>
                  </a:lnTo>
                  <a:lnTo>
                    <a:pt x="2304541" y="405384"/>
                  </a:lnTo>
                  <a:lnTo>
                    <a:pt x="2330850" y="400077"/>
                  </a:lnTo>
                  <a:lnTo>
                    <a:pt x="2352325" y="385603"/>
                  </a:lnTo>
                  <a:lnTo>
                    <a:pt x="2366799" y="364128"/>
                  </a:lnTo>
                  <a:lnTo>
                    <a:pt x="2372106" y="337820"/>
                  </a:lnTo>
                  <a:lnTo>
                    <a:pt x="2372106" y="67564"/>
                  </a:lnTo>
                  <a:lnTo>
                    <a:pt x="2366799" y="41255"/>
                  </a:lnTo>
                  <a:lnTo>
                    <a:pt x="2352325" y="19780"/>
                  </a:lnTo>
                  <a:lnTo>
                    <a:pt x="2330850" y="5306"/>
                  </a:lnTo>
                  <a:lnTo>
                    <a:pt x="2304541" y="0"/>
                  </a:lnTo>
                  <a:close/>
                </a:path>
              </a:pathLst>
            </a:custGeom>
            <a:solidFill>
              <a:srgbClr val="1774F5"/>
            </a:solidFill>
          </p:spPr>
          <p:txBody>
            <a:bodyPr wrap="square" lIns="0" tIns="0" rIns="0" bIns="0" rtlCol="0"/>
            <a:lstStyle/>
            <a:p>
              <a:endParaRPr/>
            </a:p>
          </p:txBody>
        </p:sp>
        <p:sp>
          <p:nvSpPr>
            <p:cNvPr id="57" name="object 58">
              <a:extLst>
                <a:ext uri="{FF2B5EF4-FFF2-40B4-BE49-F238E27FC236}">
                  <a16:creationId xmlns:a16="http://schemas.microsoft.com/office/drawing/2014/main" id="{D37A71B0-057F-5724-E8CB-56C1EA0B79F2}"/>
                </a:ext>
              </a:extLst>
            </p:cNvPr>
            <p:cNvSpPr/>
            <p:nvPr/>
          </p:nvSpPr>
          <p:spPr>
            <a:xfrm>
              <a:off x="4961763" y="5690235"/>
              <a:ext cx="2372360" cy="405765"/>
            </a:xfrm>
            <a:custGeom>
              <a:avLst/>
              <a:gdLst/>
              <a:ahLst/>
              <a:cxnLst/>
              <a:rect l="l" t="t" r="r" b="b"/>
              <a:pathLst>
                <a:path w="2372359" h="405764">
                  <a:moveTo>
                    <a:pt x="0" y="67564"/>
                  </a:moveTo>
                  <a:lnTo>
                    <a:pt x="5306" y="41255"/>
                  </a:lnTo>
                  <a:lnTo>
                    <a:pt x="19780" y="19780"/>
                  </a:lnTo>
                  <a:lnTo>
                    <a:pt x="41255" y="5306"/>
                  </a:lnTo>
                  <a:lnTo>
                    <a:pt x="67563" y="0"/>
                  </a:lnTo>
                  <a:lnTo>
                    <a:pt x="2304541" y="0"/>
                  </a:lnTo>
                  <a:lnTo>
                    <a:pt x="2330850" y="5306"/>
                  </a:lnTo>
                  <a:lnTo>
                    <a:pt x="2352325" y="19780"/>
                  </a:lnTo>
                  <a:lnTo>
                    <a:pt x="2366799" y="41255"/>
                  </a:lnTo>
                  <a:lnTo>
                    <a:pt x="2372106" y="67564"/>
                  </a:lnTo>
                  <a:lnTo>
                    <a:pt x="2372106" y="337820"/>
                  </a:lnTo>
                  <a:lnTo>
                    <a:pt x="2366799" y="364128"/>
                  </a:lnTo>
                  <a:lnTo>
                    <a:pt x="2352325" y="385603"/>
                  </a:lnTo>
                  <a:lnTo>
                    <a:pt x="2330850" y="400077"/>
                  </a:lnTo>
                  <a:lnTo>
                    <a:pt x="2304541" y="405384"/>
                  </a:lnTo>
                  <a:lnTo>
                    <a:pt x="67563" y="405384"/>
                  </a:lnTo>
                  <a:lnTo>
                    <a:pt x="41255" y="400077"/>
                  </a:lnTo>
                  <a:lnTo>
                    <a:pt x="19780" y="385603"/>
                  </a:lnTo>
                  <a:lnTo>
                    <a:pt x="5306" y="364128"/>
                  </a:lnTo>
                  <a:lnTo>
                    <a:pt x="0" y="337820"/>
                  </a:lnTo>
                  <a:lnTo>
                    <a:pt x="0" y="67564"/>
                  </a:lnTo>
                  <a:close/>
                </a:path>
              </a:pathLst>
            </a:custGeom>
            <a:ln w="9524">
              <a:solidFill>
                <a:srgbClr val="0D003E"/>
              </a:solidFill>
            </a:ln>
          </p:spPr>
          <p:txBody>
            <a:bodyPr wrap="square" lIns="0" tIns="0" rIns="0" bIns="0" rtlCol="0"/>
            <a:lstStyle/>
            <a:p>
              <a:endParaRPr/>
            </a:p>
          </p:txBody>
        </p:sp>
      </p:grpSp>
      <p:sp>
        <p:nvSpPr>
          <p:cNvPr id="58" name="object 59">
            <a:extLst>
              <a:ext uri="{FF2B5EF4-FFF2-40B4-BE49-F238E27FC236}">
                <a16:creationId xmlns:a16="http://schemas.microsoft.com/office/drawing/2014/main" id="{F8815719-3F42-E14E-AB78-573687745F29}"/>
              </a:ext>
            </a:extLst>
          </p:cNvPr>
          <p:cNvSpPr txBox="1"/>
          <p:nvPr/>
        </p:nvSpPr>
        <p:spPr>
          <a:xfrm>
            <a:off x="6094984" y="3338576"/>
            <a:ext cx="1360170" cy="330835"/>
          </a:xfrm>
          <a:prstGeom prst="rect">
            <a:avLst/>
          </a:prstGeom>
        </p:spPr>
        <p:txBody>
          <a:bodyPr vert="horz" wrap="square" lIns="0" tIns="12700" rIns="0" bIns="0" rtlCol="0">
            <a:spAutoFit/>
          </a:bodyPr>
          <a:lstStyle/>
          <a:p>
            <a:pPr algn="ctr">
              <a:lnSpc>
                <a:spcPct val="100000"/>
              </a:lnSpc>
              <a:spcBef>
                <a:spcPts val="100"/>
              </a:spcBef>
            </a:pPr>
            <a:r>
              <a:rPr sz="1000" spc="-15" dirty="0">
                <a:solidFill>
                  <a:srgbClr val="FFFFFF"/>
                </a:solidFill>
                <a:latin typeface="Meiryo UI"/>
                <a:cs typeface="Meiryo UI"/>
              </a:rPr>
              <a:t>製薬企業</a:t>
            </a:r>
            <a:endParaRPr sz="1000">
              <a:latin typeface="Meiryo UI"/>
              <a:cs typeface="Meiryo UI"/>
            </a:endParaRPr>
          </a:p>
          <a:p>
            <a:pPr algn="ctr">
              <a:lnSpc>
                <a:spcPct val="100000"/>
              </a:lnSpc>
            </a:pPr>
            <a:r>
              <a:rPr sz="1000" spc="-15" dirty="0">
                <a:solidFill>
                  <a:srgbClr val="FFFFFF"/>
                </a:solidFill>
                <a:latin typeface="Meiryo UI"/>
                <a:cs typeface="Meiryo UI"/>
              </a:rPr>
              <a:t>日本新薬、住友ファーマ等</a:t>
            </a:r>
            <a:endParaRPr sz="1000">
              <a:latin typeface="Meiryo UI"/>
              <a:cs typeface="Meiryo UI"/>
            </a:endParaRPr>
          </a:p>
        </p:txBody>
      </p:sp>
      <p:grpSp>
        <p:nvGrpSpPr>
          <p:cNvPr id="59" name="object 60">
            <a:extLst>
              <a:ext uri="{FF2B5EF4-FFF2-40B4-BE49-F238E27FC236}">
                <a16:creationId xmlns:a16="http://schemas.microsoft.com/office/drawing/2014/main" id="{CA0ADEC7-400A-6319-32C4-DEFE62E1686F}"/>
              </a:ext>
            </a:extLst>
          </p:cNvPr>
          <p:cNvGrpSpPr/>
          <p:nvPr/>
        </p:nvGrpSpPr>
        <p:grpSpPr>
          <a:xfrm>
            <a:off x="4787836" y="3295840"/>
            <a:ext cx="777875" cy="415290"/>
            <a:chOff x="4159948" y="5685472"/>
            <a:chExt cx="777875" cy="415290"/>
          </a:xfrm>
        </p:grpSpPr>
        <p:sp>
          <p:nvSpPr>
            <p:cNvPr id="60" name="object 61">
              <a:extLst>
                <a:ext uri="{FF2B5EF4-FFF2-40B4-BE49-F238E27FC236}">
                  <a16:creationId xmlns:a16="http://schemas.microsoft.com/office/drawing/2014/main" id="{09192B9C-4A0D-E048-33D8-7E65349B9780}"/>
                </a:ext>
              </a:extLst>
            </p:cNvPr>
            <p:cNvSpPr/>
            <p:nvPr/>
          </p:nvSpPr>
          <p:spPr>
            <a:xfrm>
              <a:off x="4164710" y="5690235"/>
              <a:ext cx="768350" cy="405765"/>
            </a:xfrm>
            <a:custGeom>
              <a:avLst/>
              <a:gdLst/>
              <a:ahLst/>
              <a:cxnLst/>
              <a:rect l="l" t="t" r="r" b="b"/>
              <a:pathLst>
                <a:path w="768350" h="405764">
                  <a:moveTo>
                    <a:pt x="700531" y="0"/>
                  </a:moveTo>
                  <a:lnTo>
                    <a:pt x="67563" y="0"/>
                  </a:lnTo>
                  <a:lnTo>
                    <a:pt x="41255" y="5306"/>
                  </a:lnTo>
                  <a:lnTo>
                    <a:pt x="19780" y="19780"/>
                  </a:lnTo>
                  <a:lnTo>
                    <a:pt x="5306" y="41255"/>
                  </a:lnTo>
                  <a:lnTo>
                    <a:pt x="0" y="67564"/>
                  </a:lnTo>
                  <a:lnTo>
                    <a:pt x="0" y="337820"/>
                  </a:lnTo>
                  <a:lnTo>
                    <a:pt x="5306" y="364128"/>
                  </a:lnTo>
                  <a:lnTo>
                    <a:pt x="19780" y="385603"/>
                  </a:lnTo>
                  <a:lnTo>
                    <a:pt x="41255" y="400077"/>
                  </a:lnTo>
                  <a:lnTo>
                    <a:pt x="67563" y="405384"/>
                  </a:lnTo>
                  <a:lnTo>
                    <a:pt x="700531" y="405384"/>
                  </a:lnTo>
                  <a:lnTo>
                    <a:pt x="726840" y="400077"/>
                  </a:lnTo>
                  <a:lnTo>
                    <a:pt x="748315" y="385603"/>
                  </a:lnTo>
                  <a:lnTo>
                    <a:pt x="762789" y="364128"/>
                  </a:lnTo>
                  <a:lnTo>
                    <a:pt x="768096" y="337820"/>
                  </a:lnTo>
                  <a:lnTo>
                    <a:pt x="768096" y="67564"/>
                  </a:lnTo>
                  <a:lnTo>
                    <a:pt x="762789" y="41255"/>
                  </a:lnTo>
                  <a:lnTo>
                    <a:pt x="748315" y="19780"/>
                  </a:lnTo>
                  <a:lnTo>
                    <a:pt x="726840" y="5306"/>
                  </a:lnTo>
                  <a:lnTo>
                    <a:pt x="700531" y="0"/>
                  </a:lnTo>
                  <a:close/>
                </a:path>
              </a:pathLst>
            </a:custGeom>
            <a:solidFill>
              <a:srgbClr val="8EF4FF"/>
            </a:solidFill>
          </p:spPr>
          <p:txBody>
            <a:bodyPr wrap="square" lIns="0" tIns="0" rIns="0" bIns="0" rtlCol="0"/>
            <a:lstStyle/>
            <a:p>
              <a:endParaRPr/>
            </a:p>
          </p:txBody>
        </p:sp>
        <p:sp>
          <p:nvSpPr>
            <p:cNvPr id="61" name="object 62">
              <a:extLst>
                <a:ext uri="{FF2B5EF4-FFF2-40B4-BE49-F238E27FC236}">
                  <a16:creationId xmlns:a16="http://schemas.microsoft.com/office/drawing/2014/main" id="{94B3A2EE-C96D-29E9-29DB-4AC2279FECBC}"/>
                </a:ext>
              </a:extLst>
            </p:cNvPr>
            <p:cNvSpPr/>
            <p:nvPr/>
          </p:nvSpPr>
          <p:spPr>
            <a:xfrm>
              <a:off x="4164710" y="5690235"/>
              <a:ext cx="768350" cy="405765"/>
            </a:xfrm>
            <a:custGeom>
              <a:avLst/>
              <a:gdLst/>
              <a:ahLst/>
              <a:cxnLst/>
              <a:rect l="l" t="t" r="r" b="b"/>
              <a:pathLst>
                <a:path w="768350" h="405764">
                  <a:moveTo>
                    <a:pt x="0" y="67564"/>
                  </a:moveTo>
                  <a:lnTo>
                    <a:pt x="5306" y="41255"/>
                  </a:lnTo>
                  <a:lnTo>
                    <a:pt x="19780" y="19780"/>
                  </a:lnTo>
                  <a:lnTo>
                    <a:pt x="41255" y="5306"/>
                  </a:lnTo>
                  <a:lnTo>
                    <a:pt x="67563" y="0"/>
                  </a:lnTo>
                  <a:lnTo>
                    <a:pt x="700531" y="0"/>
                  </a:lnTo>
                  <a:lnTo>
                    <a:pt x="726840" y="5306"/>
                  </a:lnTo>
                  <a:lnTo>
                    <a:pt x="748315" y="19780"/>
                  </a:lnTo>
                  <a:lnTo>
                    <a:pt x="762789" y="41255"/>
                  </a:lnTo>
                  <a:lnTo>
                    <a:pt x="768096" y="67564"/>
                  </a:lnTo>
                  <a:lnTo>
                    <a:pt x="768096" y="337820"/>
                  </a:lnTo>
                  <a:lnTo>
                    <a:pt x="762789" y="364128"/>
                  </a:lnTo>
                  <a:lnTo>
                    <a:pt x="748315" y="385603"/>
                  </a:lnTo>
                  <a:lnTo>
                    <a:pt x="726840" y="400077"/>
                  </a:lnTo>
                  <a:lnTo>
                    <a:pt x="700531" y="405384"/>
                  </a:lnTo>
                  <a:lnTo>
                    <a:pt x="67563" y="405384"/>
                  </a:lnTo>
                  <a:lnTo>
                    <a:pt x="41255" y="400077"/>
                  </a:lnTo>
                  <a:lnTo>
                    <a:pt x="19780" y="385603"/>
                  </a:lnTo>
                  <a:lnTo>
                    <a:pt x="5306" y="36412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62" name="object 63">
            <a:extLst>
              <a:ext uri="{FF2B5EF4-FFF2-40B4-BE49-F238E27FC236}">
                <a16:creationId xmlns:a16="http://schemas.microsoft.com/office/drawing/2014/main" id="{6C5B5E6E-B233-5A64-D582-2DF3FCC13270}"/>
              </a:ext>
            </a:extLst>
          </p:cNvPr>
          <p:cNvSpPr txBox="1"/>
          <p:nvPr/>
        </p:nvSpPr>
        <p:spPr>
          <a:xfrm>
            <a:off x="4977891" y="3338576"/>
            <a:ext cx="398145" cy="330835"/>
          </a:xfrm>
          <a:prstGeom prst="rect">
            <a:avLst/>
          </a:prstGeom>
        </p:spPr>
        <p:txBody>
          <a:bodyPr vert="horz" wrap="square" lIns="0" tIns="12700" rIns="0" bIns="0" rtlCol="0">
            <a:spAutoFit/>
          </a:bodyPr>
          <a:lstStyle/>
          <a:p>
            <a:pPr marL="12700" marR="5080" indent="35560">
              <a:lnSpc>
                <a:spcPct val="100000"/>
              </a:lnSpc>
              <a:spcBef>
                <a:spcPts val="100"/>
              </a:spcBef>
            </a:pPr>
            <a:r>
              <a:rPr sz="1000" spc="-25" dirty="0">
                <a:solidFill>
                  <a:srgbClr val="0D003E"/>
                </a:solidFill>
                <a:latin typeface="Meiryo UI"/>
                <a:cs typeface="Meiryo UI"/>
              </a:rPr>
              <a:t>ペプチ</a:t>
            </a:r>
            <a:r>
              <a:rPr sz="1000" spc="-15" dirty="0">
                <a:solidFill>
                  <a:srgbClr val="0D003E"/>
                </a:solidFill>
                <a:latin typeface="Meiryo UI"/>
                <a:cs typeface="Meiryo UI"/>
              </a:rPr>
              <a:t>ドリーム</a:t>
            </a:r>
            <a:endParaRPr sz="1000">
              <a:latin typeface="Meiryo UI"/>
              <a:cs typeface="Meiryo UI"/>
            </a:endParaRPr>
          </a:p>
        </p:txBody>
      </p:sp>
      <p:grpSp>
        <p:nvGrpSpPr>
          <p:cNvPr id="63" name="object 64">
            <a:extLst>
              <a:ext uri="{FF2B5EF4-FFF2-40B4-BE49-F238E27FC236}">
                <a16:creationId xmlns:a16="http://schemas.microsoft.com/office/drawing/2014/main" id="{F67698F2-4F14-DAC5-3969-229687877270}"/>
              </a:ext>
            </a:extLst>
          </p:cNvPr>
          <p:cNvGrpSpPr/>
          <p:nvPr/>
        </p:nvGrpSpPr>
        <p:grpSpPr>
          <a:xfrm>
            <a:off x="4787836" y="2827972"/>
            <a:ext cx="777875" cy="415925"/>
            <a:chOff x="4159948" y="5217604"/>
            <a:chExt cx="777875" cy="415925"/>
          </a:xfrm>
        </p:grpSpPr>
        <p:sp>
          <p:nvSpPr>
            <p:cNvPr id="64" name="object 65">
              <a:extLst>
                <a:ext uri="{FF2B5EF4-FFF2-40B4-BE49-F238E27FC236}">
                  <a16:creationId xmlns:a16="http://schemas.microsoft.com/office/drawing/2014/main" id="{BDE4560A-725F-90F3-7880-3439125F6AD7}"/>
                </a:ext>
              </a:extLst>
            </p:cNvPr>
            <p:cNvSpPr/>
            <p:nvPr/>
          </p:nvSpPr>
          <p:spPr>
            <a:xfrm>
              <a:off x="4164710" y="5222367"/>
              <a:ext cx="768350" cy="406400"/>
            </a:xfrm>
            <a:custGeom>
              <a:avLst/>
              <a:gdLst/>
              <a:ahLst/>
              <a:cxnLst/>
              <a:rect l="l" t="t" r="r" b="b"/>
              <a:pathLst>
                <a:path w="768350" h="406400">
                  <a:moveTo>
                    <a:pt x="700404" y="0"/>
                  </a:moveTo>
                  <a:lnTo>
                    <a:pt x="67690" y="0"/>
                  </a:lnTo>
                  <a:lnTo>
                    <a:pt x="41362" y="5326"/>
                  </a:lnTo>
                  <a:lnTo>
                    <a:pt x="19843" y="19843"/>
                  </a:lnTo>
                  <a:lnTo>
                    <a:pt x="5326" y="41362"/>
                  </a:lnTo>
                  <a:lnTo>
                    <a:pt x="0" y="67691"/>
                  </a:lnTo>
                  <a:lnTo>
                    <a:pt x="0" y="338455"/>
                  </a:lnTo>
                  <a:lnTo>
                    <a:pt x="5326" y="364783"/>
                  </a:lnTo>
                  <a:lnTo>
                    <a:pt x="19843" y="386302"/>
                  </a:lnTo>
                  <a:lnTo>
                    <a:pt x="41362" y="400819"/>
                  </a:lnTo>
                  <a:lnTo>
                    <a:pt x="67690" y="406146"/>
                  </a:lnTo>
                  <a:lnTo>
                    <a:pt x="700404" y="406146"/>
                  </a:lnTo>
                  <a:lnTo>
                    <a:pt x="726733" y="400819"/>
                  </a:lnTo>
                  <a:lnTo>
                    <a:pt x="748252" y="386302"/>
                  </a:lnTo>
                  <a:lnTo>
                    <a:pt x="762769" y="364783"/>
                  </a:lnTo>
                  <a:lnTo>
                    <a:pt x="768096" y="338455"/>
                  </a:lnTo>
                  <a:lnTo>
                    <a:pt x="768096" y="67691"/>
                  </a:lnTo>
                  <a:lnTo>
                    <a:pt x="762769" y="41362"/>
                  </a:lnTo>
                  <a:lnTo>
                    <a:pt x="748252" y="19843"/>
                  </a:lnTo>
                  <a:lnTo>
                    <a:pt x="726733" y="5326"/>
                  </a:lnTo>
                  <a:lnTo>
                    <a:pt x="700404" y="0"/>
                  </a:lnTo>
                  <a:close/>
                </a:path>
              </a:pathLst>
            </a:custGeom>
            <a:solidFill>
              <a:srgbClr val="8EF4FF"/>
            </a:solidFill>
          </p:spPr>
          <p:txBody>
            <a:bodyPr wrap="square" lIns="0" tIns="0" rIns="0" bIns="0" rtlCol="0"/>
            <a:lstStyle/>
            <a:p>
              <a:endParaRPr/>
            </a:p>
          </p:txBody>
        </p:sp>
        <p:sp>
          <p:nvSpPr>
            <p:cNvPr id="65" name="object 66">
              <a:extLst>
                <a:ext uri="{FF2B5EF4-FFF2-40B4-BE49-F238E27FC236}">
                  <a16:creationId xmlns:a16="http://schemas.microsoft.com/office/drawing/2014/main" id="{76944F33-9F33-734A-5CF0-FD65AF52134A}"/>
                </a:ext>
              </a:extLst>
            </p:cNvPr>
            <p:cNvSpPr/>
            <p:nvPr/>
          </p:nvSpPr>
          <p:spPr>
            <a:xfrm>
              <a:off x="4164710" y="5222367"/>
              <a:ext cx="768350" cy="406400"/>
            </a:xfrm>
            <a:custGeom>
              <a:avLst/>
              <a:gdLst/>
              <a:ahLst/>
              <a:cxnLst/>
              <a:rect l="l" t="t" r="r" b="b"/>
              <a:pathLst>
                <a:path w="768350" h="406400">
                  <a:moveTo>
                    <a:pt x="0" y="67691"/>
                  </a:moveTo>
                  <a:lnTo>
                    <a:pt x="5326" y="41362"/>
                  </a:lnTo>
                  <a:lnTo>
                    <a:pt x="19843" y="19843"/>
                  </a:lnTo>
                  <a:lnTo>
                    <a:pt x="41362" y="5326"/>
                  </a:lnTo>
                  <a:lnTo>
                    <a:pt x="67690" y="0"/>
                  </a:lnTo>
                  <a:lnTo>
                    <a:pt x="700404" y="0"/>
                  </a:lnTo>
                  <a:lnTo>
                    <a:pt x="726733" y="5326"/>
                  </a:lnTo>
                  <a:lnTo>
                    <a:pt x="748252" y="19843"/>
                  </a:lnTo>
                  <a:lnTo>
                    <a:pt x="762769" y="41362"/>
                  </a:lnTo>
                  <a:lnTo>
                    <a:pt x="768096" y="67691"/>
                  </a:lnTo>
                  <a:lnTo>
                    <a:pt x="768096" y="338455"/>
                  </a:lnTo>
                  <a:lnTo>
                    <a:pt x="762769" y="364783"/>
                  </a:lnTo>
                  <a:lnTo>
                    <a:pt x="748252" y="386302"/>
                  </a:lnTo>
                  <a:lnTo>
                    <a:pt x="726733" y="400819"/>
                  </a:lnTo>
                  <a:lnTo>
                    <a:pt x="700404" y="406146"/>
                  </a:lnTo>
                  <a:lnTo>
                    <a:pt x="67690"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66" name="object 67">
            <a:extLst>
              <a:ext uri="{FF2B5EF4-FFF2-40B4-BE49-F238E27FC236}">
                <a16:creationId xmlns:a16="http://schemas.microsoft.com/office/drawing/2014/main" id="{2580B573-1558-C570-6B08-5C001F6F2682}"/>
              </a:ext>
            </a:extLst>
          </p:cNvPr>
          <p:cNvSpPr txBox="1"/>
          <p:nvPr/>
        </p:nvSpPr>
        <p:spPr>
          <a:xfrm>
            <a:off x="4951222" y="2947162"/>
            <a:ext cx="2791460" cy="178435"/>
          </a:xfrm>
          <a:prstGeom prst="rect">
            <a:avLst/>
          </a:prstGeom>
        </p:spPr>
        <p:txBody>
          <a:bodyPr vert="horz" wrap="square" lIns="0" tIns="12700" rIns="0" bIns="0" rtlCol="0">
            <a:spAutoFit/>
          </a:bodyPr>
          <a:lstStyle/>
          <a:p>
            <a:pPr marL="12700">
              <a:lnSpc>
                <a:spcPct val="100000"/>
              </a:lnSpc>
              <a:spcBef>
                <a:spcPts val="100"/>
              </a:spcBef>
              <a:tabLst>
                <a:tab pos="873760" algn="l"/>
              </a:tabLst>
            </a:pPr>
            <a:r>
              <a:rPr sz="1000" spc="-10" dirty="0">
                <a:solidFill>
                  <a:srgbClr val="0D003E"/>
                </a:solidFill>
                <a:latin typeface="Meiryo UI"/>
                <a:cs typeface="Meiryo UI"/>
              </a:rPr>
              <a:t>Bicycle</a:t>
            </a:r>
            <a:r>
              <a:rPr sz="1000" dirty="0">
                <a:solidFill>
                  <a:srgbClr val="0D003E"/>
                </a:solidFill>
                <a:latin typeface="Meiryo UI"/>
                <a:cs typeface="Meiryo UI"/>
              </a:rPr>
              <a:t>	</a:t>
            </a:r>
            <a:r>
              <a:rPr sz="1000" spc="-15" dirty="0">
                <a:solidFill>
                  <a:srgbClr val="0D003E"/>
                </a:solidFill>
                <a:latin typeface="Meiryo UI"/>
                <a:cs typeface="Meiryo UI"/>
              </a:rPr>
              <a:t>海外メガファーマは開発品導入が主体</a:t>
            </a:r>
            <a:endParaRPr sz="1000">
              <a:latin typeface="Meiryo UI"/>
              <a:cs typeface="Meiryo UI"/>
            </a:endParaRPr>
          </a:p>
        </p:txBody>
      </p:sp>
      <p:grpSp>
        <p:nvGrpSpPr>
          <p:cNvPr id="67" name="object 68">
            <a:extLst>
              <a:ext uri="{FF2B5EF4-FFF2-40B4-BE49-F238E27FC236}">
                <a16:creationId xmlns:a16="http://schemas.microsoft.com/office/drawing/2014/main" id="{1BBBE651-8050-A4BC-BDF8-7065F9BE8C3D}"/>
              </a:ext>
            </a:extLst>
          </p:cNvPr>
          <p:cNvGrpSpPr/>
          <p:nvPr/>
        </p:nvGrpSpPr>
        <p:grpSpPr>
          <a:xfrm>
            <a:off x="3995356" y="3743896"/>
            <a:ext cx="1574800" cy="415290"/>
            <a:chOff x="3367468" y="6133528"/>
            <a:chExt cx="1574800" cy="415290"/>
          </a:xfrm>
        </p:grpSpPr>
        <p:sp>
          <p:nvSpPr>
            <p:cNvPr id="68" name="object 69">
              <a:extLst>
                <a:ext uri="{FF2B5EF4-FFF2-40B4-BE49-F238E27FC236}">
                  <a16:creationId xmlns:a16="http://schemas.microsoft.com/office/drawing/2014/main" id="{EDDB5902-2681-5F1F-96DB-252C02D94FF2}"/>
                </a:ext>
              </a:extLst>
            </p:cNvPr>
            <p:cNvSpPr/>
            <p:nvPr/>
          </p:nvSpPr>
          <p:spPr>
            <a:xfrm>
              <a:off x="3372230" y="6138291"/>
              <a:ext cx="1565275" cy="405765"/>
            </a:xfrm>
            <a:custGeom>
              <a:avLst/>
              <a:gdLst/>
              <a:ahLst/>
              <a:cxnLst/>
              <a:rect l="l" t="t" r="r" b="b"/>
              <a:pathLst>
                <a:path w="1565275" h="405765">
                  <a:moveTo>
                    <a:pt x="1497584" y="0"/>
                  </a:moveTo>
                  <a:lnTo>
                    <a:pt x="67564" y="0"/>
                  </a:lnTo>
                  <a:lnTo>
                    <a:pt x="41255" y="5306"/>
                  </a:lnTo>
                  <a:lnTo>
                    <a:pt x="19780" y="19780"/>
                  </a:lnTo>
                  <a:lnTo>
                    <a:pt x="5306" y="41255"/>
                  </a:lnTo>
                  <a:lnTo>
                    <a:pt x="0" y="67564"/>
                  </a:lnTo>
                  <a:lnTo>
                    <a:pt x="0" y="337820"/>
                  </a:lnTo>
                  <a:lnTo>
                    <a:pt x="5306" y="364118"/>
                  </a:lnTo>
                  <a:lnTo>
                    <a:pt x="19780" y="385594"/>
                  </a:lnTo>
                  <a:lnTo>
                    <a:pt x="41255" y="400074"/>
                  </a:lnTo>
                  <a:lnTo>
                    <a:pt x="67564" y="405384"/>
                  </a:lnTo>
                  <a:lnTo>
                    <a:pt x="1497584" y="405384"/>
                  </a:lnTo>
                  <a:lnTo>
                    <a:pt x="1523892" y="400074"/>
                  </a:lnTo>
                  <a:lnTo>
                    <a:pt x="1545367" y="385594"/>
                  </a:lnTo>
                  <a:lnTo>
                    <a:pt x="1559841" y="364118"/>
                  </a:lnTo>
                  <a:lnTo>
                    <a:pt x="1565148" y="337820"/>
                  </a:lnTo>
                  <a:lnTo>
                    <a:pt x="1565148" y="67564"/>
                  </a:lnTo>
                  <a:lnTo>
                    <a:pt x="1559841" y="41255"/>
                  </a:lnTo>
                  <a:lnTo>
                    <a:pt x="1545367" y="19780"/>
                  </a:lnTo>
                  <a:lnTo>
                    <a:pt x="1523892" y="5306"/>
                  </a:lnTo>
                  <a:lnTo>
                    <a:pt x="1497584" y="0"/>
                  </a:lnTo>
                  <a:close/>
                </a:path>
              </a:pathLst>
            </a:custGeom>
            <a:solidFill>
              <a:srgbClr val="8EF4FF"/>
            </a:solidFill>
          </p:spPr>
          <p:txBody>
            <a:bodyPr wrap="square" lIns="0" tIns="0" rIns="0" bIns="0" rtlCol="0"/>
            <a:lstStyle/>
            <a:p>
              <a:endParaRPr/>
            </a:p>
          </p:txBody>
        </p:sp>
        <p:sp>
          <p:nvSpPr>
            <p:cNvPr id="69" name="object 70">
              <a:extLst>
                <a:ext uri="{FF2B5EF4-FFF2-40B4-BE49-F238E27FC236}">
                  <a16:creationId xmlns:a16="http://schemas.microsoft.com/office/drawing/2014/main" id="{8D6B51B1-410B-E31E-CB1D-3B9B44CBB0D2}"/>
                </a:ext>
              </a:extLst>
            </p:cNvPr>
            <p:cNvSpPr/>
            <p:nvPr/>
          </p:nvSpPr>
          <p:spPr>
            <a:xfrm>
              <a:off x="3372230" y="6138291"/>
              <a:ext cx="1565275" cy="405765"/>
            </a:xfrm>
            <a:custGeom>
              <a:avLst/>
              <a:gdLst/>
              <a:ahLst/>
              <a:cxnLst/>
              <a:rect l="l" t="t" r="r" b="b"/>
              <a:pathLst>
                <a:path w="1565275" h="405765">
                  <a:moveTo>
                    <a:pt x="0" y="67564"/>
                  </a:moveTo>
                  <a:lnTo>
                    <a:pt x="5306" y="41255"/>
                  </a:lnTo>
                  <a:lnTo>
                    <a:pt x="19780" y="19780"/>
                  </a:lnTo>
                  <a:lnTo>
                    <a:pt x="41255" y="5306"/>
                  </a:lnTo>
                  <a:lnTo>
                    <a:pt x="67564" y="0"/>
                  </a:lnTo>
                  <a:lnTo>
                    <a:pt x="1497584" y="0"/>
                  </a:lnTo>
                  <a:lnTo>
                    <a:pt x="1523892" y="5306"/>
                  </a:lnTo>
                  <a:lnTo>
                    <a:pt x="1545367" y="19780"/>
                  </a:lnTo>
                  <a:lnTo>
                    <a:pt x="1559841" y="41255"/>
                  </a:lnTo>
                  <a:lnTo>
                    <a:pt x="1565148" y="67564"/>
                  </a:lnTo>
                  <a:lnTo>
                    <a:pt x="1565148" y="337820"/>
                  </a:lnTo>
                  <a:lnTo>
                    <a:pt x="1559841" y="364118"/>
                  </a:lnTo>
                  <a:lnTo>
                    <a:pt x="1545367" y="385594"/>
                  </a:lnTo>
                  <a:lnTo>
                    <a:pt x="1523892" y="400074"/>
                  </a:lnTo>
                  <a:lnTo>
                    <a:pt x="1497584" y="405384"/>
                  </a:lnTo>
                  <a:lnTo>
                    <a:pt x="67564" y="405384"/>
                  </a:lnTo>
                  <a:lnTo>
                    <a:pt x="41255" y="400074"/>
                  </a:lnTo>
                  <a:lnTo>
                    <a:pt x="19780" y="385594"/>
                  </a:lnTo>
                  <a:lnTo>
                    <a:pt x="5306" y="364118"/>
                  </a:lnTo>
                  <a:lnTo>
                    <a:pt x="0" y="337820"/>
                  </a:lnTo>
                  <a:lnTo>
                    <a:pt x="0" y="67564"/>
                  </a:lnTo>
                  <a:close/>
                </a:path>
              </a:pathLst>
            </a:custGeom>
            <a:ln w="9525">
              <a:solidFill>
                <a:srgbClr val="0D003E"/>
              </a:solidFill>
            </a:ln>
          </p:spPr>
          <p:txBody>
            <a:bodyPr wrap="square" lIns="0" tIns="0" rIns="0" bIns="0" rtlCol="0"/>
            <a:lstStyle/>
            <a:p>
              <a:endParaRPr/>
            </a:p>
          </p:txBody>
        </p:sp>
      </p:grpSp>
      <p:sp>
        <p:nvSpPr>
          <p:cNvPr id="70" name="object 71">
            <a:extLst>
              <a:ext uri="{FF2B5EF4-FFF2-40B4-BE49-F238E27FC236}">
                <a16:creationId xmlns:a16="http://schemas.microsoft.com/office/drawing/2014/main" id="{34BAD271-65B2-CF11-444E-27C0BE5406BE}"/>
              </a:ext>
            </a:extLst>
          </p:cNvPr>
          <p:cNvSpPr txBox="1"/>
          <p:nvPr/>
        </p:nvSpPr>
        <p:spPr>
          <a:xfrm>
            <a:off x="4257547" y="3862578"/>
            <a:ext cx="1050290" cy="178435"/>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0D003E"/>
                </a:solidFill>
                <a:latin typeface="Meiryo UI"/>
                <a:cs typeface="Meiryo UI"/>
              </a:rPr>
              <a:t>レナセラピューティクス</a:t>
            </a:r>
            <a:endParaRPr sz="1000">
              <a:latin typeface="Meiryo UI"/>
              <a:cs typeface="Meiryo UI"/>
            </a:endParaRPr>
          </a:p>
        </p:txBody>
      </p:sp>
      <p:grpSp>
        <p:nvGrpSpPr>
          <p:cNvPr id="71" name="object 72">
            <a:extLst>
              <a:ext uri="{FF2B5EF4-FFF2-40B4-BE49-F238E27FC236}">
                <a16:creationId xmlns:a16="http://schemas.microsoft.com/office/drawing/2014/main" id="{1137D584-54BB-F080-2ADB-93797E81E3A7}"/>
              </a:ext>
            </a:extLst>
          </p:cNvPr>
          <p:cNvGrpSpPr/>
          <p:nvPr/>
        </p:nvGrpSpPr>
        <p:grpSpPr>
          <a:xfrm>
            <a:off x="7982902" y="1942528"/>
            <a:ext cx="1578610" cy="415290"/>
            <a:chOff x="7355014" y="4332160"/>
            <a:chExt cx="1578610" cy="415290"/>
          </a:xfrm>
        </p:grpSpPr>
        <p:sp>
          <p:nvSpPr>
            <p:cNvPr id="72" name="object 73">
              <a:extLst>
                <a:ext uri="{FF2B5EF4-FFF2-40B4-BE49-F238E27FC236}">
                  <a16:creationId xmlns:a16="http://schemas.microsoft.com/office/drawing/2014/main" id="{DEB8D203-A360-86B2-9AED-09247323088B}"/>
                </a:ext>
              </a:extLst>
            </p:cNvPr>
            <p:cNvSpPr/>
            <p:nvPr/>
          </p:nvSpPr>
          <p:spPr>
            <a:xfrm>
              <a:off x="7359777" y="4336923"/>
              <a:ext cx="1569085" cy="405765"/>
            </a:xfrm>
            <a:custGeom>
              <a:avLst/>
              <a:gdLst/>
              <a:ahLst/>
              <a:cxnLst/>
              <a:rect l="l" t="t" r="r" b="b"/>
              <a:pathLst>
                <a:path w="1569084" h="405764">
                  <a:moveTo>
                    <a:pt x="1501394"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1501394" y="405383"/>
                  </a:lnTo>
                  <a:lnTo>
                    <a:pt x="1527702" y="400077"/>
                  </a:lnTo>
                  <a:lnTo>
                    <a:pt x="1549177" y="385603"/>
                  </a:lnTo>
                  <a:lnTo>
                    <a:pt x="1563651" y="364128"/>
                  </a:lnTo>
                  <a:lnTo>
                    <a:pt x="1568957" y="337819"/>
                  </a:lnTo>
                  <a:lnTo>
                    <a:pt x="1568957" y="67563"/>
                  </a:lnTo>
                  <a:lnTo>
                    <a:pt x="1563651" y="41255"/>
                  </a:lnTo>
                  <a:lnTo>
                    <a:pt x="1549177" y="19780"/>
                  </a:lnTo>
                  <a:lnTo>
                    <a:pt x="1527702" y="5306"/>
                  </a:lnTo>
                  <a:lnTo>
                    <a:pt x="1501394" y="0"/>
                  </a:lnTo>
                  <a:close/>
                </a:path>
              </a:pathLst>
            </a:custGeom>
            <a:solidFill>
              <a:srgbClr val="6CAFFF"/>
            </a:solidFill>
          </p:spPr>
          <p:txBody>
            <a:bodyPr wrap="square" lIns="0" tIns="0" rIns="0" bIns="0" rtlCol="0"/>
            <a:lstStyle/>
            <a:p>
              <a:endParaRPr/>
            </a:p>
          </p:txBody>
        </p:sp>
        <p:sp>
          <p:nvSpPr>
            <p:cNvPr id="73" name="object 74">
              <a:extLst>
                <a:ext uri="{FF2B5EF4-FFF2-40B4-BE49-F238E27FC236}">
                  <a16:creationId xmlns:a16="http://schemas.microsoft.com/office/drawing/2014/main" id="{C0671FE4-3CAC-BB62-4AF3-53977359A4B9}"/>
                </a:ext>
              </a:extLst>
            </p:cNvPr>
            <p:cNvSpPr/>
            <p:nvPr/>
          </p:nvSpPr>
          <p:spPr>
            <a:xfrm>
              <a:off x="7359777" y="4336923"/>
              <a:ext cx="1569085" cy="405765"/>
            </a:xfrm>
            <a:custGeom>
              <a:avLst/>
              <a:gdLst/>
              <a:ahLst/>
              <a:cxnLst/>
              <a:rect l="l" t="t" r="r" b="b"/>
              <a:pathLst>
                <a:path w="1569084" h="405764">
                  <a:moveTo>
                    <a:pt x="0" y="67563"/>
                  </a:moveTo>
                  <a:lnTo>
                    <a:pt x="5306" y="41255"/>
                  </a:lnTo>
                  <a:lnTo>
                    <a:pt x="19780" y="19780"/>
                  </a:lnTo>
                  <a:lnTo>
                    <a:pt x="41255" y="5306"/>
                  </a:lnTo>
                  <a:lnTo>
                    <a:pt x="67564" y="0"/>
                  </a:lnTo>
                  <a:lnTo>
                    <a:pt x="1501394" y="0"/>
                  </a:lnTo>
                  <a:lnTo>
                    <a:pt x="1527702" y="5306"/>
                  </a:lnTo>
                  <a:lnTo>
                    <a:pt x="1549177" y="19780"/>
                  </a:lnTo>
                  <a:lnTo>
                    <a:pt x="1563651" y="41255"/>
                  </a:lnTo>
                  <a:lnTo>
                    <a:pt x="1568957" y="67563"/>
                  </a:lnTo>
                  <a:lnTo>
                    <a:pt x="1568957" y="337819"/>
                  </a:lnTo>
                  <a:lnTo>
                    <a:pt x="1563651" y="364128"/>
                  </a:lnTo>
                  <a:lnTo>
                    <a:pt x="1549177" y="385603"/>
                  </a:lnTo>
                  <a:lnTo>
                    <a:pt x="1527702" y="400077"/>
                  </a:lnTo>
                  <a:lnTo>
                    <a:pt x="1501394" y="405383"/>
                  </a:lnTo>
                  <a:lnTo>
                    <a:pt x="67564" y="405383"/>
                  </a:lnTo>
                  <a:lnTo>
                    <a:pt x="41255" y="400077"/>
                  </a:lnTo>
                  <a:lnTo>
                    <a:pt x="19780" y="385603"/>
                  </a:lnTo>
                  <a:lnTo>
                    <a:pt x="5306" y="364128"/>
                  </a:lnTo>
                  <a:lnTo>
                    <a:pt x="0" y="337819"/>
                  </a:lnTo>
                  <a:lnTo>
                    <a:pt x="0" y="67563"/>
                  </a:lnTo>
                  <a:close/>
                </a:path>
              </a:pathLst>
            </a:custGeom>
            <a:ln w="9525">
              <a:solidFill>
                <a:srgbClr val="0D003E"/>
              </a:solidFill>
            </a:ln>
          </p:spPr>
          <p:txBody>
            <a:bodyPr wrap="square" lIns="0" tIns="0" rIns="0" bIns="0" rtlCol="0"/>
            <a:lstStyle/>
            <a:p>
              <a:endParaRPr/>
            </a:p>
          </p:txBody>
        </p:sp>
      </p:grpSp>
      <p:sp>
        <p:nvSpPr>
          <p:cNvPr id="74" name="object 75">
            <a:extLst>
              <a:ext uri="{FF2B5EF4-FFF2-40B4-BE49-F238E27FC236}">
                <a16:creationId xmlns:a16="http://schemas.microsoft.com/office/drawing/2014/main" id="{31EECBA8-BCD2-9FEC-BC6E-E9E55E135D93}"/>
              </a:ext>
            </a:extLst>
          </p:cNvPr>
          <p:cNvSpPr txBox="1"/>
          <p:nvPr/>
        </p:nvSpPr>
        <p:spPr>
          <a:xfrm>
            <a:off x="8468106" y="2060956"/>
            <a:ext cx="620395" cy="178435"/>
          </a:xfrm>
          <a:prstGeom prst="rect">
            <a:avLst/>
          </a:prstGeom>
        </p:spPr>
        <p:txBody>
          <a:bodyPr vert="horz" wrap="square" lIns="0" tIns="12700" rIns="0" bIns="0" rtlCol="0">
            <a:spAutoFit/>
          </a:bodyPr>
          <a:lstStyle/>
          <a:p>
            <a:pPr>
              <a:lnSpc>
                <a:spcPct val="100000"/>
              </a:lnSpc>
              <a:spcBef>
                <a:spcPts val="100"/>
              </a:spcBef>
            </a:pPr>
            <a:r>
              <a:rPr sz="1000" dirty="0">
                <a:solidFill>
                  <a:srgbClr val="0D003E"/>
                </a:solidFill>
                <a:latin typeface="Meiryo UI"/>
                <a:cs typeface="Meiryo UI"/>
              </a:rPr>
              <a:t>ST </a:t>
            </a:r>
            <a:r>
              <a:rPr sz="1000" spc="-10" dirty="0">
                <a:solidFill>
                  <a:srgbClr val="0D003E"/>
                </a:solidFill>
                <a:latin typeface="Meiryo UI"/>
                <a:cs typeface="Meiryo UI"/>
              </a:rPr>
              <a:t>Pharm</a:t>
            </a:r>
            <a:endParaRPr sz="1000">
              <a:latin typeface="Meiryo UI"/>
              <a:cs typeface="Meiryo UI"/>
            </a:endParaRPr>
          </a:p>
        </p:txBody>
      </p:sp>
      <p:grpSp>
        <p:nvGrpSpPr>
          <p:cNvPr id="75" name="object 76">
            <a:extLst>
              <a:ext uri="{FF2B5EF4-FFF2-40B4-BE49-F238E27FC236}">
                <a16:creationId xmlns:a16="http://schemas.microsoft.com/office/drawing/2014/main" id="{364E82D3-10A8-9263-A2C4-58E49908D409}"/>
              </a:ext>
            </a:extLst>
          </p:cNvPr>
          <p:cNvGrpSpPr/>
          <p:nvPr/>
        </p:nvGrpSpPr>
        <p:grpSpPr>
          <a:xfrm>
            <a:off x="7982902" y="2384488"/>
            <a:ext cx="779145" cy="859155"/>
            <a:chOff x="7355014" y="4774120"/>
            <a:chExt cx="779145" cy="859155"/>
          </a:xfrm>
        </p:grpSpPr>
        <p:sp>
          <p:nvSpPr>
            <p:cNvPr id="76" name="object 77">
              <a:extLst>
                <a:ext uri="{FF2B5EF4-FFF2-40B4-BE49-F238E27FC236}">
                  <a16:creationId xmlns:a16="http://schemas.microsoft.com/office/drawing/2014/main" id="{AE16D797-FD57-EFD8-3CEC-CAEC86ACB3B1}"/>
                </a:ext>
              </a:extLst>
            </p:cNvPr>
            <p:cNvSpPr/>
            <p:nvPr/>
          </p:nvSpPr>
          <p:spPr>
            <a:xfrm>
              <a:off x="7359777" y="4778883"/>
              <a:ext cx="769620" cy="849630"/>
            </a:xfrm>
            <a:custGeom>
              <a:avLst/>
              <a:gdLst/>
              <a:ahLst/>
              <a:cxnLst/>
              <a:rect l="l" t="t" r="r" b="b"/>
              <a:pathLst>
                <a:path w="769620" h="849629">
                  <a:moveTo>
                    <a:pt x="641350" y="0"/>
                  </a:moveTo>
                  <a:lnTo>
                    <a:pt x="128270" y="0"/>
                  </a:lnTo>
                  <a:lnTo>
                    <a:pt x="78331" y="10076"/>
                  </a:lnTo>
                  <a:lnTo>
                    <a:pt x="37560" y="37560"/>
                  </a:lnTo>
                  <a:lnTo>
                    <a:pt x="10076" y="78331"/>
                  </a:lnTo>
                  <a:lnTo>
                    <a:pt x="0" y="128270"/>
                  </a:lnTo>
                  <a:lnTo>
                    <a:pt x="0" y="721360"/>
                  </a:lnTo>
                  <a:lnTo>
                    <a:pt x="10076" y="771298"/>
                  </a:lnTo>
                  <a:lnTo>
                    <a:pt x="37560" y="812069"/>
                  </a:lnTo>
                  <a:lnTo>
                    <a:pt x="78331" y="839553"/>
                  </a:lnTo>
                  <a:lnTo>
                    <a:pt x="128270" y="849630"/>
                  </a:lnTo>
                  <a:lnTo>
                    <a:pt x="641350" y="849630"/>
                  </a:lnTo>
                  <a:lnTo>
                    <a:pt x="691288" y="839553"/>
                  </a:lnTo>
                  <a:lnTo>
                    <a:pt x="732059" y="812069"/>
                  </a:lnTo>
                  <a:lnTo>
                    <a:pt x="759543" y="771298"/>
                  </a:lnTo>
                  <a:lnTo>
                    <a:pt x="769620" y="721360"/>
                  </a:lnTo>
                  <a:lnTo>
                    <a:pt x="769620" y="128270"/>
                  </a:lnTo>
                  <a:lnTo>
                    <a:pt x="759543" y="78331"/>
                  </a:lnTo>
                  <a:lnTo>
                    <a:pt x="732059" y="37560"/>
                  </a:lnTo>
                  <a:lnTo>
                    <a:pt x="691288" y="10076"/>
                  </a:lnTo>
                  <a:lnTo>
                    <a:pt x="641350" y="0"/>
                  </a:lnTo>
                  <a:close/>
                </a:path>
              </a:pathLst>
            </a:custGeom>
            <a:solidFill>
              <a:srgbClr val="6CAFFF"/>
            </a:solidFill>
          </p:spPr>
          <p:txBody>
            <a:bodyPr wrap="square" lIns="0" tIns="0" rIns="0" bIns="0" rtlCol="0"/>
            <a:lstStyle/>
            <a:p>
              <a:endParaRPr/>
            </a:p>
          </p:txBody>
        </p:sp>
        <p:sp>
          <p:nvSpPr>
            <p:cNvPr id="77" name="object 78">
              <a:extLst>
                <a:ext uri="{FF2B5EF4-FFF2-40B4-BE49-F238E27FC236}">
                  <a16:creationId xmlns:a16="http://schemas.microsoft.com/office/drawing/2014/main" id="{BBED71EE-61DD-2329-0A0F-30BCB1156670}"/>
                </a:ext>
              </a:extLst>
            </p:cNvPr>
            <p:cNvSpPr/>
            <p:nvPr/>
          </p:nvSpPr>
          <p:spPr>
            <a:xfrm>
              <a:off x="7359777" y="4778883"/>
              <a:ext cx="769620" cy="849630"/>
            </a:xfrm>
            <a:custGeom>
              <a:avLst/>
              <a:gdLst/>
              <a:ahLst/>
              <a:cxnLst/>
              <a:rect l="l" t="t" r="r" b="b"/>
              <a:pathLst>
                <a:path w="769620" h="849629">
                  <a:moveTo>
                    <a:pt x="0" y="128270"/>
                  </a:moveTo>
                  <a:lnTo>
                    <a:pt x="10076" y="78331"/>
                  </a:lnTo>
                  <a:lnTo>
                    <a:pt x="37560" y="37560"/>
                  </a:lnTo>
                  <a:lnTo>
                    <a:pt x="78331" y="10076"/>
                  </a:lnTo>
                  <a:lnTo>
                    <a:pt x="128270" y="0"/>
                  </a:lnTo>
                  <a:lnTo>
                    <a:pt x="641350" y="0"/>
                  </a:lnTo>
                  <a:lnTo>
                    <a:pt x="691288" y="10076"/>
                  </a:lnTo>
                  <a:lnTo>
                    <a:pt x="732059" y="37560"/>
                  </a:lnTo>
                  <a:lnTo>
                    <a:pt x="759543" y="78331"/>
                  </a:lnTo>
                  <a:lnTo>
                    <a:pt x="769620" y="128270"/>
                  </a:lnTo>
                  <a:lnTo>
                    <a:pt x="769620" y="721360"/>
                  </a:lnTo>
                  <a:lnTo>
                    <a:pt x="759543" y="771298"/>
                  </a:lnTo>
                  <a:lnTo>
                    <a:pt x="732059" y="812069"/>
                  </a:lnTo>
                  <a:lnTo>
                    <a:pt x="691288" y="839553"/>
                  </a:lnTo>
                  <a:lnTo>
                    <a:pt x="641350" y="849630"/>
                  </a:lnTo>
                  <a:lnTo>
                    <a:pt x="128270" y="849630"/>
                  </a:lnTo>
                  <a:lnTo>
                    <a:pt x="78331" y="839553"/>
                  </a:lnTo>
                  <a:lnTo>
                    <a:pt x="37560" y="812069"/>
                  </a:lnTo>
                  <a:lnTo>
                    <a:pt x="10076" y="771298"/>
                  </a:lnTo>
                  <a:lnTo>
                    <a:pt x="0" y="721360"/>
                  </a:lnTo>
                  <a:lnTo>
                    <a:pt x="0" y="128270"/>
                  </a:lnTo>
                  <a:close/>
                </a:path>
              </a:pathLst>
            </a:custGeom>
            <a:ln w="9525">
              <a:solidFill>
                <a:srgbClr val="0D003E"/>
              </a:solidFill>
            </a:ln>
          </p:spPr>
          <p:txBody>
            <a:bodyPr wrap="square" lIns="0" tIns="0" rIns="0" bIns="0" rtlCol="0"/>
            <a:lstStyle/>
            <a:p>
              <a:endParaRPr/>
            </a:p>
          </p:txBody>
        </p:sp>
      </p:grpSp>
      <p:sp>
        <p:nvSpPr>
          <p:cNvPr id="78" name="object 79">
            <a:extLst>
              <a:ext uri="{FF2B5EF4-FFF2-40B4-BE49-F238E27FC236}">
                <a16:creationId xmlns:a16="http://schemas.microsoft.com/office/drawing/2014/main" id="{1B119041-B8E3-B297-7AE1-0C3F9A0F7933}"/>
              </a:ext>
            </a:extLst>
          </p:cNvPr>
          <p:cNvSpPr txBox="1"/>
          <p:nvPr/>
        </p:nvSpPr>
        <p:spPr>
          <a:xfrm>
            <a:off x="8010906" y="2558288"/>
            <a:ext cx="737235" cy="513080"/>
          </a:xfrm>
          <a:prstGeom prst="rect">
            <a:avLst/>
          </a:prstGeom>
        </p:spPr>
        <p:txBody>
          <a:bodyPr vert="horz" wrap="square" lIns="0" tIns="12065" rIns="0" bIns="0" rtlCol="0">
            <a:spAutoFit/>
          </a:bodyPr>
          <a:lstStyle/>
          <a:p>
            <a:pPr marR="5080" indent="-31750" algn="ctr">
              <a:lnSpc>
                <a:spcPct val="100000"/>
              </a:lnSpc>
              <a:spcBef>
                <a:spcPts val="95"/>
              </a:spcBef>
            </a:pPr>
            <a:r>
              <a:rPr sz="800" spc="-10" dirty="0">
                <a:solidFill>
                  <a:srgbClr val="0D003E"/>
                </a:solidFill>
                <a:latin typeface="Meiryo UI"/>
                <a:cs typeface="Meiryo UI"/>
              </a:rPr>
              <a:t>Hongene, Sigma-Aldrich, Thermo</a:t>
            </a:r>
            <a:endParaRPr sz="800">
              <a:latin typeface="Meiryo UI"/>
              <a:cs typeface="Meiryo UI"/>
            </a:endParaRPr>
          </a:p>
          <a:p>
            <a:pPr marR="36195" algn="ctr">
              <a:lnSpc>
                <a:spcPct val="100000"/>
              </a:lnSpc>
            </a:pPr>
            <a:r>
              <a:rPr sz="800" spc="-10" dirty="0">
                <a:solidFill>
                  <a:srgbClr val="0D003E"/>
                </a:solidFill>
                <a:latin typeface="Meiryo UI"/>
                <a:cs typeface="Meiryo UI"/>
              </a:rPr>
              <a:t>Fisher</a:t>
            </a:r>
            <a:endParaRPr sz="800">
              <a:latin typeface="Meiryo UI"/>
              <a:cs typeface="Meiryo UI"/>
            </a:endParaRPr>
          </a:p>
        </p:txBody>
      </p:sp>
      <p:grpSp>
        <p:nvGrpSpPr>
          <p:cNvPr id="79" name="object 80">
            <a:extLst>
              <a:ext uri="{FF2B5EF4-FFF2-40B4-BE49-F238E27FC236}">
                <a16:creationId xmlns:a16="http://schemas.microsoft.com/office/drawing/2014/main" id="{D14DAD3B-CE71-3DCA-45F0-06D495BAD06E}"/>
              </a:ext>
            </a:extLst>
          </p:cNvPr>
          <p:cNvGrpSpPr/>
          <p:nvPr/>
        </p:nvGrpSpPr>
        <p:grpSpPr>
          <a:xfrm>
            <a:off x="8784526" y="2389822"/>
            <a:ext cx="777875" cy="415925"/>
            <a:chOff x="8156638" y="4779454"/>
            <a:chExt cx="777875" cy="415925"/>
          </a:xfrm>
        </p:grpSpPr>
        <p:sp>
          <p:nvSpPr>
            <p:cNvPr id="80" name="object 81">
              <a:extLst>
                <a:ext uri="{FF2B5EF4-FFF2-40B4-BE49-F238E27FC236}">
                  <a16:creationId xmlns:a16="http://schemas.microsoft.com/office/drawing/2014/main" id="{27F32082-3372-B1A1-0C61-55866F3BA0AB}"/>
                </a:ext>
              </a:extLst>
            </p:cNvPr>
            <p:cNvSpPr/>
            <p:nvPr/>
          </p:nvSpPr>
          <p:spPr>
            <a:xfrm>
              <a:off x="8161401" y="4784217"/>
              <a:ext cx="768350" cy="406400"/>
            </a:xfrm>
            <a:custGeom>
              <a:avLst/>
              <a:gdLst/>
              <a:ahLst/>
              <a:cxnLst/>
              <a:rect l="l" t="t" r="r" b="b"/>
              <a:pathLst>
                <a:path w="768350" h="406400">
                  <a:moveTo>
                    <a:pt x="700404"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700404" y="406146"/>
                  </a:lnTo>
                  <a:lnTo>
                    <a:pt x="726733" y="400819"/>
                  </a:lnTo>
                  <a:lnTo>
                    <a:pt x="748252" y="386302"/>
                  </a:lnTo>
                  <a:lnTo>
                    <a:pt x="762769" y="364783"/>
                  </a:lnTo>
                  <a:lnTo>
                    <a:pt x="768096" y="338455"/>
                  </a:lnTo>
                  <a:lnTo>
                    <a:pt x="768096" y="67691"/>
                  </a:lnTo>
                  <a:lnTo>
                    <a:pt x="762769" y="41362"/>
                  </a:lnTo>
                  <a:lnTo>
                    <a:pt x="748252" y="19843"/>
                  </a:lnTo>
                  <a:lnTo>
                    <a:pt x="726733" y="5326"/>
                  </a:lnTo>
                  <a:lnTo>
                    <a:pt x="700404" y="0"/>
                  </a:lnTo>
                  <a:close/>
                </a:path>
              </a:pathLst>
            </a:custGeom>
            <a:solidFill>
              <a:srgbClr val="6CAFFF"/>
            </a:solidFill>
          </p:spPr>
          <p:txBody>
            <a:bodyPr wrap="square" lIns="0" tIns="0" rIns="0" bIns="0" rtlCol="0"/>
            <a:lstStyle/>
            <a:p>
              <a:endParaRPr/>
            </a:p>
          </p:txBody>
        </p:sp>
        <p:sp>
          <p:nvSpPr>
            <p:cNvPr id="81" name="object 82">
              <a:extLst>
                <a:ext uri="{FF2B5EF4-FFF2-40B4-BE49-F238E27FC236}">
                  <a16:creationId xmlns:a16="http://schemas.microsoft.com/office/drawing/2014/main" id="{219EBBB0-7FA3-F959-FF2D-11B7AB0B9CC9}"/>
                </a:ext>
              </a:extLst>
            </p:cNvPr>
            <p:cNvSpPr/>
            <p:nvPr/>
          </p:nvSpPr>
          <p:spPr>
            <a:xfrm>
              <a:off x="8161401" y="4784217"/>
              <a:ext cx="768350" cy="406400"/>
            </a:xfrm>
            <a:custGeom>
              <a:avLst/>
              <a:gdLst/>
              <a:ahLst/>
              <a:cxnLst/>
              <a:rect l="l" t="t" r="r" b="b"/>
              <a:pathLst>
                <a:path w="768350" h="406400">
                  <a:moveTo>
                    <a:pt x="0" y="67691"/>
                  </a:moveTo>
                  <a:lnTo>
                    <a:pt x="5326" y="41362"/>
                  </a:lnTo>
                  <a:lnTo>
                    <a:pt x="19843" y="19843"/>
                  </a:lnTo>
                  <a:lnTo>
                    <a:pt x="41362" y="5326"/>
                  </a:lnTo>
                  <a:lnTo>
                    <a:pt x="67691" y="0"/>
                  </a:lnTo>
                  <a:lnTo>
                    <a:pt x="700404" y="0"/>
                  </a:lnTo>
                  <a:lnTo>
                    <a:pt x="726733" y="5326"/>
                  </a:lnTo>
                  <a:lnTo>
                    <a:pt x="748252" y="19843"/>
                  </a:lnTo>
                  <a:lnTo>
                    <a:pt x="762769" y="41362"/>
                  </a:lnTo>
                  <a:lnTo>
                    <a:pt x="768096" y="67691"/>
                  </a:lnTo>
                  <a:lnTo>
                    <a:pt x="768096" y="338455"/>
                  </a:lnTo>
                  <a:lnTo>
                    <a:pt x="762769" y="364783"/>
                  </a:lnTo>
                  <a:lnTo>
                    <a:pt x="748252" y="386302"/>
                  </a:lnTo>
                  <a:lnTo>
                    <a:pt x="726733" y="400819"/>
                  </a:lnTo>
                  <a:lnTo>
                    <a:pt x="700404"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82" name="object 83">
            <a:extLst>
              <a:ext uri="{FF2B5EF4-FFF2-40B4-BE49-F238E27FC236}">
                <a16:creationId xmlns:a16="http://schemas.microsoft.com/office/drawing/2014/main" id="{82E72BB4-47C0-1169-D7FE-49F1FE0CFE6F}"/>
              </a:ext>
            </a:extLst>
          </p:cNvPr>
          <p:cNvSpPr txBox="1"/>
          <p:nvPr/>
        </p:nvSpPr>
        <p:spPr>
          <a:xfrm>
            <a:off x="8886444" y="2509012"/>
            <a:ext cx="588010" cy="178435"/>
          </a:xfrm>
          <a:prstGeom prst="rect">
            <a:avLst/>
          </a:prstGeom>
        </p:spPr>
        <p:txBody>
          <a:bodyPr vert="horz" wrap="square" lIns="0" tIns="12700" rIns="0" bIns="0" rtlCol="0">
            <a:spAutoFit/>
          </a:bodyPr>
          <a:lstStyle/>
          <a:p>
            <a:pPr>
              <a:lnSpc>
                <a:spcPct val="100000"/>
              </a:lnSpc>
              <a:spcBef>
                <a:spcPts val="100"/>
              </a:spcBef>
            </a:pPr>
            <a:r>
              <a:rPr sz="1000" spc="-10" dirty="0">
                <a:solidFill>
                  <a:srgbClr val="0D003E"/>
                </a:solidFill>
                <a:latin typeface="Meiryo UI"/>
                <a:cs typeface="Meiryo UI"/>
              </a:rPr>
              <a:t>Biospring</a:t>
            </a:r>
            <a:endParaRPr sz="1000">
              <a:latin typeface="Meiryo UI"/>
              <a:cs typeface="Meiryo UI"/>
            </a:endParaRPr>
          </a:p>
        </p:txBody>
      </p:sp>
      <p:grpSp>
        <p:nvGrpSpPr>
          <p:cNvPr id="83" name="object 84">
            <a:extLst>
              <a:ext uri="{FF2B5EF4-FFF2-40B4-BE49-F238E27FC236}">
                <a16:creationId xmlns:a16="http://schemas.microsoft.com/office/drawing/2014/main" id="{2317FAE8-6E97-1E93-A3D6-C966C32AB8C4}"/>
              </a:ext>
            </a:extLst>
          </p:cNvPr>
          <p:cNvGrpSpPr/>
          <p:nvPr/>
        </p:nvGrpSpPr>
        <p:grpSpPr>
          <a:xfrm>
            <a:off x="8786050" y="2827972"/>
            <a:ext cx="2357755" cy="415925"/>
            <a:chOff x="8158162" y="5217604"/>
            <a:chExt cx="2357755" cy="415925"/>
          </a:xfrm>
        </p:grpSpPr>
        <p:sp>
          <p:nvSpPr>
            <p:cNvPr id="84" name="object 85">
              <a:extLst>
                <a:ext uri="{FF2B5EF4-FFF2-40B4-BE49-F238E27FC236}">
                  <a16:creationId xmlns:a16="http://schemas.microsoft.com/office/drawing/2014/main" id="{6B194A92-2CBA-4023-E95A-4B04C8A93FD5}"/>
                </a:ext>
              </a:extLst>
            </p:cNvPr>
            <p:cNvSpPr/>
            <p:nvPr/>
          </p:nvSpPr>
          <p:spPr>
            <a:xfrm>
              <a:off x="8162925" y="5222367"/>
              <a:ext cx="2348230" cy="406400"/>
            </a:xfrm>
            <a:custGeom>
              <a:avLst/>
              <a:gdLst/>
              <a:ahLst/>
              <a:cxnLst/>
              <a:rect l="l" t="t" r="r" b="b"/>
              <a:pathLst>
                <a:path w="2348229" h="406400">
                  <a:moveTo>
                    <a:pt x="2280030" y="0"/>
                  </a:moveTo>
                  <a:lnTo>
                    <a:pt x="67691" y="0"/>
                  </a:lnTo>
                  <a:lnTo>
                    <a:pt x="41362" y="5326"/>
                  </a:lnTo>
                  <a:lnTo>
                    <a:pt x="19843" y="19843"/>
                  </a:lnTo>
                  <a:lnTo>
                    <a:pt x="5326" y="41362"/>
                  </a:lnTo>
                  <a:lnTo>
                    <a:pt x="0" y="67691"/>
                  </a:lnTo>
                  <a:lnTo>
                    <a:pt x="0" y="338455"/>
                  </a:lnTo>
                  <a:lnTo>
                    <a:pt x="5326" y="364783"/>
                  </a:lnTo>
                  <a:lnTo>
                    <a:pt x="19843" y="386302"/>
                  </a:lnTo>
                  <a:lnTo>
                    <a:pt x="41362" y="400819"/>
                  </a:lnTo>
                  <a:lnTo>
                    <a:pt x="67691" y="406146"/>
                  </a:lnTo>
                  <a:lnTo>
                    <a:pt x="2280030" y="406146"/>
                  </a:lnTo>
                  <a:lnTo>
                    <a:pt x="2306359" y="400819"/>
                  </a:lnTo>
                  <a:lnTo>
                    <a:pt x="2327878" y="386302"/>
                  </a:lnTo>
                  <a:lnTo>
                    <a:pt x="2342395" y="364783"/>
                  </a:lnTo>
                  <a:lnTo>
                    <a:pt x="2347722" y="338455"/>
                  </a:lnTo>
                  <a:lnTo>
                    <a:pt x="2347722" y="67691"/>
                  </a:lnTo>
                  <a:lnTo>
                    <a:pt x="2342395" y="41362"/>
                  </a:lnTo>
                  <a:lnTo>
                    <a:pt x="2327878" y="19843"/>
                  </a:lnTo>
                  <a:lnTo>
                    <a:pt x="2306359" y="5326"/>
                  </a:lnTo>
                  <a:lnTo>
                    <a:pt x="2280030" y="0"/>
                  </a:lnTo>
                  <a:close/>
                </a:path>
              </a:pathLst>
            </a:custGeom>
            <a:solidFill>
              <a:srgbClr val="6CAFFF"/>
            </a:solidFill>
          </p:spPr>
          <p:txBody>
            <a:bodyPr wrap="square" lIns="0" tIns="0" rIns="0" bIns="0" rtlCol="0"/>
            <a:lstStyle/>
            <a:p>
              <a:endParaRPr/>
            </a:p>
          </p:txBody>
        </p:sp>
        <p:sp>
          <p:nvSpPr>
            <p:cNvPr id="85" name="object 86">
              <a:extLst>
                <a:ext uri="{FF2B5EF4-FFF2-40B4-BE49-F238E27FC236}">
                  <a16:creationId xmlns:a16="http://schemas.microsoft.com/office/drawing/2014/main" id="{776CEEF3-C6B0-2E36-CDCB-87041D2D2D24}"/>
                </a:ext>
              </a:extLst>
            </p:cNvPr>
            <p:cNvSpPr/>
            <p:nvPr/>
          </p:nvSpPr>
          <p:spPr>
            <a:xfrm>
              <a:off x="8162925" y="5222367"/>
              <a:ext cx="2348230" cy="406400"/>
            </a:xfrm>
            <a:custGeom>
              <a:avLst/>
              <a:gdLst/>
              <a:ahLst/>
              <a:cxnLst/>
              <a:rect l="l" t="t" r="r" b="b"/>
              <a:pathLst>
                <a:path w="2348229" h="406400">
                  <a:moveTo>
                    <a:pt x="0" y="67691"/>
                  </a:moveTo>
                  <a:lnTo>
                    <a:pt x="5326" y="41362"/>
                  </a:lnTo>
                  <a:lnTo>
                    <a:pt x="19843" y="19843"/>
                  </a:lnTo>
                  <a:lnTo>
                    <a:pt x="41362" y="5326"/>
                  </a:lnTo>
                  <a:lnTo>
                    <a:pt x="67691" y="0"/>
                  </a:lnTo>
                  <a:lnTo>
                    <a:pt x="2280030" y="0"/>
                  </a:lnTo>
                  <a:lnTo>
                    <a:pt x="2306359" y="5326"/>
                  </a:lnTo>
                  <a:lnTo>
                    <a:pt x="2327878" y="19843"/>
                  </a:lnTo>
                  <a:lnTo>
                    <a:pt x="2342395" y="41362"/>
                  </a:lnTo>
                  <a:lnTo>
                    <a:pt x="2347722" y="67691"/>
                  </a:lnTo>
                  <a:lnTo>
                    <a:pt x="2347722" y="338455"/>
                  </a:lnTo>
                  <a:lnTo>
                    <a:pt x="2342395" y="364783"/>
                  </a:lnTo>
                  <a:lnTo>
                    <a:pt x="2327878" y="386302"/>
                  </a:lnTo>
                  <a:lnTo>
                    <a:pt x="2306359" y="400819"/>
                  </a:lnTo>
                  <a:lnTo>
                    <a:pt x="2280030" y="406146"/>
                  </a:lnTo>
                  <a:lnTo>
                    <a:pt x="67691" y="406146"/>
                  </a:lnTo>
                  <a:lnTo>
                    <a:pt x="41362" y="400819"/>
                  </a:lnTo>
                  <a:lnTo>
                    <a:pt x="19843" y="386302"/>
                  </a:lnTo>
                  <a:lnTo>
                    <a:pt x="5326" y="364783"/>
                  </a:lnTo>
                  <a:lnTo>
                    <a:pt x="0" y="338455"/>
                  </a:lnTo>
                  <a:lnTo>
                    <a:pt x="0" y="67691"/>
                  </a:lnTo>
                  <a:close/>
                </a:path>
              </a:pathLst>
            </a:custGeom>
            <a:ln w="9525">
              <a:solidFill>
                <a:srgbClr val="0D003E"/>
              </a:solidFill>
            </a:ln>
          </p:spPr>
          <p:txBody>
            <a:bodyPr wrap="square" lIns="0" tIns="0" rIns="0" bIns="0" rtlCol="0"/>
            <a:lstStyle/>
            <a:p>
              <a:endParaRPr/>
            </a:p>
          </p:txBody>
        </p:sp>
      </p:grpSp>
      <p:sp>
        <p:nvSpPr>
          <p:cNvPr id="86" name="object 87">
            <a:extLst>
              <a:ext uri="{FF2B5EF4-FFF2-40B4-BE49-F238E27FC236}">
                <a16:creationId xmlns:a16="http://schemas.microsoft.com/office/drawing/2014/main" id="{77061FB3-0766-E31D-FC06-9C12621F19F0}"/>
              </a:ext>
            </a:extLst>
          </p:cNvPr>
          <p:cNvSpPr txBox="1"/>
          <p:nvPr/>
        </p:nvSpPr>
        <p:spPr>
          <a:xfrm>
            <a:off x="9751059" y="2947162"/>
            <a:ext cx="440055" cy="178435"/>
          </a:xfrm>
          <a:prstGeom prst="rect">
            <a:avLst/>
          </a:prstGeom>
        </p:spPr>
        <p:txBody>
          <a:bodyPr vert="horz" wrap="square" lIns="0" tIns="12700" rIns="0" bIns="0" rtlCol="0">
            <a:spAutoFit/>
          </a:bodyPr>
          <a:lstStyle/>
          <a:p>
            <a:pPr>
              <a:lnSpc>
                <a:spcPct val="100000"/>
              </a:lnSpc>
              <a:spcBef>
                <a:spcPts val="100"/>
              </a:spcBef>
            </a:pPr>
            <a:r>
              <a:rPr sz="1000" spc="-10" dirty="0">
                <a:solidFill>
                  <a:srgbClr val="0D003E"/>
                </a:solidFill>
                <a:latin typeface="Meiryo UI"/>
                <a:cs typeface="Meiryo UI"/>
              </a:rPr>
              <a:t>Agilent</a:t>
            </a:r>
            <a:endParaRPr sz="1000">
              <a:latin typeface="Meiryo UI"/>
              <a:cs typeface="Meiryo UI"/>
            </a:endParaRPr>
          </a:p>
        </p:txBody>
      </p:sp>
      <p:grpSp>
        <p:nvGrpSpPr>
          <p:cNvPr id="87" name="object 88">
            <a:extLst>
              <a:ext uri="{FF2B5EF4-FFF2-40B4-BE49-F238E27FC236}">
                <a16:creationId xmlns:a16="http://schemas.microsoft.com/office/drawing/2014/main" id="{A1FF4FE1-194A-88A0-7A57-A1ABB34C5837}"/>
              </a:ext>
            </a:extLst>
          </p:cNvPr>
          <p:cNvGrpSpPr/>
          <p:nvPr/>
        </p:nvGrpSpPr>
        <p:grpSpPr>
          <a:xfrm>
            <a:off x="8786050" y="3289744"/>
            <a:ext cx="2357755" cy="415925"/>
            <a:chOff x="8158162" y="5679376"/>
            <a:chExt cx="2357755" cy="415925"/>
          </a:xfrm>
        </p:grpSpPr>
        <p:sp>
          <p:nvSpPr>
            <p:cNvPr id="88" name="object 89">
              <a:extLst>
                <a:ext uri="{FF2B5EF4-FFF2-40B4-BE49-F238E27FC236}">
                  <a16:creationId xmlns:a16="http://schemas.microsoft.com/office/drawing/2014/main" id="{8C46E7F4-1EE8-7827-D9C6-EBC5F2A98A50}"/>
                </a:ext>
              </a:extLst>
            </p:cNvPr>
            <p:cNvSpPr/>
            <p:nvPr/>
          </p:nvSpPr>
          <p:spPr>
            <a:xfrm>
              <a:off x="8162925" y="5684139"/>
              <a:ext cx="2348230" cy="406400"/>
            </a:xfrm>
            <a:custGeom>
              <a:avLst/>
              <a:gdLst/>
              <a:ahLst/>
              <a:cxnLst/>
              <a:rect l="l" t="t" r="r" b="b"/>
              <a:pathLst>
                <a:path w="2348229" h="406400">
                  <a:moveTo>
                    <a:pt x="2280030" y="0"/>
                  </a:moveTo>
                  <a:lnTo>
                    <a:pt x="67691" y="0"/>
                  </a:lnTo>
                  <a:lnTo>
                    <a:pt x="41362" y="5326"/>
                  </a:lnTo>
                  <a:lnTo>
                    <a:pt x="19843" y="19843"/>
                  </a:lnTo>
                  <a:lnTo>
                    <a:pt x="5326" y="41362"/>
                  </a:lnTo>
                  <a:lnTo>
                    <a:pt x="0" y="67690"/>
                  </a:lnTo>
                  <a:lnTo>
                    <a:pt x="0" y="338454"/>
                  </a:lnTo>
                  <a:lnTo>
                    <a:pt x="5326" y="364783"/>
                  </a:lnTo>
                  <a:lnTo>
                    <a:pt x="19843" y="386302"/>
                  </a:lnTo>
                  <a:lnTo>
                    <a:pt x="41362" y="400819"/>
                  </a:lnTo>
                  <a:lnTo>
                    <a:pt x="67691" y="406146"/>
                  </a:lnTo>
                  <a:lnTo>
                    <a:pt x="2280030" y="406146"/>
                  </a:lnTo>
                  <a:lnTo>
                    <a:pt x="2306359" y="400819"/>
                  </a:lnTo>
                  <a:lnTo>
                    <a:pt x="2327878" y="386302"/>
                  </a:lnTo>
                  <a:lnTo>
                    <a:pt x="2342395" y="364783"/>
                  </a:lnTo>
                  <a:lnTo>
                    <a:pt x="2347722" y="338454"/>
                  </a:lnTo>
                  <a:lnTo>
                    <a:pt x="2347722" y="67690"/>
                  </a:lnTo>
                  <a:lnTo>
                    <a:pt x="2342395" y="41362"/>
                  </a:lnTo>
                  <a:lnTo>
                    <a:pt x="2327878" y="19843"/>
                  </a:lnTo>
                  <a:lnTo>
                    <a:pt x="2306359" y="5326"/>
                  </a:lnTo>
                  <a:lnTo>
                    <a:pt x="2280030" y="0"/>
                  </a:lnTo>
                  <a:close/>
                </a:path>
              </a:pathLst>
            </a:custGeom>
            <a:solidFill>
              <a:srgbClr val="6CAFFF"/>
            </a:solidFill>
          </p:spPr>
          <p:txBody>
            <a:bodyPr wrap="square" lIns="0" tIns="0" rIns="0" bIns="0" rtlCol="0"/>
            <a:lstStyle/>
            <a:p>
              <a:endParaRPr/>
            </a:p>
          </p:txBody>
        </p:sp>
        <p:sp>
          <p:nvSpPr>
            <p:cNvPr id="89" name="object 90">
              <a:extLst>
                <a:ext uri="{FF2B5EF4-FFF2-40B4-BE49-F238E27FC236}">
                  <a16:creationId xmlns:a16="http://schemas.microsoft.com/office/drawing/2014/main" id="{90B70DFA-6CDD-8B38-C499-D84B29ADF3DF}"/>
                </a:ext>
              </a:extLst>
            </p:cNvPr>
            <p:cNvSpPr/>
            <p:nvPr/>
          </p:nvSpPr>
          <p:spPr>
            <a:xfrm>
              <a:off x="8162925" y="5684139"/>
              <a:ext cx="2348230" cy="406400"/>
            </a:xfrm>
            <a:custGeom>
              <a:avLst/>
              <a:gdLst/>
              <a:ahLst/>
              <a:cxnLst/>
              <a:rect l="l" t="t" r="r" b="b"/>
              <a:pathLst>
                <a:path w="2348229" h="406400">
                  <a:moveTo>
                    <a:pt x="0" y="67690"/>
                  </a:moveTo>
                  <a:lnTo>
                    <a:pt x="5326" y="41362"/>
                  </a:lnTo>
                  <a:lnTo>
                    <a:pt x="19843" y="19843"/>
                  </a:lnTo>
                  <a:lnTo>
                    <a:pt x="41362" y="5326"/>
                  </a:lnTo>
                  <a:lnTo>
                    <a:pt x="67691" y="0"/>
                  </a:lnTo>
                  <a:lnTo>
                    <a:pt x="2280030" y="0"/>
                  </a:lnTo>
                  <a:lnTo>
                    <a:pt x="2306359" y="5326"/>
                  </a:lnTo>
                  <a:lnTo>
                    <a:pt x="2327878" y="19843"/>
                  </a:lnTo>
                  <a:lnTo>
                    <a:pt x="2342395" y="41362"/>
                  </a:lnTo>
                  <a:lnTo>
                    <a:pt x="2347722" y="67690"/>
                  </a:lnTo>
                  <a:lnTo>
                    <a:pt x="2347722" y="338454"/>
                  </a:lnTo>
                  <a:lnTo>
                    <a:pt x="2342395" y="364783"/>
                  </a:lnTo>
                  <a:lnTo>
                    <a:pt x="2327878" y="386302"/>
                  </a:lnTo>
                  <a:lnTo>
                    <a:pt x="2306359" y="400819"/>
                  </a:lnTo>
                  <a:lnTo>
                    <a:pt x="2280030" y="406146"/>
                  </a:lnTo>
                  <a:lnTo>
                    <a:pt x="67691" y="406146"/>
                  </a:lnTo>
                  <a:lnTo>
                    <a:pt x="41362" y="400819"/>
                  </a:lnTo>
                  <a:lnTo>
                    <a:pt x="19843" y="386302"/>
                  </a:lnTo>
                  <a:lnTo>
                    <a:pt x="5326" y="364783"/>
                  </a:lnTo>
                  <a:lnTo>
                    <a:pt x="0" y="338454"/>
                  </a:lnTo>
                  <a:lnTo>
                    <a:pt x="0" y="67690"/>
                  </a:lnTo>
                  <a:close/>
                </a:path>
              </a:pathLst>
            </a:custGeom>
            <a:ln w="9525">
              <a:solidFill>
                <a:srgbClr val="0D003E"/>
              </a:solidFill>
            </a:ln>
          </p:spPr>
          <p:txBody>
            <a:bodyPr wrap="square" lIns="0" tIns="0" rIns="0" bIns="0" rtlCol="0"/>
            <a:lstStyle/>
            <a:p>
              <a:endParaRPr/>
            </a:p>
          </p:txBody>
        </p:sp>
      </p:grpSp>
      <p:sp>
        <p:nvSpPr>
          <p:cNvPr id="90" name="object 91">
            <a:extLst>
              <a:ext uri="{FF2B5EF4-FFF2-40B4-BE49-F238E27FC236}">
                <a16:creationId xmlns:a16="http://schemas.microsoft.com/office/drawing/2014/main" id="{A440943C-A074-EDCA-DCF5-8F9D922D4A95}"/>
              </a:ext>
            </a:extLst>
          </p:cNvPr>
          <p:cNvSpPr txBox="1"/>
          <p:nvPr/>
        </p:nvSpPr>
        <p:spPr>
          <a:xfrm>
            <a:off x="9509506" y="3408934"/>
            <a:ext cx="924560" cy="178435"/>
          </a:xfrm>
          <a:prstGeom prst="rect">
            <a:avLst/>
          </a:prstGeom>
        </p:spPr>
        <p:txBody>
          <a:bodyPr vert="horz" wrap="square" lIns="0" tIns="12700" rIns="0" bIns="0" rtlCol="0">
            <a:spAutoFit/>
          </a:bodyPr>
          <a:lstStyle/>
          <a:p>
            <a:pPr>
              <a:lnSpc>
                <a:spcPct val="100000"/>
              </a:lnSpc>
              <a:spcBef>
                <a:spcPts val="100"/>
              </a:spcBef>
            </a:pPr>
            <a:r>
              <a:rPr sz="1000" dirty="0">
                <a:solidFill>
                  <a:srgbClr val="0D003E"/>
                </a:solidFill>
                <a:latin typeface="Meiryo UI"/>
                <a:cs typeface="Meiryo UI"/>
              </a:rPr>
              <a:t>日東電工</a:t>
            </a:r>
            <a:r>
              <a:rPr sz="1000" spc="-10" dirty="0">
                <a:solidFill>
                  <a:srgbClr val="0D003E"/>
                </a:solidFill>
                <a:latin typeface="Meiryo UI"/>
                <a:cs typeface="Meiryo UI"/>
              </a:rPr>
              <a:t>Avecia</a:t>
            </a:r>
            <a:endParaRPr sz="1000">
              <a:latin typeface="Meiryo UI"/>
              <a:cs typeface="Meiryo UI"/>
            </a:endParaRPr>
          </a:p>
        </p:txBody>
      </p:sp>
      <p:grpSp>
        <p:nvGrpSpPr>
          <p:cNvPr id="91" name="object 92">
            <a:extLst>
              <a:ext uri="{FF2B5EF4-FFF2-40B4-BE49-F238E27FC236}">
                <a16:creationId xmlns:a16="http://schemas.microsoft.com/office/drawing/2014/main" id="{6FB650E6-384E-9F26-DC1E-10D33EE4EC7E}"/>
              </a:ext>
            </a:extLst>
          </p:cNvPr>
          <p:cNvGrpSpPr/>
          <p:nvPr/>
        </p:nvGrpSpPr>
        <p:grpSpPr>
          <a:xfrm>
            <a:off x="7982902" y="3751516"/>
            <a:ext cx="1581150" cy="829944"/>
            <a:chOff x="7355014" y="6141148"/>
            <a:chExt cx="1581150" cy="829944"/>
          </a:xfrm>
        </p:grpSpPr>
        <p:sp>
          <p:nvSpPr>
            <p:cNvPr id="92" name="object 93">
              <a:extLst>
                <a:ext uri="{FF2B5EF4-FFF2-40B4-BE49-F238E27FC236}">
                  <a16:creationId xmlns:a16="http://schemas.microsoft.com/office/drawing/2014/main" id="{1A91D22C-D433-0C2F-124A-BDE30E2C85A6}"/>
                </a:ext>
              </a:extLst>
            </p:cNvPr>
            <p:cNvSpPr/>
            <p:nvPr/>
          </p:nvSpPr>
          <p:spPr>
            <a:xfrm>
              <a:off x="7359777" y="6576441"/>
              <a:ext cx="1571625" cy="389890"/>
            </a:xfrm>
            <a:custGeom>
              <a:avLst/>
              <a:gdLst/>
              <a:ahLst/>
              <a:cxnLst/>
              <a:rect l="l" t="t" r="r" b="b"/>
              <a:pathLst>
                <a:path w="1571625" h="389890">
                  <a:moveTo>
                    <a:pt x="1506347" y="0"/>
                  </a:moveTo>
                  <a:lnTo>
                    <a:pt x="64897" y="0"/>
                  </a:lnTo>
                  <a:lnTo>
                    <a:pt x="39647" y="5100"/>
                  </a:lnTo>
                  <a:lnTo>
                    <a:pt x="19018" y="19008"/>
                  </a:lnTo>
                  <a:lnTo>
                    <a:pt x="5103" y="39637"/>
                  </a:lnTo>
                  <a:lnTo>
                    <a:pt x="0" y="64897"/>
                  </a:lnTo>
                  <a:lnTo>
                    <a:pt x="0" y="324485"/>
                  </a:lnTo>
                  <a:lnTo>
                    <a:pt x="5103" y="349744"/>
                  </a:lnTo>
                  <a:lnTo>
                    <a:pt x="19018" y="370373"/>
                  </a:lnTo>
                  <a:lnTo>
                    <a:pt x="39647" y="384281"/>
                  </a:lnTo>
                  <a:lnTo>
                    <a:pt x="64897" y="389382"/>
                  </a:lnTo>
                  <a:lnTo>
                    <a:pt x="1506347" y="389382"/>
                  </a:lnTo>
                  <a:lnTo>
                    <a:pt x="1531596" y="384281"/>
                  </a:lnTo>
                  <a:lnTo>
                    <a:pt x="1552225" y="370373"/>
                  </a:lnTo>
                  <a:lnTo>
                    <a:pt x="1566140" y="349744"/>
                  </a:lnTo>
                  <a:lnTo>
                    <a:pt x="1571244" y="324485"/>
                  </a:lnTo>
                  <a:lnTo>
                    <a:pt x="1571244" y="64897"/>
                  </a:lnTo>
                  <a:lnTo>
                    <a:pt x="1566140" y="39637"/>
                  </a:lnTo>
                  <a:lnTo>
                    <a:pt x="1552225" y="19008"/>
                  </a:lnTo>
                  <a:lnTo>
                    <a:pt x="1531596" y="5100"/>
                  </a:lnTo>
                  <a:lnTo>
                    <a:pt x="1506347" y="0"/>
                  </a:lnTo>
                  <a:close/>
                </a:path>
              </a:pathLst>
            </a:custGeom>
            <a:solidFill>
              <a:srgbClr val="6CAFFF"/>
            </a:solidFill>
          </p:spPr>
          <p:txBody>
            <a:bodyPr wrap="square" lIns="0" tIns="0" rIns="0" bIns="0" rtlCol="0"/>
            <a:lstStyle/>
            <a:p>
              <a:endParaRPr/>
            </a:p>
          </p:txBody>
        </p:sp>
        <p:sp>
          <p:nvSpPr>
            <p:cNvPr id="93" name="object 94">
              <a:extLst>
                <a:ext uri="{FF2B5EF4-FFF2-40B4-BE49-F238E27FC236}">
                  <a16:creationId xmlns:a16="http://schemas.microsoft.com/office/drawing/2014/main" id="{AC66BBA7-C92F-C1CF-B81A-E7271DDE2BCE}"/>
                </a:ext>
              </a:extLst>
            </p:cNvPr>
            <p:cNvSpPr/>
            <p:nvPr/>
          </p:nvSpPr>
          <p:spPr>
            <a:xfrm>
              <a:off x="7359777" y="6576441"/>
              <a:ext cx="1571625" cy="389890"/>
            </a:xfrm>
            <a:custGeom>
              <a:avLst/>
              <a:gdLst/>
              <a:ahLst/>
              <a:cxnLst/>
              <a:rect l="l" t="t" r="r" b="b"/>
              <a:pathLst>
                <a:path w="1571625" h="389890">
                  <a:moveTo>
                    <a:pt x="0" y="64897"/>
                  </a:moveTo>
                  <a:lnTo>
                    <a:pt x="5103" y="39637"/>
                  </a:lnTo>
                  <a:lnTo>
                    <a:pt x="19018" y="19008"/>
                  </a:lnTo>
                  <a:lnTo>
                    <a:pt x="39647" y="5100"/>
                  </a:lnTo>
                  <a:lnTo>
                    <a:pt x="64897" y="0"/>
                  </a:lnTo>
                  <a:lnTo>
                    <a:pt x="1506347" y="0"/>
                  </a:lnTo>
                  <a:lnTo>
                    <a:pt x="1531596" y="5100"/>
                  </a:lnTo>
                  <a:lnTo>
                    <a:pt x="1552225" y="19008"/>
                  </a:lnTo>
                  <a:lnTo>
                    <a:pt x="1566140" y="39637"/>
                  </a:lnTo>
                  <a:lnTo>
                    <a:pt x="1571244" y="64897"/>
                  </a:lnTo>
                  <a:lnTo>
                    <a:pt x="1571244" y="324485"/>
                  </a:lnTo>
                  <a:lnTo>
                    <a:pt x="1566140" y="349744"/>
                  </a:lnTo>
                  <a:lnTo>
                    <a:pt x="1552225" y="370373"/>
                  </a:lnTo>
                  <a:lnTo>
                    <a:pt x="1531596" y="384281"/>
                  </a:lnTo>
                  <a:lnTo>
                    <a:pt x="1506347" y="389382"/>
                  </a:lnTo>
                  <a:lnTo>
                    <a:pt x="64897" y="389382"/>
                  </a:lnTo>
                  <a:lnTo>
                    <a:pt x="39647" y="384281"/>
                  </a:lnTo>
                  <a:lnTo>
                    <a:pt x="19018" y="370373"/>
                  </a:lnTo>
                  <a:lnTo>
                    <a:pt x="5103" y="349744"/>
                  </a:lnTo>
                  <a:lnTo>
                    <a:pt x="0" y="324485"/>
                  </a:lnTo>
                  <a:lnTo>
                    <a:pt x="0" y="64897"/>
                  </a:lnTo>
                  <a:close/>
                </a:path>
              </a:pathLst>
            </a:custGeom>
            <a:ln w="9524">
              <a:solidFill>
                <a:srgbClr val="0D003E"/>
              </a:solidFill>
            </a:ln>
          </p:spPr>
          <p:txBody>
            <a:bodyPr wrap="square" lIns="0" tIns="0" rIns="0" bIns="0" rtlCol="0"/>
            <a:lstStyle/>
            <a:p>
              <a:endParaRPr/>
            </a:p>
          </p:txBody>
        </p:sp>
        <p:sp>
          <p:nvSpPr>
            <p:cNvPr id="94" name="object 95">
              <a:extLst>
                <a:ext uri="{FF2B5EF4-FFF2-40B4-BE49-F238E27FC236}">
                  <a16:creationId xmlns:a16="http://schemas.microsoft.com/office/drawing/2014/main" id="{AE69A0C7-B482-CB94-A3BF-687B8CE60A7A}"/>
                </a:ext>
              </a:extLst>
            </p:cNvPr>
            <p:cNvSpPr/>
            <p:nvPr/>
          </p:nvSpPr>
          <p:spPr>
            <a:xfrm>
              <a:off x="7359777" y="6145911"/>
              <a:ext cx="1571625" cy="389890"/>
            </a:xfrm>
            <a:custGeom>
              <a:avLst/>
              <a:gdLst/>
              <a:ahLst/>
              <a:cxnLst/>
              <a:rect l="l" t="t" r="r" b="b"/>
              <a:pathLst>
                <a:path w="1571625" h="389890">
                  <a:moveTo>
                    <a:pt x="1506347" y="0"/>
                  </a:moveTo>
                  <a:lnTo>
                    <a:pt x="64897" y="0"/>
                  </a:lnTo>
                  <a:lnTo>
                    <a:pt x="39647" y="5103"/>
                  </a:lnTo>
                  <a:lnTo>
                    <a:pt x="19018" y="19018"/>
                  </a:lnTo>
                  <a:lnTo>
                    <a:pt x="5103" y="39647"/>
                  </a:lnTo>
                  <a:lnTo>
                    <a:pt x="0" y="64896"/>
                  </a:lnTo>
                  <a:lnTo>
                    <a:pt x="0" y="324484"/>
                  </a:lnTo>
                  <a:lnTo>
                    <a:pt x="5103" y="349744"/>
                  </a:lnTo>
                  <a:lnTo>
                    <a:pt x="19018" y="370373"/>
                  </a:lnTo>
                  <a:lnTo>
                    <a:pt x="39647" y="384281"/>
                  </a:lnTo>
                  <a:lnTo>
                    <a:pt x="64897" y="389381"/>
                  </a:lnTo>
                  <a:lnTo>
                    <a:pt x="1506347" y="389381"/>
                  </a:lnTo>
                  <a:lnTo>
                    <a:pt x="1531596" y="384281"/>
                  </a:lnTo>
                  <a:lnTo>
                    <a:pt x="1552225" y="370373"/>
                  </a:lnTo>
                  <a:lnTo>
                    <a:pt x="1566140" y="349744"/>
                  </a:lnTo>
                  <a:lnTo>
                    <a:pt x="1571244" y="324484"/>
                  </a:lnTo>
                  <a:lnTo>
                    <a:pt x="1571244" y="64896"/>
                  </a:lnTo>
                  <a:lnTo>
                    <a:pt x="1566140" y="39647"/>
                  </a:lnTo>
                  <a:lnTo>
                    <a:pt x="1552225" y="19018"/>
                  </a:lnTo>
                  <a:lnTo>
                    <a:pt x="1531596" y="5103"/>
                  </a:lnTo>
                  <a:lnTo>
                    <a:pt x="1506347" y="0"/>
                  </a:lnTo>
                  <a:close/>
                </a:path>
              </a:pathLst>
            </a:custGeom>
            <a:solidFill>
              <a:srgbClr val="6CAFFF"/>
            </a:solidFill>
          </p:spPr>
          <p:txBody>
            <a:bodyPr wrap="square" lIns="0" tIns="0" rIns="0" bIns="0" rtlCol="0"/>
            <a:lstStyle/>
            <a:p>
              <a:endParaRPr/>
            </a:p>
          </p:txBody>
        </p:sp>
        <p:sp>
          <p:nvSpPr>
            <p:cNvPr id="95" name="object 96">
              <a:extLst>
                <a:ext uri="{FF2B5EF4-FFF2-40B4-BE49-F238E27FC236}">
                  <a16:creationId xmlns:a16="http://schemas.microsoft.com/office/drawing/2014/main" id="{4E94A212-2E15-A661-07CB-2A6B8625ACBD}"/>
                </a:ext>
              </a:extLst>
            </p:cNvPr>
            <p:cNvSpPr/>
            <p:nvPr/>
          </p:nvSpPr>
          <p:spPr>
            <a:xfrm>
              <a:off x="7359777" y="6145911"/>
              <a:ext cx="1571625" cy="389890"/>
            </a:xfrm>
            <a:custGeom>
              <a:avLst/>
              <a:gdLst/>
              <a:ahLst/>
              <a:cxnLst/>
              <a:rect l="l" t="t" r="r" b="b"/>
              <a:pathLst>
                <a:path w="1571625" h="389890">
                  <a:moveTo>
                    <a:pt x="0" y="64896"/>
                  </a:moveTo>
                  <a:lnTo>
                    <a:pt x="5103" y="39647"/>
                  </a:lnTo>
                  <a:lnTo>
                    <a:pt x="19018" y="19018"/>
                  </a:lnTo>
                  <a:lnTo>
                    <a:pt x="39647" y="5103"/>
                  </a:lnTo>
                  <a:lnTo>
                    <a:pt x="64897" y="0"/>
                  </a:lnTo>
                  <a:lnTo>
                    <a:pt x="1506347" y="0"/>
                  </a:lnTo>
                  <a:lnTo>
                    <a:pt x="1531596" y="5103"/>
                  </a:lnTo>
                  <a:lnTo>
                    <a:pt x="1552225" y="19018"/>
                  </a:lnTo>
                  <a:lnTo>
                    <a:pt x="1566140" y="39647"/>
                  </a:lnTo>
                  <a:lnTo>
                    <a:pt x="1571244" y="64896"/>
                  </a:lnTo>
                  <a:lnTo>
                    <a:pt x="1571244" y="324484"/>
                  </a:lnTo>
                  <a:lnTo>
                    <a:pt x="1566140" y="349744"/>
                  </a:lnTo>
                  <a:lnTo>
                    <a:pt x="1552225" y="370373"/>
                  </a:lnTo>
                  <a:lnTo>
                    <a:pt x="1531596" y="384281"/>
                  </a:lnTo>
                  <a:lnTo>
                    <a:pt x="1506347" y="389381"/>
                  </a:lnTo>
                  <a:lnTo>
                    <a:pt x="64897" y="389381"/>
                  </a:lnTo>
                  <a:lnTo>
                    <a:pt x="39647" y="384281"/>
                  </a:lnTo>
                  <a:lnTo>
                    <a:pt x="19018" y="370373"/>
                  </a:lnTo>
                  <a:lnTo>
                    <a:pt x="5103" y="349744"/>
                  </a:lnTo>
                  <a:lnTo>
                    <a:pt x="0" y="324484"/>
                  </a:lnTo>
                  <a:lnTo>
                    <a:pt x="0" y="64896"/>
                  </a:lnTo>
                  <a:close/>
                </a:path>
              </a:pathLst>
            </a:custGeom>
            <a:ln w="9525">
              <a:solidFill>
                <a:srgbClr val="0D003E"/>
              </a:solidFill>
            </a:ln>
          </p:spPr>
          <p:txBody>
            <a:bodyPr wrap="square" lIns="0" tIns="0" rIns="0" bIns="0" rtlCol="0"/>
            <a:lstStyle/>
            <a:p>
              <a:endParaRPr/>
            </a:p>
          </p:txBody>
        </p:sp>
      </p:grpSp>
      <p:sp>
        <p:nvSpPr>
          <p:cNvPr id="96" name="object 97">
            <a:extLst>
              <a:ext uri="{FF2B5EF4-FFF2-40B4-BE49-F238E27FC236}">
                <a16:creationId xmlns:a16="http://schemas.microsoft.com/office/drawing/2014/main" id="{7C7CF013-5310-51E3-5BE8-E3A6A2C891E1}"/>
              </a:ext>
            </a:extLst>
          </p:cNvPr>
          <p:cNvSpPr txBox="1"/>
          <p:nvPr/>
        </p:nvSpPr>
        <p:spPr>
          <a:xfrm>
            <a:off x="8229854" y="3786378"/>
            <a:ext cx="1100455" cy="685165"/>
          </a:xfrm>
          <a:prstGeom prst="rect">
            <a:avLst/>
          </a:prstGeom>
        </p:spPr>
        <p:txBody>
          <a:bodyPr vert="horz" wrap="square" lIns="0" tIns="12700" rIns="0" bIns="0" rtlCol="0">
            <a:spAutoFit/>
          </a:bodyPr>
          <a:lstStyle/>
          <a:p>
            <a:pPr marL="25400" marR="30480" algn="ctr">
              <a:lnSpc>
                <a:spcPct val="100000"/>
              </a:lnSpc>
              <a:spcBef>
                <a:spcPts val="100"/>
              </a:spcBef>
            </a:pPr>
            <a:r>
              <a:rPr sz="1000" spc="-10" dirty="0">
                <a:solidFill>
                  <a:srgbClr val="0D003E"/>
                </a:solidFill>
                <a:latin typeface="Meiryo UI"/>
                <a:cs typeface="Meiryo UI"/>
              </a:rPr>
              <a:t>味の素、日本触媒、</a:t>
            </a:r>
            <a:r>
              <a:rPr sz="1000" spc="-15" dirty="0">
                <a:solidFill>
                  <a:srgbClr val="0D003E"/>
                </a:solidFill>
                <a:latin typeface="Meiryo UI"/>
                <a:cs typeface="Meiryo UI"/>
              </a:rPr>
              <a:t>住友化学</a:t>
            </a:r>
            <a:endParaRPr sz="1000">
              <a:latin typeface="Meiryo UI"/>
              <a:cs typeface="Meiryo UI"/>
            </a:endParaRPr>
          </a:p>
          <a:p>
            <a:pPr>
              <a:lnSpc>
                <a:spcPct val="100000"/>
              </a:lnSpc>
              <a:spcBef>
                <a:spcPts val="65"/>
              </a:spcBef>
            </a:pPr>
            <a:endParaRPr sz="900">
              <a:latin typeface="Meiryo UI"/>
              <a:cs typeface="Meiryo UI"/>
            </a:endParaRPr>
          </a:p>
          <a:p>
            <a:pPr marR="5715" algn="ctr">
              <a:lnSpc>
                <a:spcPct val="100000"/>
              </a:lnSpc>
              <a:spcBef>
                <a:spcPts val="5"/>
              </a:spcBef>
            </a:pPr>
            <a:r>
              <a:rPr sz="1000" spc="-10" dirty="0">
                <a:solidFill>
                  <a:srgbClr val="0D003E"/>
                </a:solidFill>
                <a:latin typeface="Meiryo UI"/>
                <a:cs typeface="Meiryo UI"/>
              </a:rPr>
              <a:t>ナティアス</a:t>
            </a:r>
            <a:r>
              <a:rPr sz="975" spc="-37" baseline="25641" dirty="0">
                <a:solidFill>
                  <a:srgbClr val="0D003E"/>
                </a:solidFill>
                <a:latin typeface="Meiryo UI"/>
                <a:cs typeface="Meiryo UI"/>
              </a:rPr>
              <a:t>*1</a:t>
            </a:r>
            <a:endParaRPr sz="975" baseline="25641">
              <a:latin typeface="Meiryo UI"/>
              <a:cs typeface="Meiryo UI"/>
            </a:endParaRPr>
          </a:p>
        </p:txBody>
      </p:sp>
      <p:grpSp>
        <p:nvGrpSpPr>
          <p:cNvPr id="97" name="object 98">
            <a:extLst>
              <a:ext uri="{FF2B5EF4-FFF2-40B4-BE49-F238E27FC236}">
                <a16:creationId xmlns:a16="http://schemas.microsoft.com/office/drawing/2014/main" id="{5C9AADBC-87E4-C6F8-2CA6-EC919275DA1A}"/>
              </a:ext>
            </a:extLst>
          </p:cNvPr>
          <p:cNvGrpSpPr/>
          <p:nvPr/>
        </p:nvGrpSpPr>
        <p:grpSpPr>
          <a:xfrm>
            <a:off x="3172396" y="3287458"/>
            <a:ext cx="1574800" cy="415290"/>
            <a:chOff x="2544508" y="5677090"/>
            <a:chExt cx="1574800" cy="415290"/>
          </a:xfrm>
        </p:grpSpPr>
        <p:sp>
          <p:nvSpPr>
            <p:cNvPr id="98" name="object 99">
              <a:extLst>
                <a:ext uri="{FF2B5EF4-FFF2-40B4-BE49-F238E27FC236}">
                  <a16:creationId xmlns:a16="http://schemas.microsoft.com/office/drawing/2014/main" id="{7834FAA2-89EE-70E0-18F6-954A3468F236}"/>
                </a:ext>
              </a:extLst>
            </p:cNvPr>
            <p:cNvSpPr/>
            <p:nvPr/>
          </p:nvSpPr>
          <p:spPr>
            <a:xfrm>
              <a:off x="2549270" y="5681853"/>
              <a:ext cx="1565275" cy="405765"/>
            </a:xfrm>
            <a:custGeom>
              <a:avLst/>
              <a:gdLst/>
              <a:ahLst/>
              <a:cxnLst/>
              <a:rect l="l" t="t" r="r" b="b"/>
              <a:pathLst>
                <a:path w="1565275" h="405764">
                  <a:moveTo>
                    <a:pt x="1497583" y="0"/>
                  </a:moveTo>
                  <a:lnTo>
                    <a:pt x="67564" y="0"/>
                  </a:lnTo>
                  <a:lnTo>
                    <a:pt x="41255" y="5306"/>
                  </a:lnTo>
                  <a:lnTo>
                    <a:pt x="19780" y="19780"/>
                  </a:lnTo>
                  <a:lnTo>
                    <a:pt x="5306" y="41255"/>
                  </a:lnTo>
                  <a:lnTo>
                    <a:pt x="0" y="67563"/>
                  </a:lnTo>
                  <a:lnTo>
                    <a:pt x="0" y="337820"/>
                  </a:lnTo>
                  <a:lnTo>
                    <a:pt x="5306" y="364128"/>
                  </a:lnTo>
                  <a:lnTo>
                    <a:pt x="19780" y="385603"/>
                  </a:lnTo>
                  <a:lnTo>
                    <a:pt x="41255" y="400077"/>
                  </a:lnTo>
                  <a:lnTo>
                    <a:pt x="67564" y="405384"/>
                  </a:lnTo>
                  <a:lnTo>
                    <a:pt x="1497583" y="405384"/>
                  </a:lnTo>
                  <a:lnTo>
                    <a:pt x="1523892" y="400077"/>
                  </a:lnTo>
                  <a:lnTo>
                    <a:pt x="1545367" y="385603"/>
                  </a:lnTo>
                  <a:lnTo>
                    <a:pt x="1559841" y="364128"/>
                  </a:lnTo>
                  <a:lnTo>
                    <a:pt x="1565148" y="337820"/>
                  </a:lnTo>
                  <a:lnTo>
                    <a:pt x="1565148" y="67563"/>
                  </a:lnTo>
                  <a:lnTo>
                    <a:pt x="1559841" y="41255"/>
                  </a:lnTo>
                  <a:lnTo>
                    <a:pt x="1545367" y="19780"/>
                  </a:lnTo>
                  <a:lnTo>
                    <a:pt x="1523892" y="5306"/>
                  </a:lnTo>
                  <a:lnTo>
                    <a:pt x="1497583" y="0"/>
                  </a:lnTo>
                  <a:close/>
                </a:path>
              </a:pathLst>
            </a:custGeom>
            <a:solidFill>
              <a:srgbClr val="8EF4FF"/>
            </a:solidFill>
          </p:spPr>
          <p:txBody>
            <a:bodyPr wrap="square" lIns="0" tIns="0" rIns="0" bIns="0" rtlCol="0"/>
            <a:lstStyle/>
            <a:p>
              <a:endParaRPr/>
            </a:p>
          </p:txBody>
        </p:sp>
        <p:sp>
          <p:nvSpPr>
            <p:cNvPr id="99" name="object 100">
              <a:extLst>
                <a:ext uri="{FF2B5EF4-FFF2-40B4-BE49-F238E27FC236}">
                  <a16:creationId xmlns:a16="http://schemas.microsoft.com/office/drawing/2014/main" id="{9A42C3C9-6630-09CC-5F97-3AB17C398FB4}"/>
                </a:ext>
              </a:extLst>
            </p:cNvPr>
            <p:cNvSpPr/>
            <p:nvPr/>
          </p:nvSpPr>
          <p:spPr>
            <a:xfrm>
              <a:off x="2549270" y="5681853"/>
              <a:ext cx="1565275" cy="405765"/>
            </a:xfrm>
            <a:custGeom>
              <a:avLst/>
              <a:gdLst/>
              <a:ahLst/>
              <a:cxnLst/>
              <a:rect l="l" t="t" r="r" b="b"/>
              <a:pathLst>
                <a:path w="1565275" h="405764">
                  <a:moveTo>
                    <a:pt x="0" y="67563"/>
                  </a:moveTo>
                  <a:lnTo>
                    <a:pt x="5306" y="41255"/>
                  </a:lnTo>
                  <a:lnTo>
                    <a:pt x="19780" y="19780"/>
                  </a:lnTo>
                  <a:lnTo>
                    <a:pt x="41255" y="5306"/>
                  </a:lnTo>
                  <a:lnTo>
                    <a:pt x="67564" y="0"/>
                  </a:lnTo>
                  <a:lnTo>
                    <a:pt x="1497583" y="0"/>
                  </a:lnTo>
                  <a:lnTo>
                    <a:pt x="1523892" y="5306"/>
                  </a:lnTo>
                  <a:lnTo>
                    <a:pt x="1545367" y="19780"/>
                  </a:lnTo>
                  <a:lnTo>
                    <a:pt x="1559841" y="41255"/>
                  </a:lnTo>
                  <a:lnTo>
                    <a:pt x="1565148" y="67563"/>
                  </a:lnTo>
                  <a:lnTo>
                    <a:pt x="1565148" y="337820"/>
                  </a:lnTo>
                  <a:lnTo>
                    <a:pt x="1559841" y="364128"/>
                  </a:lnTo>
                  <a:lnTo>
                    <a:pt x="1545367" y="385603"/>
                  </a:lnTo>
                  <a:lnTo>
                    <a:pt x="1523892" y="400077"/>
                  </a:lnTo>
                  <a:lnTo>
                    <a:pt x="1497583" y="405384"/>
                  </a:lnTo>
                  <a:lnTo>
                    <a:pt x="67564" y="405384"/>
                  </a:lnTo>
                  <a:lnTo>
                    <a:pt x="41255" y="400077"/>
                  </a:lnTo>
                  <a:lnTo>
                    <a:pt x="19780" y="385603"/>
                  </a:lnTo>
                  <a:lnTo>
                    <a:pt x="5306" y="364128"/>
                  </a:lnTo>
                  <a:lnTo>
                    <a:pt x="0" y="337820"/>
                  </a:lnTo>
                  <a:lnTo>
                    <a:pt x="0" y="67563"/>
                  </a:lnTo>
                  <a:close/>
                </a:path>
              </a:pathLst>
            </a:custGeom>
            <a:ln w="9525">
              <a:solidFill>
                <a:srgbClr val="0D003E"/>
              </a:solidFill>
            </a:ln>
          </p:spPr>
          <p:txBody>
            <a:bodyPr wrap="square" lIns="0" tIns="0" rIns="0" bIns="0" rtlCol="0"/>
            <a:lstStyle/>
            <a:p>
              <a:endParaRPr/>
            </a:p>
          </p:txBody>
        </p:sp>
      </p:grpSp>
      <p:sp>
        <p:nvSpPr>
          <p:cNvPr id="100" name="object 101">
            <a:extLst>
              <a:ext uri="{FF2B5EF4-FFF2-40B4-BE49-F238E27FC236}">
                <a16:creationId xmlns:a16="http://schemas.microsoft.com/office/drawing/2014/main" id="{02BEF6D8-ED31-A0A2-2ADB-CA75A91D2DCB}"/>
              </a:ext>
            </a:extLst>
          </p:cNvPr>
          <p:cNvSpPr txBox="1"/>
          <p:nvPr/>
        </p:nvSpPr>
        <p:spPr>
          <a:xfrm>
            <a:off x="3631945" y="3406648"/>
            <a:ext cx="654685" cy="178435"/>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D003E"/>
                </a:solidFill>
                <a:latin typeface="Meiryo UI"/>
                <a:cs typeface="Meiryo UI"/>
              </a:rPr>
              <a:t>リードファーマ</a:t>
            </a:r>
            <a:endParaRPr sz="1000">
              <a:latin typeface="Meiryo UI"/>
              <a:cs typeface="Meiryo UI"/>
            </a:endParaRPr>
          </a:p>
        </p:txBody>
      </p:sp>
      <p:sp>
        <p:nvSpPr>
          <p:cNvPr id="101" name="object 103">
            <a:extLst>
              <a:ext uri="{FF2B5EF4-FFF2-40B4-BE49-F238E27FC236}">
                <a16:creationId xmlns:a16="http://schemas.microsoft.com/office/drawing/2014/main" id="{BE48172C-45BC-D981-32BB-B3BE894DAC61}"/>
              </a:ext>
            </a:extLst>
          </p:cNvPr>
          <p:cNvSpPr txBox="1"/>
          <p:nvPr/>
        </p:nvSpPr>
        <p:spPr>
          <a:xfrm>
            <a:off x="4443856" y="4720208"/>
            <a:ext cx="283019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Meiryo UI"/>
                <a:cs typeface="Meiryo UI"/>
              </a:rPr>
              <a:t>出所： 公表情報よりアーサー・ディ・リトル作成</a:t>
            </a:r>
            <a:endParaRPr sz="1200">
              <a:latin typeface="Meiryo UI"/>
              <a:cs typeface="Meiryo UI"/>
            </a:endParaRPr>
          </a:p>
        </p:txBody>
      </p:sp>
      <p:sp>
        <p:nvSpPr>
          <p:cNvPr id="103" name="テキスト ボックス 102">
            <a:extLst>
              <a:ext uri="{FF2B5EF4-FFF2-40B4-BE49-F238E27FC236}">
                <a16:creationId xmlns:a16="http://schemas.microsoft.com/office/drawing/2014/main" id="{161A61FD-B812-7FB4-470D-117B93D9F2B7}"/>
              </a:ext>
            </a:extLst>
          </p:cNvPr>
          <p:cNvSpPr txBox="1"/>
          <p:nvPr/>
        </p:nvSpPr>
        <p:spPr>
          <a:xfrm>
            <a:off x="0" y="112034"/>
            <a:ext cx="12191999" cy="523220"/>
          </a:xfrm>
          <a:prstGeom prst="rect">
            <a:avLst/>
          </a:prstGeom>
          <a:noFill/>
        </p:spPr>
        <p:txBody>
          <a:bodyPr wrap="square">
            <a:spAutoFit/>
          </a:bodyPr>
          <a:lstStyle/>
          <a:p>
            <a:pPr algn="ctr"/>
            <a:r>
              <a:rPr lang="ja-JP" altLang="en-US" sz="2800" b="1" spc="-5" dirty="0">
                <a:latin typeface="BIZ UDPゴシック" panose="020B0400000000000000" pitchFamily="50" charset="-128"/>
                <a:ea typeface="BIZ UDPゴシック" panose="020B0400000000000000" pitchFamily="50" charset="-128"/>
                <a:cs typeface="Meiryo UI"/>
              </a:rPr>
              <a:t>核酸医薬のバリューチェーン</a:t>
            </a:r>
            <a:endParaRPr lang="ja-JP" altLang="en-US" sz="2800" b="1" dirty="0">
              <a:latin typeface="BIZ UDPゴシック" panose="020B0400000000000000" pitchFamily="50" charset="-128"/>
              <a:ea typeface="BIZ UDPゴシック" panose="020B0400000000000000" pitchFamily="50" charset="-128"/>
            </a:endParaRPr>
          </a:p>
        </p:txBody>
      </p:sp>
      <p:pic>
        <p:nvPicPr>
          <p:cNvPr id="104" name="object 6">
            <a:extLst>
              <a:ext uri="{FF2B5EF4-FFF2-40B4-BE49-F238E27FC236}">
                <a16:creationId xmlns:a16="http://schemas.microsoft.com/office/drawing/2014/main" id="{89045C56-8915-6F16-E9D8-F15125A147A8}"/>
              </a:ext>
            </a:extLst>
          </p:cNvPr>
          <p:cNvPicPr/>
          <p:nvPr/>
        </p:nvPicPr>
        <p:blipFill>
          <a:blip r:embed="rId2" cstate="print"/>
          <a:stretch>
            <a:fillRect/>
          </a:stretch>
        </p:blipFill>
        <p:spPr>
          <a:xfrm>
            <a:off x="1097279" y="4809744"/>
            <a:ext cx="2519046" cy="1936222"/>
          </a:xfrm>
          <a:prstGeom prst="rect">
            <a:avLst/>
          </a:prstGeom>
        </p:spPr>
      </p:pic>
      <p:sp>
        <p:nvSpPr>
          <p:cNvPr id="105" name="object 8">
            <a:extLst>
              <a:ext uri="{FF2B5EF4-FFF2-40B4-BE49-F238E27FC236}">
                <a16:creationId xmlns:a16="http://schemas.microsoft.com/office/drawing/2014/main" id="{D81BD3B3-B597-432C-3CC6-EC8EC0E6C886}"/>
              </a:ext>
            </a:extLst>
          </p:cNvPr>
          <p:cNvSpPr txBox="1"/>
          <p:nvPr/>
        </p:nvSpPr>
        <p:spPr>
          <a:xfrm>
            <a:off x="3749546" y="5358618"/>
            <a:ext cx="4352290" cy="857885"/>
          </a:xfrm>
          <a:prstGeom prst="rect">
            <a:avLst/>
          </a:prstGeom>
        </p:spPr>
        <p:txBody>
          <a:bodyPr vert="horz" wrap="square" lIns="0" tIns="12700" rIns="0" bIns="0" rtlCol="0">
            <a:spAutoFit/>
          </a:bodyPr>
          <a:lstStyle/>
          <a:p>
            <a:pPr marL="12700" marR="5080">
              <a:lnSpc>
                <a:spcPct val="130000"/>
              </a:lnSpc>
              <a:spcBef>
                <a:spcPts val="100"/>
              </a:spcBef>
            </a:pPr>
            <a:r>
              <a:rPr sz="1400" b="1" spc="-30" dirty="0">
                <a:solidFill>
                  <a:srgbClr val="00AFEF"/>
                </a:solidFill>
                <a:latin typeface="Meiryo UI"/>
                <a:cs typeface="Meiryo UI"/>
              </a:rPr>
              <a:t>技術及びデータを充実させることにより、企業側の視点から、核酸医薬品の品質評価における考え方を整理。</a:t>
            </a:r>
            <a:endParaRPr sz="1400" dirty="0">
              <a:latin typeface="Meiryo UI"/>
              <a:cs typeface="Meiryo UI"/>
            </a:endParaRPr>
          </a:p>
          <a:p>
            <a:pPr marL="12700">
              <a:lnSpc>
                <a:spcPct val="100000"/>
              </a:lnSpc>
              <a:spcBef>
                <a:spcPts val="505"/>
              </a:spcBef>
            </a:pPr>
            <a:r>
              <a:rPr sz="1400" b="1" spc="-30" dirty="0">
                <a:solidFill>
                  <a:srgbClr val="00AFEF"/>
                </a:solidFill>
                <a:latin typeface="Meiryo UI"/>
                <a:cs typeface="Meiryo UI"/>
              </a:rPr>
              <a:t>高機能な核酸医薬品の開発につなげる。</a:t>
            </a:r>
            <a:endParaRPr sz="1400" dirty="0">
              <a:latin typeface="Meiryo UI"/>
              <a:cs typeface="Meiryo UI"/>
            </a:endParaRPr>
          </a:p>
        </p:txBody>
      </p:sp>
      <p:sp>
        <p:nvSpPr>
          <p:cNvPr id="106" name="object 14">
            <a:extLst>
              <a:ext uri="{FF2B5EF4-FFF2-40B4-BE49-F238E27FC236}">
                <a16:creationId xmlns:a16="http://schemas.microsoft.com/office/drawing/2014/main" id="{D542B160-25F4-B6FC-0297-CBC6DF26FB2C}"/>
              </a:ext>
            </a:extLst>
          </p:cNvPr>
          <p:cNvSpPr/>
          <p:nvPr/>
        </p:nvSpPr>
        <p:spPr>
          <a:xfrm>
            <a:off x="455675" y="4926310"/>
            <a:ext cx="458470" cy="1847214"/>
          </a:xfrm>
          <a:custGeom>
            <a:avLst/>
            <a:gdLst/>
            <a:ahLst/>
            <a:cxnLst/>
            <a:rect l="l" t="t" r="r" b="b"/>
            <a:pathLst>
              <a:path w="458470" h="1847214">
                <a:moveTo>
                  <a:pt x="228981" y="0"/>
                </a:moveTo>
                <a:lnTo>
                  <a:pt x="0" y="228980"/>
                </a:lnTo>
                <a:lnTo>
                  <a:pt x="114490" y="228980"/>
                </a:lnTo>
                <a:lnTo>
                  <a:pt x="114490" y="1618106"/>
                </a:lnTo>
                <a:lnTo>
                  <a:pt x="0" y="1618106"/>
                </a:lnTo>
                <a:lnTo>
                  <a:pt x="228981" y="1847087"/>
                </a:lnTo>
                <a:lnTo>
                  <a:pt x="457962" y="1618106"/>
                </a:lnTo>
                <a:lnTo>
                  <a:pt x="343471" y="1618106"/>
                </a:lnTo>
                <a:lnTo>
                  <a:pt x="343471" y="228980"/>
                </a:lnTo>
                <a:lnTo>
                  <a:pt x="457962" y="228980"/>
                </a:lnTo>
                <a:lnTo>
                  <a:pt x="228981" y="0"/>
                </a:lnTo>
                <a:close/>
              </a:path>
            </a:pathLst>
          </a:custGeom>
          <a:solidFill>
            <a:srgbClr val="FFC000"/>
          </a:solidFill>
        </p:spPr>
        <p:txBody>
          <a:bodyPr wrap="square" lIns="0" tIns="0" rIns="0" bIns="0" rtlCol="0"/>
          <a:lstStyle/>
          <a:p>
            <a:endParaRPr/>
          </a:p>
        </p:txBody>
      </p:sp>
      <p:sp>
        <p:nvSpPr>
          <p:cNvPr id="107" name="object 17">
            <a:extLst>
              <a:ext uri="{FF2B5EF4-FFF2-40B4-BE49-F238E27FC236}">
                <a16:creationId xmlns:a16="http://schemas.microsoft.com/office/drawing/2014/main" id="{BB8A5D4A-2A67-BAE6-4C8C-B7B7F7517B8D}"/>
              </a:ext>
            </a:extLst>
          </p:cNvPr>
          <p:cNvSpPr txBox="1"/>
          <p:nvPr/>
        </p:nvSpPr>
        <p:spPr>
          <a:xfrm>
            <a:off x="615188" y="5617190"/>
            <a:ext cx="177800" cy="391160"/>
          </a:xfrm>
          <a:prstGeom prst="rect">
            <a:avLst/>
          </a:prstGeom>
        </p:spPr>
        <p:txBody>
          <a:bodyPr vert="horz" wrap="square" lIns="0" tIns="12700" rIns="0" bIns="0" rtlCol="0">
            <a:spAutoFit/>
          </a:bodyPr>
          <a:lstStyle/>
          <a:p>
            <a:pPr marL="12700" marR="5080">
              <a:lnSpc>
                <a:spcPct val="100000"/>
              </a:lnSpc>
              <a:spcBef>
                <a:spcPts val="100"/>
              </a:spcBef>
            </a:pPr>
            <a:r>
              <a:rPr sz="1200" b="1" spc="-50" dirty="0">
                <a:latin typeface="メイリオ"/>
                <a:cs typeface="メイリオ"/>
              </a:rPr>
              <a:t>連携</a:t>
            </a:r>
            <a:endParaRPr sz="1200">
              <a:latin typeface="メイリオ"/>
              <a:cs typeface="メイリオ"/>
            </a:endParaRPr>
          </a:p>
        </p:txBody>
      </p:sp>
      <p:pic>
        <p:nvPicPr>
          <p:cNvPr id="108" name="object 7">
            <a:extLst>
              <a:ext uri="{FF2B5EF4-FFF2-40B4-BE49-F238E27FC236}">
                <a16:creationId xmlns:a16="http://schemas.microsoft.com/office/drawing/2014/main" id="{44E0CA97-EFE7-DCDE-38BD-9B4E487B2BC2}"/>
              </a:ext>
            </a:extLst>
          </p:cNvPr>
          <p:cNvPicPr/>
          <p:nvPr/>
        </p:nvPicPr>
        <p:blipFill>
          <a:blip r:embed="rId3" cstate="print"/>
          <a:stretch>
            <a:fillRect/>
          </a:stretch>
        </p:blipFill>
        <p:spPr>
          <a:xfrm>
            <a:off x="8101582" y="4926310"/>
            <a:ext cx="3847845" cy="1732933"/>
          </a:xfrm>
          <a:prstGeom prst="rect">
            <a:avLst/>
          </a:prstGeom>
        </p:spPr>
      </p:pic>
    </p:spTree>
    <p:extLst>
      <p:ext uri="{BB962C8B-B14F-4D97-AF65-F5344CB8AC3E}">
        <p14:creationId xmlns:p14="http://schemas.microsoft.com/office/powerpoint/2010/main" val="1912969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EF3BAED0-6D6E-4565-9D1D-0B54358163A6}"/>
              </a:ext>
            </a:extLst>
          </p:cNvPr>
          <p:cNvPicPr>
            <a:picLocks noChangeAspect="1"/>
          </p:cNvPicPr>
          <p:nvPr/>
        </p:nvPicPr>
        <p:blipFill>
          <a:blip r:embed="rId2"/>
          <a:stretch>
            <a:fillRect/>
          </a:stretch>
        </p:blipFill>
        <p:spPr>
          <a:xfrm>
            <a:off x="0" y="9525"/>
            <a:ext cx="10258425" cy="6848475"/>
          </a:xfrm>
          <a:prstGeom prst="rect">
            <a:avLst/>
          </a:prstGeom>
        </p:spPr>
      </p:pic>
      <p:sp>
        <p:nvSpPr>
          <p:cNvPr id="7" name="テキスト ボックス 6">
            <a:extLst>
              <a:ext uri="{FF2B5EF4-FFF2-40B4-BE49-F238E27FC236}">
                <a16:creationId xmlns:a16="http://schemas.microsoft.com/office/drawing/2014/main" id="{D1E796FA-D2DC-4B80-BE89-E14332B05C5B}"/>
              </a:ext>
            </a:extLst>
          </p:cNvPr>
          <p:cNvSpPr txBox="1"/>
          <p:nvPr/>
        </p:nvSpPr>
        <p:spPr>
          <a:xfrm>
            <a:off x="141410" y="867508"/>
            <a:ext cx="6553200" cy="369332"/>
          </a:xfrm>
          <a:prstGeom prst="rect">
            <a:avLst/>
          </a:prstGeom>
          <a:solidFill>
            <a:schemeClr val="accent2">
              <a:lumMod val="40000"/>
              <a:lumOff val="60000"/>
            </a:schemeClr>
          </a:solidFill>
        </p:spPr>
        <p:txBody>
          <a:bodyPr wrap="square" rtlCol="0">
            <a:spAutoFit/>
          </a:bodyPr>
          <a:lstStyle/>
          <a:p>
            <a:pPr algn="ctr"/>
            <a:r>
              <a:rPr kumimoji="1" lang="ja-JP" altLang="en-US">
                <a:solidFill>
                  <a:srgbClr val="C00000"/>
                </a:solidFill>
              </a:rPr>
              <a:t>レプリコン・ワクチン開発（</a:t>
            </a:r>
            <a:r>
              <a:rPr kumimoji="1" lang="en-US" altLang="ja-JP">
                <a:solidFill>
                  <a:srgbClr val="C00000"/>
                </a:solidFill>
              </a:rPr>
              <a:t>2023</a:t>
            </a:r>
            <a:r>
              <a:rPr kumimoji="1" lang="ja-JP" altLang="en-US">
                <a:solidFill>
                  <a:srgbClr val="C00000"/>
                </a:solidFill>
              </a:rPr>
              <a:t>年</a:t>
            </a:r>
            <a:r>
              <a:rPr lang="en-US" altLang="ja-JP">
                <a:solidFill>
                  <a:srgbClr val="C00000"/>
                </a:solidFill>
              </a:rPr>
              <a:t>5</a:t>
            </a:r>
            <a:r>
              <a:rPr lang="ja-JP" altLang="en-US">
                <a:solidFill>
                  <a:srgbClr val="C00000"/>
                </a:solidFill>
              </a:rPr>
              <a:t>月</a:t>
            </a:r>
            <a:r>
              <a:rPr lang="en-US" altLang="ja-JP">
                <a:solidFill>
                  <a:srgbClr val="C00000"/>
                </a:solidFill>
              </a:rPr>
              <a:t>19</a:t>
            </a:r>
            <a:r>
              <a:rPr lang="ja-JP" altLang="en-US">
                <a:solidFill>
                  <a:srgbClr val="C00000"/>
                </a:solidFill>
              </a:rPr>
              <a:t>日）</a:t>
            </a:r>
            <a:endParaRPr kumimoji="1" lang="ja-JP" altLang="en-US" dirty="0">
              <a:solidFill>
                <a:srgbClr val="C00000"/>
              </a:solidFill>
            </a:endParaRPr>
          </a:p>
        </p:txBody>
      </p:sp>
      <p:pic>
        <p:nvPicPr>
          <p:cNvPr id="9" name="図 8">
            <a:extLst>
              <a:ext uri="{FF2B5EF4-FFF2-40B4-BE49-F238E27FC236}">
                <a16:creationId xmlns:a16="http://schemas.microsoft.com/office/drawing/2014/main" id="{BE74A0E2-A356-4D0A-8BEE-2C0170D50549}"/>
              </a:ext>
            </a:extLst>
          </p:cNvPr>
          <p:cNvPicPr>
            <a:picLocks noChangeAspect="1"/>
          </p:cNvPicPr>
          <p:nvPr/>
        </p:nvPicPr>
        <p:blipFill>
          <a:blip r:embed="rId3"/>
          <a:stretch>
            <a:fillRect/>
          </a:stretch>
        </p:blipFill>
        <p:spPr>
          <a:xfrm>
            <a:off x="6962775" y="1236839"/>
            <a:ext cx="5077557" cy="5457761"/>
          </a:xfrm>
          <a:prstGeom prst="rect">
            <a:avLst/>
          </a:prstGeom>
        </p:spPr>
      </p:pic>
    </p:spTree>
    <p:extLst>
      <p:ext uri="{BB962C8B-B14F-4D97-AF65-F5344CB8AC3E}">
        <p14:creationId xmlns:p14="http://schemas.microsoft.com/office/powerpoint/2010/main" val="397976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C2FF062-51F2-2751-60F4-CFE9BB4C7344}"/>
              </a:ext>
            </a:extLst>
          </p:cNvPr>
          <p:cNvPicPr>
            <a:picLocks noChangeAspect="1"/>
          </p:cNvPicPr>
          <p:nvPr/>
        </p:nvPicPr>
        <p:blipFill>
          <a:blip r:embed="rId2"/>
          <a:stretch>
            <a:fillRect/>
          </a:stretch>
        </p:blipFill>
        <p:spPr>
          <a:xfrm>
            <a:off x="2704926" y="0"/>
            <a:ext cx="6782147" cy="6858000"/>
          </a:xfrm>
          <a:prstGeom prst="rect">
            <a:avLst/>
          </a:prstGeom>
        </p:spPr>
      </p:pic>
      <p:sp>
        <p:nvSpPr>
          <p:cNvPr id="7" name="テキスト ボックス 6">
            <a:extLst>
              <a:ext uri="{FF2B5EF4-FFF2-40B4-BE49-F238E27FC236}">
                <a16:creationId xmlns:a16="http://schemas.microsoft.com/office/drawing/2014/main" id="{B6C1AF6D-D7E7-F6E7-9A38-E82030F348D1}"/>
              </a:ext>
            </a:extLst>
          </p:cNvPr>
          <p:cNvSpPr txBox="1"/>
          <p:nvPr/>
        </p:nvSpPr>
        <p:spPr>
          <a:xfrm>
            <a:off x="371856" y="6550223"/>
            <a:ext cx="11448288" cy="307777"/>
          </a:xfrm>
          <a:prstGeom prst="rect">
            <a:avLst/>
          </a:prstGeom>
          <a:noFill/>
        </p:spPr>
        <p:txBody>
          <a:bodyPr wrap="square">
            <a:spAutoFit/>
          </a:bodyPr>
          <a:lstStyle/>
          <a:p>
            <a:pPr algn="ctr"/>
            <a:r>
              <a:rPr lang="en-US" altLang="ja-JP" sz="1400" dirty="0">
                <a:latin typeface="Amasis MT Pro Black" panose="02040A04050005020304" pitchFamily="18" charset="0"/>
              </a:rPr>
              <a:t>https://www.nih.gov/news-events/news-releases/clinical-trial-mrna-universal-influenza-vaccine-candidate-begins</a:t>
            </a:r>
            <a:endParaRPr lang="ja-JP" altLang="en-US" sz="14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1FB30375-B9DF-F218-31BF-13A92C99FE92}"/>
              </a:ext>
            </a:extLst>
          </p:cNvPr>
          <p:cNvSpPr txBox="1"/>
          <p:nvPr/>
        </p:nvSpPr>
        <p:spPr>
          <a:xfrm>
            <a:off x="176784" y="658660"/>
            <a:ext cx="2448894" cy="3139321"/>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アメリカ国立衛生研究所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(NIH)</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の一機関である国立アレルギー感染症研究所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(NIAID)</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の研究者が開発したインフルエンザウイルスの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mRNA</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ワクチン「</a:t>
            </a:r>
            <a:r>
              <a:rPr lang="en-US" altLang="ja-JP"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」の、第</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相臨床試験の被験者登録がスタート。</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5F83E6B4-2709-5FF0-C499-4583FC4A9F6A}"/>
              </a:ext>
            </a:extLst>
          </p:cNvPr>
          <p:cNvSpPr txBox="1"/>
          <p:nvPr/>
        </p:nvSpPr>
        <p:spPr>
          <a:xfrm>
            <a:off x="9686544" y="64437"/>
            <a:ext cx="2328672" cy="649408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インフルエンザウイルスの</a:t>
            </a:r>
            <a:r>
              <a:rPr lang="ja-JP" altLang="en-US" sz="1600" b="1" i="0" u="none" strike="noStrike" dirty="0">
                <a:solidFill>
                  <a:srgbClr val="1020D0"/>
                </a:solidFill>
                <a:effectLst/>
                <a:latin typeface="BIZ UDPゴシック" panose="020B0400000000000000" pitchFamily="50" charset="-128"/>
                <a:ea typeface="BIZ UDPゴシック" panose="020B0400000000000000" pitchFamily="50" charset="-128"/>
                <a:hlinkClick r:id="rId3"/>
              </a:rPr>
              <a:t>エンベロープ</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外膜</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には、ヘマグルチニン</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というタンパク質がある。この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はインフルエンザウイルスの進化にともなって大きな変異はほとんどなく、さまざまな種類のインフルエンザウイルスの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は非常に酷似している。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に対して免疫を誘導するシステム。そのため、</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は従来のような株を予測する必要がない「万能インフルエンザウイルスワクチン」となり、従来のインフルエンザウイルスワクチンよりも長期的な免疫と高い有効性を提供できる？と言われている。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0249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565324"/>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mRNA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医薬を含有した農作物</a:t>
            </a:r>
          </a:p>
        </p:txBody>
      </p:sp>
    </p:spTree>
    <p:extLst>
      <p:ext uri="{BB962C8B-B14F-4D97-AF65-F5344CB8AC3E}">
        <p14:creationId xmlns:p14="http://schemas.microsoft.com/office/powerpoint/2010/main" val="1444036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6646C3DC-6ACF-4425-BC68-F6FFDA12EF5D}"/>
              </a:ext>
            </a:extLst>
          </p:cNvPr>
          <p:cNvSpPr/>
          <p:nvPr/>
        </p:nvSpPr>
        <p:spPr>
          <a:xfrm>
            <a:off x="6762751" y="4082871"/>
            <a:ext cx="4448175" cy="2352675"/>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13</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5" name="四角形: 角を丸くする 4">
            <a:extLst>
              <a:ext uri="{FF2B5EF4-FFF2-40B4-BE49-F238E27FC236}">
                <a16:creationId xmlns:a16="http://schemas.microsoft.com/office/drawing/2014/main" id="{4012BDE7-0174-4052-8F4A-F1CD23C51B3B}"/>
              </a:ext>
            </a:extLst>
          </p:cNvPr>
          <p:cNvSpPr/>
          <p:nvPr/>
        </p:nvSpPr>
        <p:spPr>
          <a:xfrm>
            <a:off x="6762752" y="1204695"/>
            <a:ext cx="4448175" cy="2352675"/>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40</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dirty="0">
                <a:solidFill>
                  <a:srgbClr val="FFC000"/>
                </a:solidFill>
                <a:latin typeface="BIZ UDPゴシック" panose="020B0400000000000000" pitchFamily="50" charset="-128"/>
                <a:ea typeface="BIZ UDPゴシック" panose="020B0400000000000000" pitchFamily="50" charset="-128"/>
              </a:rPr>
              <a:t>1</a:t>
            </a:r>
            <a:r>
              <a:rPr lang="ja-JP" altLang="en-US" sz="2400" dirty="0">
                <a:solidFill>
                  <a:srgbClr val="FFC000"/>
                </a:solidFill>
                <a:latin typeface="BIZ UDPゴシック" panose="020B0400000000000000" pitchFamily="50" charset="-128"/>
                <a:ea typeface="BIZ UDPゴシック" panose="020B0400000000000000" pitchFamily="50" charset="-128"/>
              </a:rPr>
              <a:t>回の接種で投入される</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の量</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8" name="Picture 2" descr="Moderna, Inc. logo">
            <a:extLst>
              <a:ext uri="{FF2B5EF4-FFF2-40B4-BE49-F238E27FC236}">
                <a16:creationId xmlns:a16="http://schemas.microsoft.com/office/drawing/2014/main" id="{47A1DF30-CA47-47BC-9C5A-974AAE9DE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5058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ファイザーとモデルナのBA.1対応追加接種用2価ワクチンを承認／厚生労働省｜医師向け医療ニュースはケアネット">
            <a:extLst>
              <a:ext uri="{FF2B5EF4-FFF2-40B4-BE49-F238E27FC236}">
                <a16:creationId xmlns:a16="http://schemas.microsoft.com/office/drawing/2014/main" id="{AF34F9EF-A942-4E72-8977-8C1C0A799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09402">
            <a:off x="260543" y="2224600"/>
            <a:ext cx="6232331" cy="3271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 Pfizer Logo Pics - Free Backround">
            <a:extLst>
              <a:ext uri="{FF2B5EF4-FFF2-40B4-BE49-F238E27FC236}">
                <a16:creationId xmlns:a16="http://schemas.microsoft.com/office/drawing/2014/main" id="{5ED1AE9A-EB66-4260-BDE8-F4FD6B95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732" y="5641072"/>
            <a:ext cx="1378143" cy="9187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1B290E-EBA2-402F-9DFC-8623DBABE518}"/>
              </a:ext>
            </a:extLst>
          </p:cNvPr>
          <p:cNvSpPr txBox="1"/>
          <p:nvPr/>
        </p:nvSpPr>
        <p:spPr>
          <a:xfrm>
            <a:off x="504825" y="936318"/>
            <a:ext cx="5667375"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気にしていないかも知れないが、実は莫大な</a:t>
            </a:r>
            <a:r>
              <a:rPr kumimoji="1" lang="en-US" altLang="ja-JP" sz="2400" dirty="0">
                <a:latin typeface="BIZ UDPゴシック" panose="020B0400000000000000" pitchFamily="50" charset="-128"/>
                <a:ea typeface="BIZ UDPゴシック" panose="020B0400000000000000" pitchFamily="50" charset="-128"/>
              </a:rPr>
              <a:t>mRNA</a:t>
            </a:r>
            <a:r>
              <a:rPr lang="ja-JP" altLang="en-US" sz="2400" dirty="0">
                <a:latin typeface="BIZ UDPゴシック" panose="020B0400000000000000" pitchFamily="50" charset="-128"/>
                <a:ea typeface="BIZ UDPゴシック" panose="020B0400000000000000" pitchFamily="50" charset="-128"/>
              </a:rPr>
              <a:t>を体内に投入している。</a:t>
            </a:r>
            <a:endParaRPr lang="en-US" altLang="ja-JP"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9132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157E562-C5A9-AF40-F4AD-831A06D74B38}"/>
              </a:ext>
            </a:extLst>
          </p:cNvPr>
          <p:cNvSpPr txBox="1"/>
          <p:nvPr/>
        </p:nvSpPr>
        <p:spPr>
          <a:xfrm>
            <a:off x="200025" y="915355"/>
            <a:ext cx="11791950" cy="923330"/>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ファイザー製薬公式文書（</a:t>
            </a:r>
            <a:r>
              <a:rPr lang="en-US" altLang="ja-JP" dirty="0">
                <a:latin typeface="BIZ UDPゴシック" panose="020B0400000000000000" pitchFamily="50" charset="-128"/>
                <a:ea typeface="BIZ UDPゴシック" panose="020B0400000000000000" pitchFamily="50" charset="-128"/>
              </a:rPr>
              <a:t>PF-07302048</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BNT162 RNA</a:t>
            </a:r>
            <a:r>
              <a:rPr lang="ja-JP" altLang="en-US" dirty="0">
                <a:latin typeface="BIZ UDPゴシック" panose="020B0400000000000000" pitchFamily="50" charset="-128"/>
                <a:ea typeface="BIZ UDPゴシック" panose="020B0400000000000000" pitchFamily="50" charset="-128"/>
              </a:rPr>
              <a:t>ー</a:t>
            </a:r>
            <a:r>
              <a:rPr lang="en-US" altLang="ja-JP" dirty="0">
                <a:latin typeface="BIZ UDPゴシック" panose="020B0400000000000000" pitchFamily="50" charset="-128"/>
                <a:ea typeface="BIZ UDPゴシック" panose="020B0400000000000000" pitchFamily="50" charset="-128"/>
              </a:rPr>
              <a:t>Based</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Covid-19 Vaccines</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Protocol</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C4591001</a:t>
            </a:r>
            <a:r>
              <a:rPr lang="ja-JP" altLang="en-US" dirty="0">
                <a:latin typeface="BIZ UDPゴシック" panose="020B0400000000000000" pitchFamily="50" charset="-128"/>
                <a:ea typeface="BIZ UDPゴシック" panose="020B0400000000000000" pitchFamily="50" charset="-128"/>
              </a:rPr>
              <a:t>）内に「ワクチン接種者の呼気および汗に抗原（スパイク蛋白）の排出あり、医療従事者や家族間での抗原暴露例」が記載。</a:t>
            </a:r>
          </a:p>
        </p:txBody>
      </p:sp>
      <p:pic>
        <p:nvPicPr>
          <p:cNvPr id="5" name="Picture 4" descr="Image">
            <a:extLst>
              <a:ext uri="{FF2B5EF4-FFF2-40B4-BE49-F238E27FC236}">
                <a16:creationId xmlns:a16="http://schemas.microsoft.com/office/drawing/2014/main" id="{715AB720-B79B-4325-98CC-580E3D825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414" y="1582513"/>
            <a:ext cx="3874557" cy="5258880"/>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99FCB186-AD02-423D-A461-68C8479F75AB}"/>
              </a:ext>
            </a:extLst>
          </p:cNvPr>
          <p:cNvPicPr>
            <a:picLocks noChangeAspect="1"/>
          </p:cNvPicPr>
          <p:nvPr/>
        </p:nvPicPr>
        <p:blipFill>
          <a:blip r:embed="rId3"/>
          <a:stretch>
            <a:fillRect/>
          </a:stretch>
        </p:blipFill>
        <p:spPr>
          <a:xfrm>
            <a:off x="1283796" y="1765022"/>
            <a:ext cx="5226737" cy="4961808"/>
          </a:xfrm>
          <a:prstGeom prst="rect">
            <a:avLst/>
          </a:prstGeom>
        </p:spPr>
      </p:pic>
      <p:sp>
        <p:nvSpPr>
          <p:cNvPr id="6" name="テキスト ボックス 5">
            <a:extLst>
              <a:ext uri="{FF2B5EF4-FFF2-40B4-BE49-F238E27FC236}">
                <a16:creationId xmlns:a16="http://schemas.microsoft.com/office/drawing/2014/main" id="{640A3104-D092-4FFD-8552-C07A37AFAA5D}"/>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辛い・・・</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14987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合成</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は大量のスパイクタンパク質を産生させる</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F53F746A-D774-4583-A9C7-63844BF0F667}"/>
              </a:ext>
            </a:extLst>
          </p:cNvPr>
          <p:cNvPicPr>
            <a:picLocks noChangeAspect="1"/>
          </p:cNvPicPr>
          <p:nvPr/>
        </p:nvPicPr>
        <p:blipFill>
          <a:blip r:embed="rId2"/>
          <a:stretch>
            <a:fillRect/>
          </a:stretch>
        </p:blipFill>
        <p:spPr>
          <a:xfrm rot="1050571">
            <a:off x="1791687" y="3013287"/>
            <a:ext cx="496573" cy="1788435"/>
          </a:xfrm>
          <a:prstGeom prst="rect">
            <a:avLst/>
          </a:prstGeom>
        </p:spPr>
      </p:pic>
      <p:sp>
        <p:nvSpPr>
          <p:cNvPr id="2" name="円柱 1">
            <a:extLst>
              <a:ext uri="{FF2B5EF4-FFF2-40B4-BE49-F238E27FC236}">
                <a16:creationId xmlns:a16="http://schemas.microsoft.com/office/drawing/2014/main" id="{E7FEC8C6-505F-44A1-BADA-3C804783C2F4}"/>
              </a:ext>
            </a:extLst>
          </p:cNvPr>
          <p:cNvSpPr/>
          <p:nvPr/>
        </p:nvSpPr>
        <p:spPr>
          <a:xfrm>
            <a:off x="4006290" y="927181"/>
            <a:ext cx="285750" cy="712816"/>
          </a:xfrm>
          <a:prstGeom prst="can">
            <a:avLst/>
          </a:prstGeom>
          <a:solidFill>
            <a:schemeClr val="accent4">
              <a:lumMod val="60000"/>
              <a:lumOff val="40000"/>
            </a:schemeClr>
          </a:solidFill>
          <a:ln>
            <a:solidFill>
              <a:srgbClr val="FFFF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マイル 2">
            <a:extLst>
              <a:ext uri="{FF2B5EF4-FFF2-40B4-BE49-F238E27FC236}">
                <a16:creationId xmlns:a16="http://schemas.microsoft.com/office/drawing/2014/main" id="{D70256A2-0CF1-49D4-9E5F-9530DAA6CCAA}"/>
              </a:ext>
            </a:extLst>
          </p:cNvPr>
          <p:cNvSpPr/>
          <p:nvPr/>
        </p:nvSpPr>
        <p:spPr>
          <a:xfrm>
            <a:off x="3896752" y="696348"/>
            <a:ext cx="504825" cy="421333"/>
          </a:xfrm>
          <a:prstGeom prst="smileyFace">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40A776A-151A-4DB6-9F13-EC6045E082C1}"/>
              </a:ext>
            </a:extLst>
          </p:cNvPr>
          <p:cNvPicPr>
            <a:picLocks noChangeAspect="1"/>
          </p:cNvPicPr>
          <p:nvPr/>
        </p:nvPicPr>
        <p:blipFill>
          <a:blip r:embed="rId3"/>
          <a:stretch>
            <a:fillRect/>
          </a:stretch>
        </p:blipFill>
        <p:spPr>
          <a:xfrm>
            <a:off x="5714967" y="2801057"/>
            <a:ext cx="762066" cy="1255885"/>
          </a:xfrm>
          <a:prstGeom prst="rect">
            <a:avLst/>
          </a:prstGeom>
        </p:spPr>
      </p:pic>
      <p:pic>
        <p:nvPicPr>
          <p:cNvPr id="13" name="図 12">
            <a:extLst>
              <a:ext uri="{FF2B5EF4-FFF2-40B4-BE49-F238E27FC236}">
                <a16:creationId xmlns:a16="http://schemas.microsoft.com/office/drawing/2014/main" id="{796BAAFF-9B1D-4EA8-802A-CD67F3C2A36F}"/>
              </a:ext>
            </a:extLst>
          </p:cNvPr>
          <p:cNvPicPr>
            <a:picLocks noChangeAspect="1"/>
          </p:cNvPicPr>
          <p:nvPr/>
        </p:nvPicPr>
        <p:blipFill>
          <a:blip r:embed="rId3"/>
          <a:stretch>
            <a:fillRect/>
          </a:stretch>
        </p:blipFill>
        <p:spPr>
          <a:xfrm>
            <a:off x="5333934" y="1545172"/>
            <a:ext cx="762066" cy="1255885"/>
          </a:xfrm>
          <a:prstGeom prst="rect">
            <a:avLst/>
          </a:prstGeom>
        </p:spPr>
      </p:pic>
      <p:pic>
        <p:nvPicPr>
          <p:cNvPr id="14" name="図 13">
            <a:extLst>
              <a:ext uri="{FF2B5EF4-FFF2-40B4-BE49-F238E27FC236}">
                <a16:creationId xmlns:a16="http://schemas.microsoft.com/office/drawing/2014/main" id="{C0F2A506-D07F-4071-832B-62D4917298C6}"/>
              </a:ext>
            </a:extLst>
          </p:cNvPr>
          <p:cNvPicPr>
            <a:picLocks noChangeAspect="1"/>
          </p:cNvPicPr>
          <p:nvPr/>
        </p:nvPicPr>
        <p:blipFill>
          <a:blip r:embed="rId3"/>
          <a:stretch>
            <a:fillRect/>
          </a:stretch>
        </p:blipFill>
        <p:spPr>
          <a:xfrm>
            <a:off x="4843364" y="1029544"/>
            <a:ext cx="762066" cy="1255885"/>
          </a:xfrm>
          <a:prstGeom prst="rect">
            <a:avLst/>
          </a:prstGeom>
        </p:spPr>
      </p:pic>
      <p:pic>
        <p:nvPicPr>
          <p:cNvPr id="15" name="図 14">
            <a:extLst>
              <a:ext uri="{FF2B5EF4-FFF2-40B4-BE49-F238E27FC236}">
                <a16:creationId xmlns:a16="http://schemas.microsoft.com/office/drawing/2014/main" id="{4072B904-E55B-48C0-9CAF-6CBA157C4809}"/>
              </a:ext>
            </a:extLst>
          </p:cNvPr>
          <p:cNvPicPr>
            <a:picLocks noChangeAspect="1"/>
          </p:cNvPicPr>
          <p:nvPr/>
        </p:nvPicPr>
        <p:blipFill>
          <a:blip r:embed="rId3"/>
          <a:stretch>
            <a:fillRect/>
          </a:stretch>
        </p:blipFill>
        <p:spPr>
          <a:xfrm>
            <a:off x="4857586" y="2285429"/>
            <a:ext cx="762066" cy="1255885"/>
          </a:xfrm>
          <a:prstGeom prst="rect">
            <a:avLst/>
          </a:prstGeom>
        </p:spPr>
      </p:pic>
      <p:pic>
        <p:nvPicPr>
          <p:cNvPr id="16" name="図 15">
            <a:extLst>
              <a:ext uri="{FF2B5EF4-FFF2-40B4-BE49-F238E27FC236}">
                <a16:creationId xmlns:a16="http://schemas.microsoft.com/office/drawing/2014/main" id="{24484984-5D37-4708-8FEA-5E3F27F5D4A4}"/>
              </a:ext>
            </a:extLst>
          </p:cNvPr>
          <p:cNvPicPr>
            <a:picLocks noChangeAspect="1"/>
          </p:cNvPicPr>
          <p:nvPr/>
        </p:nvPicPr>
        <p:blipFill>
          <a:blip r:embed="rId3"/>
          <a:stretch>
            <a:fillRect/>
          </a:stretch>
        </p:blipFill>
        <p:spPr>
          <a:xfrm>
            <a:off x="4193118" y="1778942"/>
            <a:ext cx="762066" cy="1255885"/>
          </a:xfrm>
          <a:prstGeom prst="rect">
            <a:avLst/>
          </a:prstGeom>
        </p:spPr>
      </p:pic>
      <p:pic>
        <p:nvPicPr>
          <p:cNvPr id="17" name="図 16">
            <a:extLst>
              <a:ext uri="{FF2B5EF4-FFF2-40B4-BE49-F238E27FC236}">
                <a16:creationId xmlns:a16="http://schemas.microsoft.com/office/drawing/2014/main" id="{ADF42934-4B31-4B76-8FE9-4C9F4048F490}"/>
              </a:ext>
            </a:extLst>
          </p:cNvPr>
          <p:cNvPicPr>
            <a:picLocks noChangeAspect="1"/>
          </p:cNvPicPr>
          <p:nvPr/>
        </p:nvPicPr>
        <p:blipFill>
          <a:blip r:embed="rId3"/>
          <a:stretch>
            <a:fillRect/>
          </a:stretch>
        </p:blipFill>
        <p:spPr>
          <a:xfrm>
            <a:off x="4193118" y="3000482"/>
            <a:ext cx="762066" cy="1255885"/>
          </a:xfrm>
          <a:prstGeom prst="rect">
            <a:avLst/>
          </a:prstGeom>
        </p:spPr>
      </p:pic>
      <p:pic>
        <p:nvPicPr>
          <p:cNvPr id="18" name="図 17">
            <a:extLst>
              <a:ext uri="{FF2B5EF4-FFF2-40B4-BE49-F238E27FC236}">
                <a16:creationId xmlns:a16="http://schemas.microsoft.com/office/drawing/2014/main" id="{2AF0C868-9805-4C30-92F1-1B56F23D420A}"/>
              </a:ext>
            </a:extLst>
          </p:cNvPr>
          <p:cNvPicPr>
            <a:picLocks noChangeAspect="1"/>
          </p:cNvPicPr>
          <p:nvPr/>
        </p:nvPicPr>
        <p:blipFill>
          <a:blip r:embed="rId3"/>
          <a:stretch>
            <a:fillRect/>
          </a:stretch>
        </p:blipFill>
        <p:spPr>
          <a:xfrm>
            <a:off x="4193118" y="4056942"/>
            <a:ext cx="762066" cy="1255885"/>
          </a:xfrm>
          <a:prstGeom prst="rect">
            <a:avLst/>
          </a:prstGeom>
        </p:spPr>
      </p:pic>
      <p:pic>
        <p:nvPicPr>
          <p:cNvPr id="19" name="図 18">
            <a:extLst>
              <a:ext uri="{FF2B5EF4-FFF2-40B4-BE49-F238E27FC236}">
                <a16:creationId xmlns:a16="http://schemas.microsoft.com/office/drawing/2014/main" id="{1C11B440-6D32-46B6-A002-20A2D4494419}"/>
              </a:ext>
            </a:extLst>
          </p:cNvPr>
          <p:cNvPicPr>
            <a:picLocks noChangeAspect="1"/>
          </p:cNvPicPr>
          <p:nvPr/>
        </p:nvPicPr>
        <p:blipFill>
          <a:blip r:embed="rId3"/>
          <a:stretch>
            <a:fillRect/>
          </a:stretch>
        </p:blipFill>
        <p:spPr>
          <a:xfrm>
            <a:off x="4186953" y="5302876"/>
            <a:ext cx="762066" cy="1255885"/>
          </a:xfrm>
          <a:prstGeom prst="rect">
            <a:avLst/>
          </a:prstGeom>
        </p:spPr>
      </p:pic>
      <p:pic>
        <p:nvPicPr>
          <p:cNvPr id="20" name="図 19">
            <a:extLst>
              <a:ext uri="{FF2B5EF4-FFF2-40B4-BE49-F238E27FC236}">
                <a16:creationId xmlns:a16="http://schemas.microsoft.com/office/drawing/2014/main" id="{EFC19B62-FF2F-4C14-8D08-A71F8425FC3F}"/>
              </a:ext>
            </a:extLst>
          </p:cNvPr>
          <p:cNvPicPr>
            <a:picLocks noChangeAspect="1"/>
          </p:cNvPicPr>
          <p:nvPr/>
        </p:nvPicPr>
        <p:blipFill>
          <a:blip r:embed="rId3"/>
          <a:stretch>
            <a:fillRect/>
          </a:stretch>
        </p:blipFill>
        <p:spPr>
          <a:xfrm>
            <a:off x="4857586" y="3486640"/>
            <a:ext cx="762066" cy="1255885"/>
          </a:xfrm>
          <a:prstGeom prst="rect">
            <a:avLst/>
          </a:prstGeom>
        </p:spPr>
      </p:pic>
      <p:pic>
        <p:nvPicPr>
          <p:cNvPr id="21" name="図 20">
            <a:extLst>
              <a:ext uri="{FF2B5EF4-FFF2-40B4-BE49-F238E27FC236}">
                <a16:creationId xmlns:a16="http://schemas.microsoft.com/office/drawing/2014/main" id="{3ACDEA0D-FC21-498A-A107-031B5A0D3FC9}"/>
              </a:ext>
            </a:extLst>
          </p:cNvPr>
          <p:cNvPicPr>
            <a:picLocks noChangeAspect="1"/>
          </p:cNvPicPr>
          <p:nvPr/>
        </p:nvPicPr>
        <p:blipFill>
          <a:blip r:embed="rId3"/>
          <a:stretch>
            <a:fillRect/>
          </a:stretch>
        </p:blipFill>
        <p:spPr>
          <a:xfrm>
            <a:off x="4857586" y="4687851"/>
            <a:ext cx="762066" cy="1255885"/>
          </a:xfrm>
          <a:prstGeom prst="rect">
            <a:avLst/>
          </a:prstGeom>
        </p:spPr>
      </p:pic>
      <p:pic>
        <p:nvPicPr>
          <p:cNvPr id="22" name="図 21">
            <a:extLst>
              <a:ext uri="{FF2B5EF4-FFF2-40B4-BE49-F238E27FC236}">
                <a16:creationId xmlns:a16="http://schemas.microsoft.com/office/drawing/2014/main" id="{811B8F81-0AB1-4667-8F40-899F1E472B86}"/>
              </a:ext>
            </a:extLst>
          </p:cNvPr>
          <p:cNvPicPr>
            <a:picLocks noChangeAspect="1"/>
          </p:cNvPicPr>
          <p:nvPr/>
        </p:nvPicPr>
        <p:blipFill>
          <a:blip r:embed="rId3"/>
          <a:stretch>
            <a:fillRect/>
          </a:stretch>
        </p:blipFill>
        <p:spPr>
          <a:xfrm>
            <a:off x="5700745" y="3944627"/>
            <a:ext cx="762066" cy="1255885"/>
          </a:xfrm>
          <a:prstGeom prst="rect">
            <a:avLst/>
          </a:prstGeom>
        </p:spPr>
      </p:pic>
      <p:pic>
        <p:nvPicPr>
          <p:cNvPr id="23" name="図 22">
            <a:extLst>
              <a:ext uri="{FF2B5EF4-FFF2-40B4-BE49-F238E27FC236}">
                <a16:creationId xmlns:a16="http://schemas.microsoft.com/office/drawing/2014/main" id="{0CD6AE94-DA75-4DFE-8EA9-6D6AB14842B0}"/>
              </a:ext>
            </a:extLst>
          </p:cNvPr>
          <p:cNvPicPr>
            <a:picLocks noChangeAspect="1"/>
          </p:cNvPicPr>
          <p:nvPr/>
        </p:nvPicPr>
        <p:blipFill>
          <a:blip r:embed="rId3"/>
          <a:stretch>
            <a:fillRect/>
          </a:stretch>
        </p:blipFill>
        <p:spPr>
          <a:xfrm>
            <a:off x="4843364" y="5831421"/>
            <a:ext cx="762066" cy="1255885"/>
          </a:xfrm>
          <a:prstGeom prst="rect">
            <a:avLst/>
          </a:prstGeom>
        </p:spPr>
      </p:pic>
      <p:pic>
        <p:nvPicPr>
          <p:cNvPr id="24" name="図 23">
            <a:extLst>
              <a:ext uri="{FF2B5EF4-FFF2-40B4-BE49-F238E27FC236}">
                <a16:creationId xmlns:a16="http://schemas.microsoft.com/office/drawing/2014/main" id="{47CDB9DE-ACF1-4DA6-A357-AD17B74E0178}"/>
              </a:ext>
            </a:extLst>
          </p:cNvPr>
          <p:cNvPicPr>
            <a:picLocks noChangeAspect="1"/>
          </p:cNvPicPr>
          <p:nvPr/>
        </p:nvPicPr>
        <p:blipFill>
          <a:blip r:embed="rId3"/>
          <a:stretch>
            <a:fillRect/>
          </a:stretch>
        </p:blipFill>
        <p:spPr>
          <a:xfrm>
            <a:off x="6205537" y="1477257"/>
            <a:ext cx="762066" cy="1255885"/>
          </a:xfrm>
          <a:prstGeom prst="rect">
            <a:avLst/>
          </a:prstGeom>
        </p:spPr>
      </p:pic>
      <p:pic>
        <p:nvPicPr>
          <p:cNvPr id="25" name="図 24">
            <a:extLst>
              <a:ext uri="{FF2B5EF4-FFF2-40B4-BE49-F238E27FC236}">
                <a16:creationId xmlns:a16="http://schemas.microsoft.com/office/drawing/2014/main" id="{2D72057E-C861-414B-9E4A-D719F390505F}"/>
              </a:ext>
            </a:extLst>
          </p:cNvPr>
          <p:cNvPicPr>
            <a:picLocks noChangeAspect="1"/>
          </p:cNvPicPr>
          <p:nvPr/>
        </p:nvPicPr>
        <p:blipFill>
          <a:blip r:embed="rId3"/>
          <a:stretch>
            <a:fillRect/>
          </a:stretch>
        </p:blipFill>
        <p:spPr>
          <a:xfrm>
            <a:off x="6491255" y="2688742"/>
            <a:ext cx="762066" cy="1255885"/>
          </a:xfrm>
          <a:prstGeom prst="rect">
            <a:avLst/>
          </a:prstGeom>
        </p:spPr>
      </p:pic>
      <p:pic>
        <p:nvPicPr>
          <p:cNvPr id="26" name="図 25">
            <a:extLst>
              <a:ext uri="{FF2B5EF4-FFF2-40B4-BE49-F238E27FC236}">
                <a16:creationId xmlns:a16="http://schemas.microsoft.com/office/drawing/2014/main" id="{D3144289-9804-4C0F-8ADE-9CEE1269709E}"/>
              </a:ext>
            </a:extLst>
          </p:cNvPr>
          <p:cNvPicPr>
            <a:picLocks noChangeAspect="1"/>
          </p:cNvPicPr>
          <p:nvPr/>
        </p:nvPicPr>
        <p:blipFill>
          <a:blip r:embed="rId3"/>
          <a:stretch>
            <a:fillRect/>
          </a:stretch>
        </p:blipFill>
        <p:spPr>
          <a:xfrm>
            <a:off x="6457983" y="3876712"/>
            <a:ext cx="762066" cy="1255885"/>
          </a:xfrm>
          <a:prstGeom prst="rect">
            <a:avLst/>
          </a:prstGeom>
        </p:spPr>
      </p:pic>
      <p:pic>
        <p:nvPicPr>
          <p:cNvPr id="27" name="図 26">
            <a:extLst>
              <a:ext uri="{FF2B5EF4-FFF2-40B4-BE49-F238E27FC236}">
                <a16:creationId xmlns:a16="http://schemas.microsoft.com/office/drawing/2014/main" id="{665DB043-24C9-4C7A-BA67-DF1D92E0B016}"/>
              </a:ext>
            </a:extLst>
          </p:cNvPr>
          <p:cNvPicPr>
            <a:picLocks noChangeAspect="1"/>
          </p:cNvPicPr>
          <p:nvPr/>
        </p:nvPicPr>
        <p:blipFill>
          <a:blip r:embed="rId3"/>
          <a:stretch>
            <a:fillRect/>
          </a:stretch>
        </p:blipFill>
        <p:spPr>
          <a:xfrm>
            <a:off x="5586380" y="5088197"/>
            <a:ext cx="762066" cy="1255885"/>
          </a:xfrm>
          <a:prstGeom prst="rect">
            <a:avLst/>
          </a:prstGeom>
        </p:spPr>
      </p:pic>
      <p:pic>
        <p:nvPicPr>
          <p:cNvPr id="28" name="図 27">
            <a:extLst>
              <a:ext uri="{FF2B5EF4-FFF2-40B4-BE49-F238E27FC236}">
                <a16:creationId xmlns:a16="http://schemas.microsoft.com/office/drawing/2014/main" id="{A120B447-5CB1-461D-92D6-083E11BC16C9}"/>
              </a:ext>
            </a:extLst>
          </p:cNvPr>
          <p:cNvPicPr>
            <a:picLocks noChangeAspect="1"/>
          </p:cNvPicPr>
          <p:nvPr/>
        </p:nvPicPr>
        <p:blipFill>
          <a:blip r:embed="rId3"/>
          <a:stretch>
            <a:fillRect/>
          </a:stretch>
        </p:blipFill>
        <p:spPr>
          <a:xfrm>
            <a:off x="6381718" y="5088197"/>
            <a:ext cx="762066" cy="1255885"/>
          </a:xfrm>
          <a:prstGeom prst="rect">
            <a:avLst/>
          </a:prstGeom>
        </p:spPr>
      </p:pic>
      <p:pic>
        <p:nvPicPr>
          <p:cNvPr id="29" name="図 28">
            <a:extLst>
              <a:ext uri="{FF2B5EF4-FFF2-40B4-BE49-F238E27FC236}">
                <a16:creationId xmlns:a16="http://schemas.microsoft.com/office/drawing/2014/main" id="{0000A67C-12FF-4C00-8F64-BE46E1FC8900}"/>
              </a:ext>
            </a:extLst>
          </p:cNvPr>
          <p:cNvPicPr>
            <a:picLocks noChangeAspect="1"/>
          </p:cNvPicPr>
          <p:nvPr/>
        </p:nvPicPr>
        <p:blipFill>
          <a:blip r:embed="rId3"/>
          <a:stretch>
            <a:fillRect/>
          </a:stretch>
        </p:blipFill>
        <p:spPr>
          <a:xfrm rot="5400000">
            <a:off x="5885611" y="5796774"/>
            <a:ext cx="762066" cy="1255885"/>
          </a:xfrm>
          <a:prstGeom prst="rect">
            <a:avLst/>
          </a:prstGeom>
        </p:spPr>
      </p:pic>
      <p:pic>
        <p:nvPicPr>
          <p:cNvPr id="30" name="図 29">
            <a:extLst>
              <a:ext uri="{FF2B5EF4-FFF2-40B4-BE49-F238E27FC236}">
                <a16:creationId xmlns:a16="http://schemas.microsoft.com/office/drawing/2014/main" id="{08F4C7B5-F174-45C0-A43A-824EDD1C0E87}"/>
              </a:ext>
            </a:extLst>
          </p:cNvPr>
          <p:cNvPicPr>
            <a:picLocks noChangeAspect="1"/>
          </p:cNvPicPr>
          <p:nvPr/>
        </p:nvPicPr>
        <p:blipFill>
          <a:blip r:embed="rId3"/>
          <a:stretch>
            <a:fillRect/>
          </a:stretch>
        </p:blipFill>
        <p:spPr>
          <a:xfrm>
            <a:off x="6805644" y="797059"/>
            <a:ext cx="762066" cy="1255885"/>
          </a:xfrm>
          <a:prstGeom prst="rect">
            <a:avLst/>
          </a:prstGeom>
        </p:spPr>
      </p:pic>
      <p:pic>
        <p:nvPicPr>
          <p:cNvPr id="31" name="図 30">
            <a:extLst>
              <a:ext uri="{FF2B5EF4-FFF2-40B4-BE49-F238E27FC236}">
                <a16:creationId xmlns:a16="http://schemas.microsoft.com/office/drawing/2014/main" id="{3CD7D65C-8B4C-4CCC-AC0E-1BA16FE06EAB}"/>
              </a:ext>
            </a:extLst>
          </p:cNvPr>
          <p:cNvPicPr>
            <a:picLocks noChangeAspect="1"/>
          </p:cNvPicPr>
          <p:nvPr/>
        </p:nvPicPr>
        <p:blipFill>
          <a:blip r:embed="rId3"/>
          <a:stretch>
            <a:fillRect/>
          </a:stretch>
        </p:blipFill>
        <p:spPr>
          <a:xfrm rot="16200000">
            <a:off x="5885612" y="438669"/>
            <a:ext cx="762066" cy="1255885"/>
          </a:xfrm>
          <a:prstGeom prst="rect">
            <a:avLst/>
          </a:prstGeom>
        </p:spPr>
      </p:pic>
      <p:cxnSp>
        <p:nvCxnSpPr>
          <p:cNvPr id="12" name="直線矢印コネクタ 11">
            <a:extLst>
              <a:ext uri="{FF2B5EF4-FFF2-40B4-BE49-F238E27FC236}">
                <a16:creationId xmlns:a16="http://schemas.microsoft.com/office/drawing/2014/main" id="{12D118C7-1EED-4B32-9225-3BD72EC6373B}"/>
              </a:ext>
            </a:extLst>
          </p:cNvPr>
          <p:cNvCxnSpPr>
            <a:stCxn id="10" idx="0"/>
          </p:cNvCxnSpPr>
          <p:nvPr/>
        </p:nvCxnSpPr>
        <p:spPr>
          <a:xfrm flipV="1">
            <a:off x="2309012" y="1283589"/>
            <a:ext cx="1462888" cy="1771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F8F8883-ED18-441C-8644-AACDA41FA214}"/>
              </a:ext>
            </a:extLst>
          </p:cNvPr>
          <p:cNvCxnSpPr/>
          <p:nvPr/>
        </p:nvCxnSpPr>
        <p:spPr>
          <a:xfrm>
            <a:off x="2003726" y="4684884"/>
            <a:ext cx="2253753" cy="187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21486A9-1C1A-4E9B-BF47-F70C1DC0CB1D}"/>
              </a:ext>
            </a:extLst>
          </p:cNvPr>
          <p:cNvSpPr txBox="1"/>
          <p:nvPr/>
        </p:nvSpPr>
        <p:spPr>
          <a:xfrm>
            <a:off x="345412" y="3565433"/>
            <a:ext cx="1615172"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合成</a:t>
            </a:r>
            <a:r>
              <a:rPr kumimoji="1" lang="en-US" altLang="ja-JP" sz="2000" dirty="0">
                <a:latin typeface="BIZ UDPゴシック" panose="020B0400000000000000" pitchFamily="50" charset="-128"/>
                <a:ea typeface="BIZ UDPゴシック" panose="020B0400000000000000" pitchFamily="50" charset="-128"/>
              </a:rPr>
              <a:t>RNA</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37" name="図 36">
            <a:extLst>
              <a:ext uri="{FF2B5EF4-FFF2-40B4-BE49-F238E27FC236}">
                <a16:creationId xmlns:a16="http://schemas.microsoft.com/office/drawing/2014/main" id="{85195272-915F-40CA-9D90-9CFE1C804401}"/>
              </a:ext>
            </a:extLst>
          </p:cNvPr>
          <p:cNvPicPr>
            <a:picLocks noChangeAspect="1"/>
          </p:cNvPicPr>
          <p:nvPr/>
        </p:nvPicPr>
        <p:blipFill>
          <a:blip r:embed="rId3"/>
          <a:stretch>
            <a:fillRect/>
          </a:stretch>
        </p:blipFill>
        <p:spPr>
          <a:xfrm>
            <a:off x="3566800" y="2136603"/>
            <a:ext cx="762066" cy="1255885"/>
          </a:xfrm>
          <a:prstGeom prst="rect">
            <a:avLst/>
          </a:prstGeom>
        </p:spPr>
      </p:pic>
      <p:pic>
        <p:nvPicPr>
          <p:cNvPr id="38" name="図 37">
            <a:extLst>
              <a:ext uri="{FF2B5EF4-FFF2-40B4-BE49-F238E27FC236}">
                <a16:creationId xmlns:a16="http://schemas.microsoft.com/office/drawing/2014/main" id="{653910E5-AC27-489B-B1B5-51120E838BBD}"/>
              </a:ext>
            </a:extLst>
          </p:cNvPr>
          <p:cNvPicPr>
            <a:picLocks noChangeAspect="1"/>
          </p:cNvPicPr>
          <p:nvPr/>
        </p:nvPicPr>
        <p:blipFill>
          <a:blip r:embed="rId3"/>
          <a:stretch>
            <a:fillRect/>
          </a:stretch>
        </p:blipFill>
        <p:spPr>
          <a:xfrm>
            <a:off x="3509635" y="3577907"/>
            <a:ext cx="762066" cy="1255885"/>
          </a:xfrm>
          <a:prstGeom prst="rect">
            <a:avLst/>
          </a:prstGeom>
        </p:spPr>
      </p:pic>
      <p:pic>
        <p:nvPicPr>
          <p:cNvPr id="39" name="図 38">
            <a:extLst>
              <a:ext uri="{FF2B5EF4-FFF2-40B4-BE49-F238E27FC236}">
                <a16:creationId xmlns:a16="http://schemas.microsoft.com/office/drawing/2014/main" id="{F10729B8-8C76-4746-9931-5EA1EA13BB83}"/>
              </a:ext>
            </a:extLst>
          </p:cNvPr>
          <p:cNvPicPr>
            <a:picLocks noChangeAspect="1"/>
          </p:cNvPicPr>
          <p:nvPr/>
        </p:nvPicPr>
        <p:blipFill>
          <a:blip r:embed="rId3"/>
          <a:stretch>
            <a:fillRect/>
          </a:stretch>
        </p:blipFill>
        <p:spPr>
          <a:xfrm>
            <a:off x="3604950" y="4798600"/>
            <a:ext cx="762066" cy="1255885"/>
          </a:xfrm>
          <a:prstGeom prst="rect">
            <a:avLst/>
          </a:prstGeom>
        </p:spPr>
      </p:pic>
      <p:pic>
        <p:nvPicPr>
          <p:cNvPr id="3074" name="Picture 2" descr="リンパの流れ">
            <a:extLst>
              <a:ext uri="{FF2B5EF4-FFF2-40B4-BE49-F238E27FC236}">
                <a16:creationId xmlns:a16="http://schemas.microsoft.com/office/drawing/2014/main" id="{252C63F6-1BF7-479F-8A60-EB5C1A12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520" y="685578"/>
            <a:ext cx="3743357" cy="5908405"/>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a:extLst>
              <a:ext uri="{FF2B5EF4-FFF2-40B4-BE49-F238E27FC236}">
                <a16:creationId xmlns:a16="http://schemas.microsoft.com/office/drawing/2014/main" id="{5B8FB023-E895-4D8C-920F-6EFF8F85CF38}"/>
              </a:ext>
            </a:extLst>
          </p:cNvPr>
          <p:cNvSpPr txBox="1"/>
          <p:nvPr/>
        </p:nvSpPr>
        <p:spPr>
          <a:xfrm>
            <a:off x="7802519" y="6558761"/>
            <a:ext cx="3872828"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hlinkClick r:id="rId5"/>
              </a:rPr>
              <a:t>免疫｜からだとくすりのはなし｜中外製薬 </a:t>
            </a:r>
            <a:r>
              <a:rPr lang="en-US" altLang="ja-JP" sz="900" dirty="0">
                <a:latin typeface="BIZ UDPゴシック" panose="020B0400000000000000" pitchFamily="50" charset="-128"/>
                <a:ea typeface="BIZ UDPゴシック" panose="020B0400000000000000" pitchFamily="50" charset="-128"/>
                <a:hlinkClick r:id="rId5"/>
              </a:rPr>
              <a:t>(chugai-pharm.co.jp)</a:t>
            </a:r>
            <a:endParaRPr lang="ja-JP" altLang="en-US" sz="900" dirty="0">
              <a:latin typeface="BIZ UDPゴシック" panose="020B0400000000000000" pitchFamily="50" charset="-128"/>
              <a:ea typeface="BIZ UDPゴシック" panose="020B0400000000000000" pitchFamily="50" charset="-128"/>
            </a:endParaRPr>
          </a:p>
        </p:txBody>
      </p:sp>
      <p:sp>
        <p:nvSpPr>
          <p:cNvPr id="43" name="四角形: 角を丸くする 42">
            <a:extLst>
              <a:ext uri="{FF2B5EF4-FFF2-40B4-BE49-F238E27FC236}">
                <a16:creationId xmlns:a16="http://schemas.microsoft.com/office/drawing/2014/main" id="{B6745DCF-C030-4DC0-884F-EBF0282C7B2B}"/>
              </a:ext>
            </a:extLst>
          </p:cNvPr>
          <p:cNvSpPr/>
          <p:nvPr/>
        </p:nvSpPr>
        <p:spPr>
          <a:xfrm>
            <a:off x="244738" y="5069812"/>
            <a:ext cx="2020563" cy="822938"/>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ja-JP" sz="4000" dirty="0">
                <a:latin typeface="UD デジタル 教科書体 NK-B" panose="02020700000000000000" pitchFamily="18" charset="-128"/>
                <a:ea typeface="UD デジタル 教科書体 NK-B" panose="02020700000000000000" pitchFamily="18" charset="-128"/>
              </a:rPr>
              <a:t>13</a:t>
            </a:r>
            <a:r>
              <a:rPr lang="ja-JP" altLang="en-US" sz="4000" dirty="0">
                <a:latin typeface="UD デジタル 教科書体 NK-B" panose="02020700000000000000" pitchFamily="18" charset="-128"/>
                <a:ea typeface="UD デジタル 教科書体 NK-B" panose="02020700000000000000" pitchFamily="18" charset="-128"/>
              </a:rPr>
              <a:t>兆個</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44" name="四角形: 角を丸くする 43">
            <a:extLst>
              <a:ext uri="{FF2B5EF4-FFF2-40B4-BE49-F238E27FC236}">
                <a16:creationId xmlns:a16="http://schemas.microsoft.com/office/drawing/2014/main" id="{D43C6062-00B6-43AD-AC40-CE1F30689C0C}"/>
              </a:ext>
            </a:extLst>
          </p:cNvPr>
          <p:cNvSpPr/>
          <p:nvPr/>
        </p:nvSpPr>
        <p:spPr>
          <a:xfrm>
            <a:off x="184697" y="1979192"/>
            <a:ext cx="1926687" cy="893138"/>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latin typeface="UD デジタル 教科書体 NK-B" panose="02020700000000000000" pitchFamily="18" charset="-128"/>
                <a:ea typeface="UD デジタル 教科書体 NK-B" panose="02020700000000000000" pitchFamily="18" charset="-128"/>
              </a:rPr>
              <a:t>40</a:t>
            </a:r>
            <a:r>
              <a:rPr lang="ja-JP" altLang="en-US" sz="3600" dirty="0">
                <a:latin typeface="UD デジタル 教科書体 NK-B" panose="02020700000000000000" pitchFamily="18" charset="-128"/>
                <a:ea typeface="UD デジタル 教科書体 NK-B" panose="02020700000000000000" pitchFamily="18" charset="-128"/>
              </a:rPr>
              <a:t>兆個</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a:extLst>
              <a:ext uri="{FF2B5EF4-FFF2-40B4-BE49-F238E27FC236}">
                <a16:creationId xmlns:a16="http://schemas.microsoft.com/office/drawing/2014/main" id="{1E232219-D0FD-4E85-B4B6-23F3A9A60D84}"/>
              </a:ext>
            </a:extLst>
          </p:cNvPr>
          <p:cNvSpPr txBox="1"/>
          <p:nvPr/>
        </p:nvSpPr>
        <p:spPr>
          <a:xfrm rot="20589367">
            <a:off x="2760808" y="3255257"/>
            <a:ext cx="5111818" cy="369332"/>
          </a:xfrm>
          <a:prstGeom prst="rect">
            <a:avLst/>
          </a:prstGeom>
          <a:solidFill>
            <a:srgbClr val="C00000"/>
          </a:solidFill>
        </p:spPr>
        <p:txBody>
          <a:bodyPr wrap="square" rtlCol="0">
            <a:spAutoFit/>
          </a:bodyPr>
          <a:lstStyle/>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自然細胞の数十倍から百倍以上のタンパクを産生</a:t>
            </a:r>
          </a:p>
        </p:txBody>
      </p:sp>
    </p:spTree>
    <p:extLst>
      <p:ext uri="{BB962C8B-B14F-4D97-AF65-F5344CB8AC3E}">
        <p14:creationId xmlns:p14="http://schemas.microsoft.com/office/powerpoint/2010/main" val="513521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698A2A-7C75-43FF-D0FC-4B9977DD9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83"/>
            <a:ext cx="6096000" cy="34245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画像">
            <a:extLst>
              <a:ext uri="{FF2B5EF4-FFF2-40B4-BE49-F238E27FC236}">
                <a16:creationId xmlns:a16="http://schemas.microsoft.com/office/drawing/2014/main" id="{6EC51FF0-0E65-3B93-6C0A-402863627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画像">
            <a:extLst>
              <a:ext uri="{FF2B5EF4-FFF2-40B4-BE49-F238E27FC236}">
                <a16:creationId xmlns:a16="http://schemas.microsoft.com/office/drawing/2014/main" id="{32FF81C3-984D-4E36-C800-DE254C224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画像">
            <a:extLst>
              <a:ext uri="{FF2B5EF4-FFF2-40B4-BE49-F238E27FC236}">
                <a16:creationId xmlns:a16="http://schemas.microsoft.com/office/drawing/2014/main" id="{C8DC038F-67B5-14E5-428C-F4EEE43B6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73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マイル 1">
            <a:extLst>
              <a:ext uri="{FF2B5EF4-FFF2-40B4-BE49-F238E27FC236}">
                <a16:creationId xmlns:a16="http://schemas.microsoft.com/office/drawing/2014/main" id="{179EFCE5-3789-A755-CC79-2D40E681A242}"/>
              </a:ext>
            </a:extLst>
          </p:cNvPr>
          <p:cNvSpPr/>
          <p:nvPr/>
        </p:nvSpPr>
        <p:spPr>
          <a:xfrm>
            <a:off x="1066800" y="2014728"/>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63E5B7AF-B597-EC25-A321-C31BE9E2C6FD}"/>
              </a:ext>
            </a:extLst>
          </p:cNvPr>
          <p:cNvGrpSpPr/>
          <p:nvPr/>
        </p:nvGrpSpPr>
        <p:grpSpPr>
          <a:xfrm rot="5400000">
            <a:off x="2596896" y="2402825"/>
            <a:ext cx="969264" cy="1764792"/>
            <a:chOff x="3389376" y="2554224"/>
            <a:chExt cx="969264" cy="1764792"/>
          </a:xfrm>
        </p:grpSpPr>
        <p:sp>
          <p:nvSpPr>
            <p:cNvPr id="6" name="正方形/長方形 5">
              <a:extLst>
                <a:ext uri="{FF2B5EF4-FFF2-40B4-BE49-F238E27FC236}">
                  <a16:creationId xmlns:a16="http://schemas.microsoft.com/office/drawing/2014/main" id="{822DFA15-8541-987A-4F5C-D65DD229241B}"/>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斜め縞 6">
              <a:extLst>
                <a:ext uri="{FF2B5EF4-FFF2-40B4-BE49-F238E27FC236}">
                  <a16:creationId xmlns:a16="http://schemas.microsoft.com/office/drawing/2014/main" id="{AD4AFBC0-30A3-AB73-9AE3-860AFB043355}"/>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斜め縞 8">
              <a:extLst>
                <a:ext uri="{FF2B5EF4-FFF2-40B4-BE49-F238E27FC236}">
                  <a16:creationId xmlns:a16="http://schemas.microsoft.com/office/drawing/2014/main" id="{14FE46B4-3A6F-8B0D-EB16-8A8A8CB87D5A}"/>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スマイル 10">
            <a:extLst>
              <a:ext uri="{FF2B5EF4-FFF2-40B4-BE49-F238E27FC236}">
                <a16:creationId xmlns:a16="http://schemas.microsoft.com/office/drawing/2014/main" id="{477BCD20-ABB4-3DE8-2022-42F483B1D114}"/>
              </a:ext>
            </a:extLst>
          </p:cNvPr>
          <p:cNvSpPr/>
          <p:nvPr/>
        </p:nvSpPr>
        <p:spPr>
          <a:xfrm>
            <a:off x="3986784" y="2507980"/>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06369E5E-10A6-8054-1BF1-C92C98D9A332}"/>
              </a:ext>
            </a:extLst>
          </p:cNvPr>
          <p:cNvGrpSpPr/>
          <p:nvPr/>
        </p:nvGrpSpPr>
        <p:grpSpPr>
          <a:xfrm rot="5400000">
            <a:off x="5571744" y="2786872"/>
            <a:ext cx="969264" cy="1764792"/>
            <a:chOff x="3389376" y="2554224"/>
            <a:chExt cx="969264" cy="1764792"/>
          </a:xfrm>
        </p:grpSpPr>
        <p:sp>
          <p:nvSpPr>
            <p:cNvPr id="13" name="正方形/長方形 12">
              <a:extLst>
                <a:ext uri="{FF2B5EF4-FFF2-40B4-BE49-F238E27FC236}">
                  <a16:creationId xmlns:a16="http://schemas.microsoft.com/office/drawing/2014/main" id="{82B5608C-381D-F22A-009E-EF4B0A1236C6}"/>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斜め縞 13">
              <a:extLst>
                <a:ext uri="{FF2B5EF4-FFF2-40B4-BE49-F238E27FC236}">
                  <a16:creationId xmlns:a16="http://schemas.microsoft.com/office/drawing/2014/main" id="{CF59ADB0-4D13-E1C1-EF69-5A9DCAD67F07}"/>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斜め縞 14">
              <a:extLst>
                <a:ext uri="{FF2B5EF4-FFF2-40B4-BE49-F238E27FC236}">
                  <a16:creationId xmlns:a16="http://schemas.microsoft.com/office/drawing/2014/main" id="{CAA9A29D-5EEB-18C2-D742-72DB14D8FA65}"/>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スマイル 15">
            <a:extLst>
              <a:ext uri="{FF2B5EF4-FFF2-40B4-BE49-F238E27FC236}">
                <a16:creationId xmlns:a16="http://schemas.microsoft.com/office/drawing/2014/main" id="{6966CBFF-461A-0324-72F3-CF224708F45E}"/>
              </a:ext>
            </a:extLst>
          </p:cNvPr>
          <p:cNvSpPr/>
          <p:nvPr/>
        </p:nvSpPr>
        <p:spPr>
          <a:xfrm>
            <a:off x="6981444" y="3041905"/>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7" name="グループ化 16">
            <a:extLst>
              <a:ext uri="{FF2B5EF4-FFF2-40B4-BE49-F238E27FC236}">
                <a16:creationId xmlns:a16="http://schemas.microsoft.com/office/drawing/2014/main" id="{D97CD171-0A84-6E2F-6879-EE5D86AF5A4B}"/>
              </a:ext>
            </a:extLst>
          </p:cNvPr>
          <p:cNvGrpSpPr/>
          <p:nvPr/>
        </p:nvGrpSpPr>
        <p:grpSpPr>
          <a:xfrm rot="5400000">
            <a:off x="8490204" y="2144152"/>
            <a:ext cx="969264" cy="1764792"/>
            <a:chOff x="3389376" y="2554224"/>
            <a:chExt cx="969264" cy="1764792"/>
          </a:xfrm>
        </p:grpSpPr>
        <p:sp>
          <p:nvSpPr>
            <p:cNvPr id="18" name="正方形/長方形 17">
              <a:extLst>
                <a:ext uri="{FF2B5EF4-FFF2-40B4-BE49-F238E27FC236}">
                  <a16:creationId xmlns:a16="http://schemas.microsoft.com/office/drawing/2014/main" id="{0FEF3B30-17DC-92AF-A42C-72797A4B6950}"/>
                </a:ext>
              </a:extLst>
            </p:cNvPr>
            <p:cNvSpPr/>
            <p:nvPr/>
          </p:nvSpPr>
          <p:spPr>
            <a:xfrm>
              <a:off x="3718560" y="2554224"/>
              <a:ext cx="243840" cy="82296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斜め縞 18">
              <a:extLst>
                <a:ext uri="{FF2B5EF4-FFF2-40B4-BE49-F238E27FC236}">
                  <a16:creationId xmlns:a16="http://schemas.microsoft.com/office/drawing/2014/main" id="{150F7437-5C06-2040-341D-25D1B4325E4C}"/>
                </a:ext>
              </a:extLst>
            </p:cNvPr>
            <p:cNvSpPr/>
            <p:nvPr/>
          </p:nvSpPr>
          <p:spPr>
            <a:xfrm>
              <a:off x="3389376" y="3429000"/>
              <a:ext cx="451104" cy="890016"/>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斜め縞 19">
              <a:extLst>
                <a:ext uri="{FF2B5EF4-FFF2-40B4-BE49-F238E27FC236}">
                  <a16:creationId xmlns:a16="http://schemas.microsoft.com/office/drawing/2014/main" id="{D57B7FFB-1E26-610D-AEAF-3F6AE360B10C}"/>
                </a:ext>
              </a:extLst>
            </p:cNvPr>
            <p:cNvSpPr/>
            <p:nvPr/>
          </p:nvSpPr>
          <p:spPr>
            <a:xfrm flipH="1">
              <a:off x="3907536" y="3419856"/>
              <a:ext cx="451104" cy="822960"/>
            </a:xfrm>
            <a:prstGeom prst="diagStrip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1" name="スマイル 20">
            <a:extLst>
              <a:ext uri="{FF2B5EF4-FFF2-40B4-BE49-F238E27FC236}">
                <a16:creationId xmlns:a16="http://schemas.microsoft.com/office/drawing/2014/main" id="{8BED5E42-395F-7322-3733-0D0220DE98CC}"/>
              </a:ext>
            </a:extLst>
          </p:cNvPr>
          <p:cNvSpPr/>
          <p:nvPr/>
        </p:nvSpPr>
        <p:spPr>
          <a:xfrm>
            <a:off x="9297924" y="2697480"/>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15A03A3-F84F-B52B-F476-2509948CF56C}"/>
              </a:ext>
            </a:extLst>
          </p:cNvPr>
          <p:cNvSpPr txBox="1"/>
          <p:nvPr/>
        </p:nvSpPr>
        <p:spPr>
          <a:xfrm>
            <a:off x="3617976" y="4886274"/>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29" name="テキスト ボックス 28">
            <a:extLst>
              <a:ext uri="{FF2B5EF4-FFF2-40B4-BE49-F238E27FC236}">
                <a16:creationId xmlns:a16="http://schemas.microsoft.com/office/drawing/2014/main" id="{FA05CA6F-2930-8878-CE08-C33DD1343B2F}"/>
              </a:ext>
            </a:extLst>
          </p:cNvPr>
          <p:cNvSpPr txBox="1"/>
          <p:nvPr/>
        </p:nvSpPr>
        <p:spPr>
          <a:xfrm>
            <a:off x="6128004" y="409472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30" name="テキスト ボックス 29">
            <a:extLst>
              <a:ext uri="{FF2B5EF4-FFF2-40B4-BE49-F238E27FC236}">
                <a16:creationId xmlns:a16="http://schemas.microsoft.com/office/drawing/2014/main" id="{EE7F6A32-9538-6AA3-331F-7E07CC55C19A}"/>
              </a:ext>
            </a:extLst>
          </p:cNvPr>
          <p:cNvSpPr txBox="1"/>
          <p:nvPr/>
        </p:nvSpPr>
        <p:spPr>
          <a:xfrm>
            <a:off x="8817864" y="409472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31" name="テキスト ボックス 30">
            <a:extLst>
              <a:ext uri="{FF2B5EF4-FFF2-40B4-BE49-F238E27FC236}">
                <a16:creationId xmlns:a16="http://schemas.microsoft.com/office/drawing/2014/main" id="{9FB05E12-3F5F-D55A-EABE-81A9F78B106A}"/>
              </a:ext>
            </a:extLst>
          </p:cNvPr>
          <p:cNvSpPr txBox="1"/>
          <p:nvPr/>
        </p:nvSpPr>
        <p:spPr>
          <a:xfrm>
            <a:off x="2877693" y="2444341"/>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2" name="テキスト ボックス 31">
            <a:extLst>
              <a:ext uri="{FF2B5EF4-FFF2-40B4-BE49-F238E27FC236}">
                <a16:creationId xmlns:a16="http://schemas.microsoft.com/office/drawing/2014/main" id="{3F2E5919-1DC2-7572-C0DE-28F666F6188C}"/>
              </a:ext>
            </a:extLst>
          </p:cNvPr>
          <p:cNvSpPr txBox="1"/>
          <p:nvPr/>
        </p:nvSpPr>
        <p:spPr>
          <a:xfrm>
            <a:off x="5874258" y="2637782"/>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3" name="テキスト ボックス 32">
            <a:extLst>
              <a:ext uri="{FF2B5EF4-FFF2-40B4-BE49-F238E27FC236}">
                <a16:creationId xmlns:a16="http://schemas.microsoft.com/office/drawing/2014/main" id="{0A2050BE-F971-2F49-C716-5721843A99B9}"/>
              </a:ext>
            </a:extLst>
          </p:cNvPr>
          <p:cNvSpPr txBox="1"/>
          <p:nvPr/>
        </p:nvSpPr>
        <p:spPr>
          <a:xfrm>
            <a:off x="8349615" y="2154549"/>
            <a:ext cx="85191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抗体</a:t>
            </a:r>
          </a:p>
        </p:txBody>
      </p:sp>
      <p:sp>
        <p:nvSpPr>
          <p:cNvPr id="34" name="テキスト ボックス 33">
            <a:extLst>
              <a:ext uri="{FF2B5EF4-FFF2-40B4-BE49-F238E27FC236}">
                <a16:creationId xmlns:a16="http://schemas.microsoft.com/office/drawing/2014/main" id="{46774B2B-8BBF-8980-DF05-891BE3047B30}"/>
              </a:ext>
            </a:extLst>
          </p:cNvPr>
          <p:cNvSpPr txBox="1"/>
          <p:nvPr/>
        </p:nvSpPr>
        <p:spPr>
          <a:xfrm>
            <a:off x="3493008" y="438834"/>
            <a:ext cx="518388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抗原＝抗体複合体</a:t>
            </a:r>
          </a:p>
        </p:txBody>
      </p:sp>
      <p:sp>
        <p:nvSpPr>
          <p:cNvPr id="35" name="スマイル 34">
            <a:extLst>
              <a:ext uri="{FF2B5EF4-FFF2-40B4-BE49-F238E27FC236}">
                <a16:creationId xmlns:a16="http://schemas.microsoft.com/office/drawing/2014/main" id="{32960124-3A8B-2437-C15E-D99CAF442269}"/>
              </a:ext>
            </a:extLst>
          </p:cNvPr>
          <p:cNvSpPr/>
          <p:nvPr/>
        </p:nvSpPr>
        <p:spPr>
          <a:xfrm>
            <a:off x="1121664" y="3205974"/>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スマイル 35">
            <a:extLst>
              <a:ext uri="{FF2B5EF4-FFF2-40B4-BE49-F238E27FC236}">
                <a16:creationId xmlns:a16="http://schemas.microsoft.com/office/drawing/2014/main" id="{2C0B0E0B-418F-F30A-317E-0CF8E0F93905}"/>
              </a:ext>
            </a:extLst>
          </p:cNvPr>
          <p:cNvSpPr/>
          <p:nvPr/>
        </p:nvSpPr>
        <p:spPr>
          <a:xfrm>
            <a:off x="4055364" y="3721299"/>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スマイル 36">
            <a:extLst>
              <a:ext uri="{FF2B5EF4-FFF2-40B4-BE49-F238E27FC236}">
                <a16:creationId xmlns:a16="http://schemas.microsoft.com/office/drawing/2014/main" id="{C1DBCAD1-E77A-61E3-F08E-F4C6F94FAD86}"/>
              </a:ext>
            </a:extLst>
          </p:cNvPr>
          <p:cNvSpPr/>
          <p:nvPr/>
        </p:nvSpPr>
        <p:spPr>
          <a:xfrm>
            <a:off x="6952488" y="1824121"/>
            <a:ext cx="1139952" cy="1127760"/>
          </a:xfrm>
          <a:prstGeom prst="smileyFace">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CCB60E3F-7F62-9A7D-3239-123A64775263}"/>
              </a:ext>
            </a:extLst>
          </p:cNvPr>
          <p:cNvSpPr txBox="1"/>
          <p:nvPr/>
        </p:nvSpPr>
        <p:spPr>
          <a:xfrm>
            <a:off x="527304" y="4411196"/>
            <a:ext cx="2456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Tree>
    <p:extLst>
      <p:ext uri="{BB962C8B-B14F-4D97-AF65-F5344CB8AC3E}">
        <p14:creationId xmlns:p14="http://schemas.microsoft.com/office/powerpoint/2010/main" val="102609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533400" y="614157"/>
            <a:ext cx="5076932" cy="3594503"/>
          </a:xfrm>
          <a:prstGeom prst="rect">
            <a:avLst/>
          </a:prstGeom>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8454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移動する</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と莫大な数の</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endParaRPr lang="ja-JP" altLang="en-US" sz="2800"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798824"/>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nvGraphicFramePr>
        <p:xfrm>
          <a:off x="1193559" y="4347662"/>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04290"/>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Tree>
    <p:extLst>
      <p:ext uri="{BB962C8B-B14F-4D97-AF65-F5344CB8AC3E}">
        <p14:creationId xmlns:p14="http://schemas.microsoft.com/office/powerpoint/2010/main" val="409981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842" y="1167226"/>
            <a:ext cx="5272315" cy="531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10"/>
          <p:cNvSpPr txBox="1"/>
          <p:nvPr/>
        </p:nvSpPr>
        <p:spPr>
          <a:xfrm>
            <a:off x="7113817" y="1179869"/>
            <a:ext cx="906197" cy="353943"/>
          </a:xfrm>
          <a:prstGeom prst="rect">
            <a:avLst/>
          </a:prstGeom>
        </p:spPr>
        <p:txBody>
          <a:bodyPr vert="horz" wrap="square" lIns="0" tIns="15240" rIns="0" bIns="0" rtlCol="0">
            <a:spAutoFit/>
          </a:bodyPr>
          <a:lstStyle/>
          <a:p>
            <a:pPr marL="69215">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接着分子</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ct val="100000"/>
              </a:lnSpc>
              <a:spcBef>
                <a:spcPts val="40"/>
              </a:spcBef>
            </a:pP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インテグリン</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8" name="object 11"/>
          <p:cNvSpPr txBox="1"/>
          <p:nvPr/>
        </p:nvSpPr>
        <p:spPr>
          <a:xfrm>
            <a:off x="7659989" y="1899426"/>
            <a:ext cx="2765233" cy="191078"/>
          </a:xfrm>
          <a:prstGeom prst="rect">
            <a:avLst/>
          </a:prstGeom>
        </p:spPr>
        <p:txBody>
          <a:bodyPr vert="horz" wrap="square" lIns="0" tIns="21590" rIns="0" bIns="0" rtlCol="0">
            <a:spAutoFit/>
          </a:bodyPr>
          <a:lstStyle/>
          <a:p>
            <a:pPr marL="68580">
              <a:lnSpc>
                <a:spcPct val="100000"/>
              </a:lnSpc>
              <a:spcBef>
                <a:spcPts val="170"/>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免疫関連分子</a:t>
            </a:r>
            <a:r>
              <a:rPr lang="ja-JP" altLang="en-US"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Ⅰ</a:t>
            </a:r>
            <a:r>
              <a:rPr sz="1100" b="1" spc="3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Ⅱ</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endParaRPr>
          </a:p>
        </p:txBody>
      </p:sp>
      <p:sp>
        <p:nvSpPr>
          <p:cNvPr id="9" name="object 12"/>
          <p:cNvSpPr txBox="1"/>
          <p:nvPr/>
        </p:nvSpPr>
        <p:spPr>
          <a:xfrm>
            <a:off x="8699106" y="3858660"/>
            <a:ext cx="1407879" cy="186141"/>
          </a:xfrm>
          <a:prstGeom prst="rect">
            <a:avLst/>
          </a:prstGeom>
        </p:spPr>
        <p:txBody>
          <a:bodyPr vert="horz" wrap="square" lIns="0" tIns="13335" rIns="0" bIns="0" rtlCol="0">
            <a:spAutoFit/>
          </a:bodyPr>
          <a:lstStyle/>
          <a:p>
            <a:pPr marL="12700" marR="5080" indent="64769">
              <a:lnSpc>
                <a:spcPct val="101800"/>
              </a:lnSpc>
              <a:spcBef>
                <a:spcPts val="105"/>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膜輸送 タンパク質</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1" name="object 14"/>
          <p:cNvSpPr txBox="1"/>
          <p:nvPr/>
        </p:nvSpPr>
        <p:spPr>
          <a:xfrm>
            <a:off x="4336486" y="4351715"/>
            <a:ext cx="288492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酵 素</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GAPDH，PK，ATPase，PGK，Enolase</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2" name="object 15"/>
          <p:cNvSpPr txBox="1"/>
          <p:nvPr/>
        </p:nvSpPr>
        <p:spPr>
          <a:xfrm>
            <a:off x="4170009" y="3559126"/>
            <a:ext cx="3819863" cy="556563"/>
          </a:xfrm>
          <a:prstGeom prst="rect">
            <a:avLst/>
          </a:prstGeom>
        </p:spPr>
        <p:txBody>
          <a:bodyPr vert="horz" wrap="square" lIns="0" tIns="15240" rIns="0" bIns="0" rtlCol="0">
            <a:spAutoFit/>
          </a:bodyPr>
          <a:lstStyle/>
          <a:p>
            <a:pPr marL="12700">
              <a:lnSpc>
                <a:spcPts val="715"/>
              </a:lnSpc>
              <a:spcBef>
                <a:spcPts val="120"/>
              </a:spcBef>
              <a:tabLst>
                <a:tab pos="475615" algn="l"/>
              </a:tabLst>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細胞骨格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Actin，Tubulin，Coﬁlin，</a:t>
            </a: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Proﬁlin</a:t>
            </a:r>
            <a:r>
              <a:rPr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spcBef>
                <a:spcPts val="120"/>
              </a:spcBef>
              <a:tabLst>
                <a:tab pos="475615" algn="l"/>
              </a:tabLst>
            </a:pP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タンパク質</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Myosin，Vimentin，Fibronectin，Moesin</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36195">
              <a:lnSpc>
                <a:spcPct val="100000"/>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シグナル分子</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EGFR，HIF-1α，CDC42，PI3K，ARF1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3" name="object 16"/>
          <p:cNvSpPr txBox="1"/>
          <p:nvPr/>
        </p:nvSpPr>
        <p:spPr>
          <a:xfrm>
            <a:off x="4366670" y="4757620"/>
            <a:ext cx="3653344" cy="520655"/>
          </a:xfrm>
          <a:prstGeom prst="rect">
            <a:avLst/>
          </a:prstGeom>
        </p:spPr>
        <p:txBody>
          <a:bodyPr vert="horz" wrap="square" lIns="0" tIns="15240" rIns="0" bIns="0" rtlCol="0">
            <a:spAutoFit/>
          </a:bodyPr>
          <a:lstStyle/>
          <a:p>
            <a:pPr marL="12700">
              <a:lnSpc>
                <a:spcPct val="100000"/>
              </a:lnSpc>
              <a:spcBef>
                <a:spcPts val="120"/>
              </a:spcBef>
            </a:pPr>
            <a:r>
              <a:rPr sz="1100" b="1" spc="4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MVB</a:t>
            </a: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構成分子</a:t>
            </a:r>
            <a:r>
              <a:rPr sz="1100" b="1" spc="6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Alix，Tsg101，Clathrin，Ubiquitin</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a:lnSpc>
                <a:spcPct val="100000"/>
              </a:lnSpc>
              <a:spcBef>
                <a:spcPts val="80"/>
              </a:spcBef>
            </a:pPr>
            <a:endParaRPr sz="10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R="93345">
              <a:lnSpc>
                <a:spcPct val="100000"/>
              </a:lnSpc>
              <a:spcBef>
                <a:spcPts val="5"/>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シャペロン</a:t>
            </a:r>
            <a:r>
              <a:rPr sz="1100" b="1" spc="15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HSP70，HSP90，HSP60，</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HSC70</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4" name="object 17"/>
          <p:cNvSpPr txBox="1"/>
          <p:nvPr/>
        </p:nvSpPr>
        <p:spPr>
          <a:xfrm>
            <a:off x="5635328" y="2106885"/>
            <a:ext cx="668545" cy="183384"/>
          </a:xfrm>
          <a:prstGeom prst="rect">
            <a:avLst/>
          </a:prstGeom>
        </p:spPr>
        <p:txBody>
          <a:bodyPr vert="horz" wrap="square" lIns="0" tIns="13970" rIns="0" bIns="0" rtlCol="0">
            <a:spAutoFit/>
          </a:bodyPr>
          <a:lstStyle/>
          <a:p>
            <a:pPr marL="12700" algn="ctr">
              <a:lnSpc>
                <a:spcPct val="100000"/>
              </a:lnSpc>
              <a:spcBef>
                <a:spcPts val="110"/>
              </a:spcBef>
            </a:pP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DNA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5" name="object 18"/>
          <p:cNvSpPr txBox="1"/>
          <p:nvPr/>
        </p:nvSpPr>
        <p:spPr>
          <a:xfrm>
            <a:off x="4134929" y="2655892"/>
            <a:ext cx="895121" cy="183384"/>
          </a:xfrm>
          <a:prstGeom prst="rect">
            <a:avLst/>
          </a:prstGeom>
        </p:spPr>
        <p:txBody>
          <a:bodyPr vert="horz" wrap="square" lIns="0" tIns="13970" rIns="0" bIns="0" rtlCol="0">
            <a:spAutoFit/>
          </a:bodyPr>
          <a:lstStyle/>
          <a:p>
            <a:pPr marL="12700" algn="r">
              <a:lnSpc>
                <a:spcPct val="100000"/>
              </a:lnSpc>
              <a:spcBef>
                <a:spcPts val="110"/>
              </a:spcBef>
            </a:pP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miRNA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6" name="object 19"/>
          <p:cNvSpPr txBox="1"/>
          <p:nvPr/>
        </p:nvSpPr>
        <p:spPr>
          <a:xfrm>
            <a:off x="8520472" y="5185942"/>
            <a:ext cx="83258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脂質ラフト</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7" name="object 20"/>
          <p:cNvSpPr txBox="1"/>
          <p:nvPr/>
        </p:nvSpPr>
        <p:spPr>
          <a:xfrm>
            <a:off x="4564251" y="981417"/>
            <a:ext cx="931599" cy="552395"/>
          </a:xfrm>
          <a:prstGeom prst="rect">
            <a:avLst/>
          </a:prstGeom>
        </p:spPr>
        <p:txBody>
          <a:bodyPr vert="horz" wrap="square" lIns="0" tIns="8890" rIns="0" bIns="0" rtlCol="0">
            <a:spAutoFit/>
          </a:bodyPr>
          <a:lstStyle/>
          <a:p>
            <a:pPr marL="58419" marR="5080" indent="-46355" algn="just">
              <a:lnSpc>
                <a:spcPct val="106500"/>
              </a:lnSpc>
              <a:spcBef>
                <a:spcPts val="70"/>
              </a:spcBef>
            </a:pPr>
            <a:r>
              <a:rPr sz="1100" b="1" spc="1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テトラスパニン</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CD9，CD63 </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CD81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4" name="正方形/長方形 3"/>
          <p:cNvSpPr/>
          <p:nvPr/>
        </p:nvSpPr>
        <p:spPr>
          <a:xfrm>
            <a:off x="6789529" y="2845746"/>
            <a:ext cx="648575" cy="261610"/>
          </a:xfrm>
          <a:prstGeom prst="rect">
            <a:avLst/>
          </a:prstGeom>
        </p:spPr>
        <p:txBody>
          <a:bodyPr wrap="none">
            <a:spAutoFit/>
          </a:bodyPr>
          <a:lstStyle/>
          <a:p>
            <a:pPr marL="12700" algn="r">
              <a:lnSpc>
                <a:spcPct val="100000"/>
              </a:lnSpc>
              <a:spcBef>
                <a:spcPts val="110"/>
              </a:spcBef>
            </a:pPr>
            <a:r>
              <a:rPr lang="en-US" altLang="ja-JP"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mRNA</a:t>
            </a:r>
            <a:endParaRPr lang="en-US" altLang="ja-JP"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cxnSp>
        <p:nvCxnSpPr>
          <p:cNvPr id="19" name="直線矢印コネクタ 18"/>
          <p:cNvCxnSpPr/>
          <p:nvPr/>
        </p:nvCxnSpPr>
        <p:spPr>
          <a:xfrm flipH="1" flipV="1">
            <a:off x="7251591" y="5920206"/>
            <a:ext cx="1019095" cy="497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bject 19"/>
          <p:cNvSpPr txBox="1"/>
          <p:nvPr/>
        </p:nvSpPr>
        <p:spPr>
          <a:xfrm>
            <a:off x="8285750" y="6321360"/>
            <a:ext cx="1398076" cy="184666"/>
          </a:xfrm>
          <a:prstGeom prst="rect">
            <a:avLst/>
          </a:prstGeom>
        </p:spPr>
        <p:txBody>
          <a:bodyPr vert="horz" wrap="square" lIns="0" tIns="15240" rIns="0" bIns="0" rtlCol="0">
            <a:spAutoFit/>
          </a:bodyPr>
          <a:lstStyle/>
          <a:p>
            <a:pPr marL="12700">
              <a:lnSpc>
                <a:spcPct val="100000"/>
              </a:lnSpc>
              <a:spcBef>
                <a:spcPts val="120"/>
              </a:spcBef>
            </a:pPr>
            <a:r>
              <a:rPr lang="ja-JP" altLang="en-US"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リン脂質二重膜</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23" name="テキスト ボックス 22"/>
          <p:cNvSpPr txBox="1"/>
          <p:nvPr/>
        </p:nvSpPr>
        <p:spPr>
          <a:xfrm>
            <a:off x="2320912" y="131130"/>
            <a:ext cx="7568588"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エクソソームに含まれる生体物質</a:t>
            </a:r>
          </a:p>
        </p:txBody>
      </p:sp>
      <p:sp>
        <p:nvSpPr>
          <p:cNvPr id="24" name="テキスト ボックス 23"/>
          <p:cNvSpPr txBox="1"/>
          <p:nvPr/>
        </p:nvSpPr>
        <p:spPr>
          <a:xfrm>
            <a:off x="2714138" y="1160357"/>
            <a:ext cx="1868351" cy="276999"/>
          </a:xfrm>
          <a:prstGeom prst="rect">
            <a:avLst/>
          </a:prstGeom>
          <a:noFill/>
        </p:spPr>
        <p:txBody>
          <a:bodyPr wrap="square" rtlCol="0">
            <a:spAutoFit/>
          </a:bodyPr>
          <a:lstStyle/>
          <a:p>
            <a:pPr algn="r"/>
            <a:r>
              <a:rPr kumimoji="1" lang="ja-JP" altLang="en-US" sz="1200" dirty="0">
                <a:latin typeface="Meiryo UI" panose="020B0604030504040204" pitchFamily="50" charset="-128"/>
                <a:ea typeface="Meiryo UI" panose="020B0604030504040204" pitchFamily="50" charset="-128"/>
              </a:rPr>
              <a:t>細胞膜貫通タンパク質</a:t>
            </a:r>
          </a:p>
        </p:txBody>
      </p:sp>
      <p:sp>
        <p:nvSpPr>
          <p:cNvPr id="29" name="テキスト ボックス 28"/>
          <p:cNvSpPr txBox="1"/>
          <p:nvPr/>
        </p:nvSpPr>
        <p:spPr>
          <a:xfrm>
            <a:off x="6457416" y="883905"/>
            <a:ext cx="120257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細胞接着分子</a:t>
            </a:r>
          </a:p>
        </p:txBody>
      </p:sp>
      <p:sp>
        <p:nvSpPr>
          <p:cNvPr id="26" name="正方形/長方形 25"/>
          <p:cNvSpPr/>
          <p:nvPr/>
        </p:nvSpPr>
        <p:spPr>
          <a:xfrm>
            <a:off x="7795990" y="2134470"/>
            <a:ext cx="3565400" cy="276999"/>
          </a:xfrm>
          <a:prstGeom prst="rect">
            <a:avLst/>
          </a:prstGeom>
        </p:spPr>
        <p:txBody>
          <a:bodyPr wrap="none">
            <a:spAutoFit/>
          </a:bodyPr>
          <a:lstStyle/>
          <a:p>
            <a:r>
              <a:rPr lang="zh-TW" altLang="en-US" sz="1200" dirty="0">
                <a:latin typeface="Meiryo UI" panose="020B0604030504040204" pitchFamily="50" charset="-128"/>
                <a:ea typeface="Meiryo UI" panose="020B0604030504040204" pitchFamily="50" charset="-128"/>
              </a:rPr>
              <a:t>主要組織適合性複合体</a:t>
            </a:r>
            <a:r>
              <a:rPr lang="ja-JP" altLang="en-US" sz="1200" dirty="0">
                <a:latin typeface="Meiryo UI" panose="020B0604030504040204" pitchFamily="50" charset="-128"/>
                <a:ea typeface="Meiryo UI" panose="020B0604030504040204" pitchFamily="50" charset="-128"/>
              </a:rPr>
              <a:t>（細胞膜貫通糖タンパク質）</a:t>
            </a:r>
            <a:endParaRPr lang="zh-TW" altLang="en-US" sz="1200" i="0" dirty="0">
              <a:effectLst/>
              <a:latin typeface="Meiryo UI" panose="020B0604030504040204" pitchFamily="50" charset="-128"/>
              <a:ea typeface="Meiryo UI" panose="020B0604030504040204" pitchFamily="50" charset="-128"/>
            </a:endParaRPr>
          </a:p>
        </p:txBody>
      </p:sp>
      <p:sp>
        <p:nvSpPr>
          <p:cNvPr id="31" name="正方形/長方形 30"/>
          <p:cNvSpPr/>
          <p:nvPr/>
        </p:nvSpPr>
        <p:spPr>
          <a:xfrm>
            <a:off x="8493683" y="4074716"/>
            <a:ext cx="1718740" cy="276999"/>
          </a:xfrm>
          <a:prstGeom prst="rect">
            <a:avLst/>
          </a:prstGeom>
        </p:spPr>
        <p:txBody>
          <a:bodyPr wrap="none">
            <a:spAutoFit/>
          </a:bodyPr>
          <a:lstStyle/>
          <a:p>
            <a:r>
              <a:rPr lang="ja-JP" altLang="en-US" sz="1200" i="0" dirty="0">
                <a:effectLst/>
                <a:latin typeface="Meiryo UI" panose="020B0604030504040204" pitchFamily="50" charset="-128"/>
                <a:ea typeface="Meiryo UI" panose="020B0604030504040204" pitchFamily="50" charset="-128"/>
              </a:rPr>
              <a:t>生体物質輸送タンパク</a:t>
            </a:r>
            <a:r>
              <a:rPr lang="ja-JP" altLang="en-US" sz="1200" dirty="0">
                <a:latin typeface="Meiryo UI" panose="020B0604030504040204" pitchFamily="50" charset="-128"/>
                <a:ea typeface="Meiryo UI" panose="020B0604030504040204" pitchFamily="50" charset="-128"/>
              </a:rPr>
              <a:t>質</a:t>
            </a:r>
            <a:endParaRPr lang="zh-TW" altLang="en-US" sz="1200" i="0" dirty="0">
              <a:effectLst/>
              <a:latin typeface="Meiryo UI" panose="020B0604030504040204" pitchFamily="50" charset="-128"/>
              <a:ea typeface="Meiryo UI" panose="020B0604030504040204" pitchFamily="50" charset="-128"/>
            </a:endParaRPr>
          </a:p>
        </p:txBody>
      </p:sp>
      <p:sp>
        <p:nvSpPr>
          <p:cNvPr id="32" name="正方形/長方形 31"/>
          <p:cNvSpPr/>
          <p:nvPr/>
        </p:nvSpPr>
        <p:spPr>
          <a:xfrm>
            <a:off x="8192617" y="5430485"/>
            <a:ext cx="2420856" cy="276999"/>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小胞輸送、シグナル伝達、細胞接着</a:t>
            </a:r>
            <a:endParaRPr lang="zh-TW" altLang="en-US" sz="1000" i="0" dirty="0">
              <a:effectLst/>
              <a:latin typeface="Meiryo UI" panose="020B0604030504040204" pitchFamily="50" charset="-128"/>
              <a:ea typeface="Meiryo UI" panose="020B0604030504040204" pitchFamily="50" charset="-128"/>
            </a:endParaRPr>
          </a:p>
        </p:txBody>
      </p:sp>
      <p:sp>
        <p:nvSpPr>
          <p:cNvPr id="35" name="正方形/長方形 34"/>
          <p:cNvSpPr/>
          <p:nvPr/>
        </p:nvSpPr>
        <p:spPr>
          <a:xfrm>
            <a:off x="462709" y="3651648"/>
            <a:ext cx="2624282" cy="646331"/>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ホルモンや神経伝達物質（細胞外シグナル分子）と結合して、細胞の内側に向けて新しい情報を送り込むタンパク質</a:t>
            </a:r>
          </a:p>
        </p:txBody>
      </p:sp>
      <p:cxnSp>
        <p:nvCxnSpPr>
          <p:cNvPr id="40" name="直線矢印コネクタ 39"/>
          <p:cNvCxnSpPr>
            <a:stCxn id="35" idx="3"/>
          </p:cNvCxnSpPr>
          <p:nvPr/>
        </p:nvCxnSpPr>
        <p:spPr>
          <a:xfrm>
            <a:off x="3086991" y="3974814"/>
            <a:ext cx="1047938" cy="69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2026130" y="4794781"/>
            <a:ext cx="1060860"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多胞体</a:t>
            </a:r>
          </a:p>
        </p:txBody>
      </p:sp>
      <p:cxnSp>
        <p:nvCxnSpPr>
          <p:cNvPr id="45" name="直線矢印コネクタ 44"/>
          <p:cNvCxnSpPr/>
          <p:nvPr/>
        </p:nvCxnSpPr>
        <p:spPr>
          <a:xfrm flipV="1">
            <a:off x="3038855" y="4874906"/>
            <a:ext cx="1264102" cy="499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663030" y="5548680"/>
            <a:ext cx="2466845"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タンパク質フォールディング支援</a:t>
            </a:r>
          </a:p>
        </p:txBody>
      </p:sp>
      <p:cxnSp>
        <p:nvCxnSpPr>
          <p:cNvPr id="48" name="直線矢印コネクタ 47"/>
          <p:cNvCxnSpPr/>
          <p:nvPr/>
        </p:nvCxnSpPr>
        <p:spPr>
          <a:xfrm flipV="1">
            <a:off x="3072384" y="5228143"/>
            <a:ext cx="1264102" cy="421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975976" y="2225005"/>
            <a:ext cx="2381073"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mRNA</a:t>
            </a:r>
            <a:r>
              <a:rPr lang="ja-JP" altLang="en-US" sz="1200" dirty="0">
                <a:latin typeface="Meiryo UI" panose="020B0604030504040204" pitchFamily="50" charset="-128"/>
                <a:ea typeface="Meiryo UI" panose="020B0604030504040204" pitchFamily="50" charset="-128"/>
              </a:rPr>
              <a:t>上の遺伝配列を認識し、</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特定のタンパク質の発現を抑制</a:t>
            </a:r>
          </a:p>
        </p:txBody>
      </p:sp>
      <p:cxnSp>
        <p:nvCxnSpPr>
          <p:cNvPr id="51" name="直線矢印コネクタ 50"/>
          <p:cNvCxnSpPr/>
          <p:nvPr/>
        </p:nvCxnSpPr>
        <p:spPr>
          <a:xfrm>
            <a:off x="2935872" y="2464430"/>
            <a:ext cx="1547993" cy="264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6073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33669</TotalTime>
  <Words>6802</Words>
  <Application>Microsoft Office PowerPoint</Application>
  <PresentationFormat>ワイド画面</PresentationFormat>
  <Paragraphs>1876</Paragraphs>
  <Slides>72</Slides>
  <Notes>14</Notes>
  <HiddenSlides>0</HiddenSlides>
  <MMClips>0</MMClips>
  <ScaleCrop>false</ScaleCrop>
  <HeadingPairs>
    <vt:vector size="6" baseType="variant">
      <vt:variant>
        <vt:lpstr>使用されているフォント</vt:lpstr>
      </vt:variant>
      <vt:variant>
        <vt:i4>38</vt:i4>
      </vt:variant>
      <vt:variant>
        <vt:lpstr>テーマ</vt:lpstr>
      </vt:variant>
      <vt:variant>
        <vt:i4>1</vt:i4>
      </vt:variant>
      <vt:variant>
        <vt:lpstr>スライド タイトル</vt:lpstr>
      </vt:variant>
      <vt:variant>
        <vt:i4>72</vt:i4>
      </vt:variant>
    </vt:vector>
  </HeadingPairs>
  <TitlesOfParts>
    <vt:vector size="111" baseType="lpstr">
      <vt:lpstr>AoyagiKouzanFontT</vt:lpstr>
      <vt:lpstr>BIZ UDPゴシック</vt:lpstr>
      <vt:lpstr>BIZ UDP明朝 Medium</vt:lpstr>
      <vt:lpstr>Gotham SSm A</vt:lpstr>
      <vt:lpstr>HGPｺﾞｼｯｸM</vt:lpstr>
      <vt:lpstr>HGS創英角ﾎﾟｯﾌﾟ体</vt:lpstr>
      <vt:lpstr>HG丸ｺﾞｼｯｸM-PRO</vt:lpstr>
      <vt:lpstr>HYHeadLine-Medium</vt:lpstr>
      <vt:lpstr>Malgun Gothic</vt:lpstr>
      <vt:lpstr>Meiryo UI</vt:lpstr>
      <vt:lpstr>ＭＳ Ｐゴシック</vt:lpstr>
      <vt:lpstr>ＭＳ ゴシック</vt:lpstr>
      <vt:lpstr>Noto Sans CJK JP Black</vt:lpstr>
      <vt:lpstr>Noto Sans CJK JP Medium</vt:lpstr>
      <vt:lpstr>Noto Sans Japanese</vt:lpstr>
      <vt:lpstr>UD Digi Kyokasho NK-B</vt:lpstr>
      <vt:lpstr>UD Digi Kyokasho NK-B</vt:lpstr>
      <vt:lpstr>UD デジタル 教科書体 NK-R</vt:lpstr>
      <vt:lpstr>UD Digi Kyokasho NP-R</vt:lpstr>
      <vt:lpstr>UD デジタル 教科書体 N-R</vt:lpstr>
      <vt:lpstr>Yet R</vt:lpstr>
      <vt:lpstr>メイリオ</vt:lpstr>
      <vt:lpstr>メイリオ</vt:lpstr>
      <vt:lpstr>游ゴシック</vt:lpstr>
      <vt:lpstr>游ゴシック Light</vt:lpstr>
      <vt:lpstr>游ゴシック Medium</vt:lpstr>
      <vt:lpstr>Amasis MT Pro Black</vt:lpstr>
      <vt:lpstr>Amasis MT Pro Medium</vt:lpstr>
      <vt:lpstr>Arial</vt:lpstr>
      <vt:lpstr>Bauhaus 93</vt:lpstr>
      <vt:lpstr>Calibri</vt:lpstr>
      <vt:lpstr>Cooper Black</vt:lpstr>
      <vt:lpstr>Gill Sans Ultra Bold Condensed</vt:lpstr>
      <vt:lpstr>Merriweather</vt:lpstr>
      <vt:lpstr>Times New Roman</vt:lpstr>
      <vt:lpstr>Verdana</vt:lpstr>
      <vt:lpstr>Verdana Pro SemiBold</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主なCOVID-19医薬の作用機序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mRNA（mature mRNA）の構造</vt:lpstr>
      <vt:lpstr>PowerPoint プレゼンテーション</vt:lpstr>
      <vt:lpstr>PowerPoint プレゼンテーション</vt:lpstr>
      <vt:lpstr>PowerPoint プレゼンテーション</vt:lpstr>
      <vt:lpstr>PowerPoint プレゼンテーション</vt:lpstr>
      <vt:lpstr>mRNAの生産-転写酵素を用いたin vitro transcription（IVT）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「一般的な」mRNA医薬の特徴と他のワクチンとの比較</vt:lpstr>
      <vt:lpstr>PowerPoint プレゼンテーション</vt:lpstr>
      <vt:lpstr>どれが一番安全ですか？</vt:lpstr>
      <vt:lpstr>ワクチンの値段格差は広がっている</vt:lpstr>
      <vt:lpstr>PowerPoint プレゼンテーション</vt:lpstr>
      <vt:lpstr>PowerPoint プレゼンテーション</vt:lpstr>
      <vt:lpstr>コロナワクチンに関する状況（海外開発）＜主なもの＞</vt:lpstr>
      <vt:lpstr>感染症予防用mRNAワクチンの臨床開発状況（2023年5月時点）(1/7)</vt:lpstr>
      <vt:lpstr>感染症予防用mRNAワクチンの臨床開発状況（2023年5月時点）(2/7)</vt:lpstr>
      <vt:lpstr>感染症予防用mRNAワクチンの臨床開発状況（2023年5月時点）(3/7)</vt:lpstr>
      <vt:lpstr>感染症予防用mRNAワクチンの臨床開発状況（2023年5月時点）(4/7)</vt:lpstr>
      <vt:lpstr>感染症予防用mRNAワクチンの臨床開発状況（2023年5月時点）(5/7)</vt:lpstr>
      <vt:lpstr>がん治療用mRNAワクチンの臨床開発状況</vt:lpstr>
      <vt:lpstr>疾患治療用mRNAワクチンの臨床開発状況（2023年5月時点）</vt:lpstr>
      <vt:lpstr>予防接種法及び新型インフル等特措法上の接種類型について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裕 阿部</cp:lastModifiedBy>
  <cp:revision>96</cp:revision>
  <dcterms:created xsi:type="dcterms:W3CDTF">2023-03-29T00:02:56Z</dcterms:created>
  <dcterms:modified xsi:type="dcterms:W3CDTF">2024-04-23T06:07:18Z</dcterms:modified>
</cp:coreProperties>
</file>